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6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ACD5FC-85D9-4DDF-AB39-1874D6397DFD}" v="57" dt="2022-04-15T05:50:55.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2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A644FB-E846-4F27-B298-19E80E0E525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38638FE8-D25D-4D5A-B06B-3897059ED795}">
      <dgm:prSet/>
      <dgm:spPr/>
      <dgm:t>
        <a:bodyPr/>
        <a:lstStyle/>
        <a:p>
          <a:r>
            <a:rPr lang="en-CA" dirty="0"/>
            <a:t>Categorical :-</a:t>
          </a:r>
          <a:endParaRPr lang="en-US" dirty="0"/>
        </a:p>
      </dgm:t>
    </dgm:pt>
    <dgm:pt modelId="{20D15CBC-D953-4124-B742-49CA833F0399}" type="parTrans" cxnId="{0D9C02D1-BFE7-4AB7-94B9-1762AC6A69A5}">
      <dgm:prSet/>
      <dgm:spPr/>
      <dgm:t>
        <a:bodyPr/>
        <a:lstStyle/>
        <a:p>
          <a:endParaRPr lang="en-US"/>
        </a:p>
      </dgm:t>
    </dgm:pt>
    <dgm:pt modelId="{93691C7C-655F-4C0F-885B-FF16E2E9121E}" type="sibTrans" cxnId="{0D9C02D1-BFE7-4AB7-94B9-1762AC6A69A5}">
      <dgm:prSet/>
      <dgm:spPr/>
      <dgm:t>
        <a:bodyPr/>
        <a:lstStyle/>
        <a:p>
          <a:endParaRPr lang="en-US"/>
        </a:p>
      </dgm:t>
    </dgm:pt>
    <dgm:pt modelId="{C7FBD8C1-69D1-45B4-B23D-12999B885980}">
      <dgm:prSet/>
      <dgm:spPr/>
      <dgm:t>
        <a:bodyPr/>
        <a:lstStyle/>
        <a:p>
          <a:r>
            <a:rPr lang="en-CA" dirty="0"/>
            <a:t>Gender</a:t>
          </a:r>
          <a:endParaRPr lang="en-US" dirty="0"/>
        </a:p>
      </dgm:t>
    </dgm:pt>
    <dgm:pt modelId="{FD5F2475-C78D-47C0-AD87-BBC46CF0C923}" type="parTrans" cxnId="{24197FFD-4163-455B-97D0-C7FEE733A99B}">
      <dgm:prSet/>
      <dgm:spPr/>
      <dgm:t>
        <a:bodyPr/>
        <a:lstStyle/>
        <a:p>
          <a:endParaRPr lang="en-US"/>
        </a:p>
      </dgm:t>
    </dgm:pt>
    <dgm:pt modelId="{5EC2705D-AAA1-4B4A-9BA2-C195EA550BAF}" type="sibTrans" cxnId="{24197FFD-4163-455B-97D0-C7FEE733A99B}">
      <dgm:prSet/>
      <dgm:spPr/>
      <dgm:t>
        <a:bodyPr/>
        <a:lstStyle/>
        <a:p>
          <a:endParaRPr lang="en-US"/>
        </a:p>
      </dgm:t>
    </dgm:pt>
    <dgm:pt modelId="{6227C4EE-B91A-467E-9490-1FBD639890DA}">
      <dgm:prSet/>
      <dgm:spPr/>
      <dgm:t>
        <a:bodyPr/>
        <a:lstStyle/>
        <a:p>
          <a:r>
            <a:rPr lang="en-CA" dirty="0"/>
            <a:t>Race/Ethnicity</a:t>
          </a:r>
          <a:endParaRPr lang="en-US" dirty="0"/>
        </a:p>
      </dgm:t>
    </dgm:pt>
    <dgm:pt modelId="{FD36396A-87EA-4292-AC57-B995015E84C2}" type="parTrans" cxnId="{94E34E3F-7A9B-405F-9BEC-4F1194B7F099}">
      <dgm:prSet/>
      <dgm:spPr/>
      <dgm:t>
        <a:bodyPr/>
        <a:lstStyle/>
        <a:p>
          <a:endParaRPr lang="en-US"/>
        </a:p>
      </dgm:t>
    </dgm:pt>
    <dgm:pt modelId="{E90C9CCA-516E-47A9-9835-E1041AF7BE0C}" type="sibTrans" cxnId="{94E34E3F-7A9B-405F-9BEC-4F1194B7F099}">
      <dgm:prSet/>
      <dgm:spPr/>
      <dgm:t>
        <a:bodyPr/>
        <a:lstStyle/>
        <a:p>
          <a:endParaRPr lang="en-US"/>
        </a:p>
      </dgm:t>
    </dgm:pt>
    <dgm:pt modelId="{81A30FB5-07F0-4ACB-BD3A-81EB981CF2A4}">
      <dgm:prSet/>
      <dgm:spPr/>
      <dgm:t>
        <a:bodyPr/>
        <a:lstStyle/>
        <a:p>
          <a:r>
            <a:rPr lang="en-CA" dirty="0"/>
            <a:t>Parental level of Education</a:t>
          </a:r>
          <a:endParaRPr lang="en-US" dirty="0"/>
        </a:p>
      </dgm:t>
    </dgm:pt>
    <dgm:pt modelId="{D4E5DE72-66E2-4B17-BA8B-BBEA3DE248CC}" type="parTrans" cxnId="{C5C7B65B-BF00-4E76-8786-716BE016855A}">
      <dgm:prSet/>
      <dgm:spPr/>
      <dgm:t>
        <a:bodyPr/>
        <a:lstStyle/>
        <a:p>
          <a:endParaRPr lang="en-US"/>
        </a:p>
      </dgm:t>
    </dgm:pt>
    <dgm:pt modelId="{DE2CB7CF-C067-4186-BB1A-4A9B4D8151C7}" type="sibTrans" cxnId="{C5C7B65B-BF00-4E76-8786-716BE016855A}">
      <dgm:prSet/>
      <dgm:spPr/>
      <dgm:t>
        <a:bodyPr/>
        <a:lstStyle/>
        <a:p>
          <a:endParaRPr lang="en-US"/>
        </a:p>
      </dgm:t>
    </dgm:pt>
    <dgm:pt modelId="{64339C75-9845-4DA9-B262-ACA6E424DEBE}">
      <dgm:prSet/>
      <dgm:spPr/>
      <dgm:t>
        <a:bodyPr/>
        <a:lstStyle/>
        <a:p>
          <a:r>
            <a:rPr lang="en-CA" dirty="0"/>
            <a:t>Lunch</a:t>
          </a:r>
          <a:endParaRPr lang="en-US" dirty="0"/>
        </a:p>
      </dgm:t>
    </dgm:pt>
    <dgm:pt modelId="{109CC2F7-BC74-45C9-8072-64D24A984E8A}" type="parTrans" cxnId="{870D8E7E-E2B8-48C2-825F-956C3CEEFB96}">
      <dgm:prSet/>
      <dgm:spPr/>
      <dgm:t>
        <a:bodyPr/>
        <a:lstStyle/>
        <a:p>
          <a:endParaRPr lang="en-US"/>
        </a:p>
      </dgm:t>
    </dgm:pt>
    <dgm:pt modelId="{1B99DC08-99E5-4980-9321-1098CB9B5119}" type="sibTrans" cxnId="{870D8E7E-E2B8-48C2-825F-956C3CEEFB96}">
      <dgm:prSet/>
      <dgm:spPr/>
      <dgm:t>
        <a:bodyPr/>
        <a:lstStyle/>
        <a:p>
          <a:endParaRPr lang="en-US"/>
        </a:p>
      </dgm:t>
    </dgm:pt>
    <dgm:pt modelId="{6D5F344F-D8FC-4C8E-9EC2-537BA6C20BC0}">
      <dgm:prSet/>
      <dgm:spPr/>
      <dgm:t>
        <a:bodyPr/>
        <a:lstStyle/>
        <a:p>
          <a:r>
            <a:rPr lang="en-CA" dirty="0"/>
            <a:t>Test preparation course</a:t>
          </a:r>
          <a:endParaRPr lang="en-US" dirty="0"/>
        </a:p>
      </dgm:t>
    </dgm:pt>
    <dgm:pt modelId="{C5EE9723-CFCE-4780-A5CF-62D0174884C9}" type="parTrans" cxnId="{95737AAB-E815-4AF1-8813-01B8F8C305F2}">
      <dgm:prSet/>
      <dgm:spPr/>
      <dgm:t>
        <a:bodyPr/>
        <a:lstStyle/>
        <a:p>
          <a:endParaRPr lang="en-US"/>
        </a:p>
      </dgm:t>
    </dgm:pt>
    <dgm:pt modelId="{9EF96A41-B8C1-4741-934E-AF8D8FCE8B8E}" type="sibTrans" cxnId="{95737AAB-E815-4AF1-8813-01B8F8C305F2}">
      <dgm:prSet/>
      <dgm:spPr/>
      <dgm:t>
        <a:bodyPr/>
        <a:lstStyle/>
        <a:p>
          <a:endParaRPr lang="en-US"/>
        </a:p>
      </dgm:t>
    </dgm:pt>
    <dgm:pt modelId="{A0143884-990D-41AE-A067-9C26CE1C0D85}">
      <dgm:prSet/>
      <dgm:spPr/>
      <dgm:t>
        <a:bodyPr/>
        <a:lstStyle/>
        <a:p>
          <a:r>
            <a:rPr lang="en-CA" dirty="0"/>
            <a:t>Numerical values:-</a:t>
          </a:r>
          <a:endParaRPr lang="en-US" dirty="0"/>
        </a:p>
      </dgm:t>
    </dgm:pt>
    <dgm:pt modelId="{EBCB1E99-B774-4FA6-832A-D89A7F833A6A}" type="parTrans" cxnId="{D7324B78-D591-4635-AD30-98C7582133F1}">
      <dgm:prSet/>
      <dgm:spPr/>
      <dgm:t>
        <a:bodyPr/>
        <a:lstStyle/>
        <a:p>
          <a:endParaRPr lang="en-US"/>
        </a:p>
      </dgm:t>
    </dgm:pt>
    <dgm:pt modelId="{D5744783-13C0-4B20-8F83-BB28BD50F5CA}" type="sibTrans" cxnId="{D7324B78-D591-4635-AD30-98C7582133F1}">
      <dgm:prSet/>
      <dgm:spPr/>
      <dgm:t>
        <a:bodyPr/>
        <a:lstStyle/>
        <a:p>
          <a:endParaRPr lang="en-US"/>
        </a:p>
      </dgm:t>
    </dgm:pt>
    <dgm:pt modelId="{92A1EB07-90B5-450D-A7BF-FEF51A674132}">
      <dgm:prSet/>
      <dgm:spPr/>
      <dgm:t>
        <a:bodyPr/>
        <a:lstStyle/>
        <a:p>
          <a:r>
            <a:rPr lang="en-CA" dirty="0"/>
            <a:t>Maths</a:t>
          </a:r>
          <a:r>
            <a:rPr lang="en-CA" baseline="0" dirty="0"/>
            <a:t> score</a:t>
          </a:r>
          <a:endParaRPr lang="en-CA" dirty="0"/>
        </a:p>
      </dgm:t>
    </dgm:pt>
    <dgm:pt modelId="{26B9E39E-7F22-43C7-B257-416F4A6F292D}" type="parTrans" cxnId="{DB01C94C-AD7E-4E1A-8D22-DFAE29737FEE}">
      <dgm:prSet/>
      <dgm:spPr/>
      <dgm:t>
        <a:bodyPr/>
        <a:lstStyle/>
        <a:p>
          <a:endParaRPr lang="en-CA"/>
        </a:p>
      </dgm:t>
    </dgm:pt>
    <dgm:pt modelId="{8B156B83-5E1A-46B9-BB29-B2D09BB2CFE2}" type="sibTrans" cxnId="{DB01C94C-AD7E-4E1A-8D22-DFAE29737FEE}">
      <dgm:prSet/>
      <dgm:spPr/>
      <dgm:t>
        <a:bodyPr/>
        <a:lstStyle/>
        <a:p>
          <a:endParaRPr lang="en-CA"/>
        </a:p>
      </dgm:t>
    </dgm:pt>
    <dgm:pt modelId="{6844892A-9926-4C76-AE5F-238AA62DDF2C}">
      <dgm:prSet/>
      <dgm:spPr/>
      <dgm:t>
        <a:bodyPr/>
        <a:lstStyle/>
        <a:p>
          <a:r>
            <a:rPr lang="en-CA" dirty="0"/>
            <a:t>Reading score</a:t>
          </a:r>
        </a:p>
      </dgm:t>
    </dgm:pt>
    <dgm:pt modelId="{5EB9D980-8512-44D5-B481-DEAC1E2E5F26}" type="parTrans" cxnId="{701A783B-CE17-44BD-8F0E-F11C47BF3BCE}">
      <dgm:prSet/>
      <dgm:spPr/>
      <dgm:t>
        <a:bodyPr/>
        <a:lstStyle/>
        <a:p>
          <a:endParaRPr lang="en-CA"/>
        </a:p>
      </dgm:t>
    </dgm:pt>
    <dgm:pt modelId="{37178226-A242-436F-B821-0EA1F16AB85A}" type="sibTrans" cxnId="{701A783B-CE17-44BD-8F0E-F11C47BF3BCE}">
      <dgm:prSet/>
      <dgm:spPr/>
      <dgm:t>
        <a:bodyPr/>
        <a:lstStyle/>
        <a:p>
          <a:endParaRPr lang="en-CA"/>
        </a:p>
      </dgm:t>
    </dgm:pt>
    <dgm:pt modelId="{DF1FDB6E-3DD8-4546-B8FC-E2F77232FE08}">
      <dgm:prSet/>
      <dgm:spPr/>
      <dgm:t>
        <a:bodyPr/>
        <a:lstStyle/>
        <a:p>
          <a:endParaRPr lang="en-CA" dirty="0"/>
        </a:p>
      </dgm:t>
    </dgm:pt>
    <dgm:pt modelId="{75D8BDFD-ECC1-494B-B35F-D31686EF5731}" type="parTrans" cxnId="{43995093-E5C2-4D78-BBCC-43C6DF207CA6}">
      <dgm:prSet/>
      <dgm:spPr/>
      <dgm:t>
        <a:bodyPr/>
        <a:lstStyle/>
        <a:p>
          <a:endParaRPr lang="en-CA"/>
        </a:p>
      </dgm:t>
    </dgm:pt>
    <dgm:pt modelId="{0D25698D-7CF7-45A4-9EF4-7DBACC57F9CF}" type="sibTrans" cxnId="{43995093-E5C2-4D78-BBCC-43C6DF207CA6}">
      <dgm:prSet/>
      <dgm:spPr/>
      <dgm:t>
        <a:bodyPr/>
        <a:lstStyle/>
        <a:p>
          <a:endParaRPr lang="en-CA"/>
        </a:p>
      </dgm:t>
    </dgm:pt>
    <dgm:pt modelId="{F6BC540F-F175-4FA2-BB2F-319CA4751AB5}">
      <dgm:prSet/>
      <dgm:spPr/>
      <dgm:t>
        <a:bodyPr/>
        <a:lstStyle/>
        <a:p>
          <a:r>
            <a:rPr lang="en-CA" dirty="0"/>
            <a:t>Writing score</a:t>
          </a:r>
        </a:p>
      </dgm:t>
    </dgm:pt>
    <dgm:pt modelId="{192ADE97-08F0-4AC5-AB37-55190B1B18C9}" type="parTrans" cxnId="{18474F2A-AA0A-4684-97DD-1F9C5681E044}">
      <dgm:prSet/>
      <dgm:spPr/>
      <dgm:t>
        <a:bodyPr/>
        <a:lstStyle/>
        <a:p>
          <a:endParaRPr lang="en-CA"/>
        </a:p>
      </dgm:t>
    </dgm:pt>
    <dgm:pt modelId="{C4A15750-6895-4172-B9DB-664F821BD6A1}" type="sibTrans" cxnId="{18474F2A-AA0A-4684-97DD-1F9C5681E044}">
      <dgm:prSet/>
      <dgm:spPr/>
      <dgm:t>
        <a:bodyPr/>
        <a:lstStyle/>
        <a:p>
          <a:endParaRPr lang="en-CA"/>
        </a:p>
      </dgm:t>
    </dgm:pt>
    <dgm:pt modelId="{61BE23B8-57EF-4B50-8257-4FD811958B53}" type="pres">
      <dgm:prSet presAssocID="{9BA644FB-E846-4F27-B298-19E80E0E5252}" presName="Name0" presStyleCnt="0">
        <dgm:presLayoutVars>
          <dgm:dir/>
          <dgm:animLvl val="lvl"/>
          <dgm:resizeHandles val="exact"/>
        </dgm:presLayoutVars>
      </dgm:prSet>
      <dgm:spPr/>
    </dgm:pt>
    <dgm:pt modelId="{304F47B1-12A8-4F58-B48A-DAAA5D820B54}" type="pres">
      <dgm:prSet presAssocID="{38638FE8-D25D-4D5A-B06B-3897059ED795}" presName="composite" presStyleCnt="0"/>
      <dgm:spPr/>
    </dgm:pt>
    <dgm:pt modelId="{9BEDEFB6-7307-43F5-9695-842FE8C8CF1E}" type="pres">
      <dgm:prSet presAssocID="{38638FE8-D25D-4D5A-B06B-3897059ED795}" presName="parTx" presStyleLbl="alignNode1" presStyleIdx="0" presStyleCnt="2">
        <dgm:presLayoutVars>
          <dgm:chMax val="0"/>
          <dgm:chPref val="0"/>
          <dgm:bulletEnabled val="1"/>
        </dgm:presLayoutVars>
      </dgm:prSet>
      <dgm:spPr/>
    </dgm:pt>
    <dgm:pt modelId="{8F4A6997-86D3-4484-8ECA-537DDD20E5B1}" type="pres">
      <dgm:prSet presAssocID="{38638FE8-D25D-4D5A-B06B-3897059ED795}" presName="desTx" presStyleLbl="alignAccFollowNode1" presStyleIdx="0" presStyleCnt="2" custLinFactNeighborX="-51416" custLinFactNeighborY="-2971">
        <dgm:presLayoutVars>
          <dgm:bulletEnabled val="1"/>
        </dgm:presLayoutVars>
      </dgm:prSet>
      <dgm:spPr/>
    </dgm:pt>
    <dgm:pt modelId="{0FC55280-2C86-40F0-A7A7-B9D2CF21E1B8}" type="pres">
      <dgm:prSet presAssocID="{93691C7C-655F-4C0F-885B-FF16E2E9121E}" presName="space" presStyleCnt="0"/>
      <dgm:spPr/>
    </dgm:pt>
    <dgm:pt modelId="{CB7946D0-C3A7-4747-95C8-EA7225236D60}" type="pres">
      <dgm:prSet presAssocID="{A0143884-990D-41AE-A067-9C26CE1C0D85}" presName="composite" presStyleCnt="0"/>
      <dgm:spPr/>
    </dgm:pt>
    <dgm:pt modelId="{8428422B-6BC2-44F0-B325-5D6518BAB0A3}" type="pres">
      <dgm:prSet presAssocID="{A0143884-990D-41AE-A067-9C26CE1C0D85}" presName="parTx" presStyleLbl="alignNode1" presStyleIdx="1" presStyleCnt="2">
        <dgm:presLayoutVars>
          <dgm:chMax val="0"/>
          <dgm:chPref val="0"/>
          <dgm:bulletEnabled val="1"/>
        </dgm:presLayoutVars>
      </dgm:prSet>
      <dgm:spPr/>
    </dgm:pt>
    <dgm:pt modelId="{BD6AD57D-82B7-408F-811B-C6232617B8A9}" type="pres">
      <dgm:prSet presAssocID="{A0143884-990D-41AE-A067-9C26CE1C0D85}" presName="desTx" presStyleLbl="alignAccFollowNode1" presStyleIdx="1" presStyleCnt="2">
        <dgm:presLayoutVars>
          <dgm:bulletEnabled val="1"/>
        </dgm:presLayoutVars>
      </dgm:prSet>
      <dgm:spPr/>
    </dgm:pt>
  </dgm:ptLst>
  <dgm:cxnLst>
    <dgm:cxn modelId="{5123970D-72FE-4995-857D-095051CD3A2F}" type="presOf" srcId="{64339C75-9845-4DA9-B262-ACA6E424DEBE}" destId="{8F4A6997-86D3-4484-8ECA-537DDD20E5B1}" srcOrd="0" destOrd="3" presId="urn:microsoft.com/office/officeart/2005/8/layout/hList1"/>
    <dgm:cxn modelId="{B2A7D122-9D21-48F0-83D9-F5C386A3A6F1}" type="presOf" srcId="{6D5F344F-D8FC-4C8E-9EC2-537BA6C20BC0}" destId="{8F4A6997-86D3-4484-8ECA-537DDD20E5B1}" srcOrd="0" destOrd="4" presId="urn:microsoft.com/office/officeart/2005/8/layout/hList1"/>
    <dgm:cxn modelId="{18474F2A-AA0A-4684-97DD-1F9C5681E044}" srcId="{A0143884-990D-41AE-A067-9C26CE1C0D85}" destId="{F6BC540F-F175-4FA2-BB2F-319CA4751AB5}" srcOrd="2" destOrd="0" parTransId="{192ADE97-08F0-4AC5-AB37-55190B1B18C9}" sibTransId="{C4A15750-6895-4172-B9DB-664F821BD6A1}"/>
    <dgm:cxn modelId="{701A783B-CE17-44BD-8F0E-F11C47BF3BCE}" srcId="{A0143884-990D-41AE-A067-9C26CE1C0D85}" destId="{6844892A-9926-4C76-AE5F-238AA62DDF2C}" srcOrd="1" destOrd="0" parTransId="{5EB9D980-8512-44D5-B481-DEAC1E2E5F26}" sibTransId="{37178226-A242-436F-B821-0EA1F16AB85A}"/>
    <dgm:cxn modelId="{94E34E3F-7A9B-405F-9BEC-4F1194B7F099}" srcId="{38638FE8-D25D-4D5A-B06B-3897059ED795}" destId="{6227C4EE-B91A-467E-9490-1FBD639890DA}" srcOrd="1" destOrd="0" parTransId="{FD36396A-87EA-4292-AC57-B995015E84C2}" sibTransId="{E90C9CCA-516E-47A9-9835-E1041AF7BE0C}"/>
    <dgm:cxn modelId="{1FF75F40-D18D-44B5-9285-654AE21264E6}" type="presOf" srcId="{DF1FDB6E-3DD8-4546-B8FC-E2F77232FE08}" destId="{BD6AD57D-82B7-408F-811B-C6232617B8A9}" srcOrd="0" destOrd="3" presId="urn:microsoft.com/office/officeart/2005/8/layout/hList1"/>
    <dgm:cxn modelId="{C5C7B65B-BF00-4E76-8786-716BE016855A}" srcId="{38638FE8-D25D-4D5A-B06B-3897059ED795}" destId="{81A30FB5-07F0-4ACB-BD3A-81EB981CF2A4}" srcOrd="2" destOrd="0" parTransId="{D4E5DE72-66E2-4B17-BA8B-BBEA3DE248CC}" sibTransId="{DE2CB7CF-C067-4186-BB1A-4A9B4D8151C7}"/>
    <dgm:cxn modelId="{F5A3A264-31BB-477E-9BEC-0CC614A8DB96}" type="presOf" srcId="{81A30FB5-07F0-4ACB-BD3A-81EB981CF2A4}" destId="{8F4A6997-86D3-4484-8ECA-537DDD20E5B1}" srcOrd="0" destOrd="2" presId="urn:microsoft.com/office/officeart/2005/8/layout/hList1"/>
    <dgm:cxn modelId="{3F8D724C-9EE0-4E47-8C92-07811A57E09F}" type="presOf" srcId="{9BA644FB-E846-4F27-B298-19E80E0E5252}" destId="{61BE23B8-57EF-4B50-8257-4FD811958B53}" srcOrd="0" destOrd="0" presId="urn:microsoft.com/office/officeart/2005/8/layout/hList1"/>
    <dgm:cxn modelId="{DB01C94C-AD7E-4E1A-8D22-DFAE29737FEE}" srcId="{A0143884-990D-41AE-A067-9C26CE1C0D85}" destId="{92A1EB07-90B5-450D-A7BF-FEF51A674132}" srcOrd="0" destOrd="0" parTransId="{26B9E39E-7F22-43C7-B257-416F4A6F292D}" sibTransId="{8B156B83-5E1A-46B9-BB29-B2D09BB2CFE2}"/>
    <dgm:cxn modelId="{36689D55-14C3-486B-AB2A-D877D1A69FDC}" type="presOf" srcId="{F6BC540F-F175-4FA2-BB2F-319CA4751AB5}" destId="{BD6AD57D-82B7-408F-811B-C6232617B8A9}" srcOrd="0" destOrd="2" presId="urn:microsoft.com/office/officeart/2005/8/layout/hList1"/>
    <dgm:cxn modelId="{D7324B78-D591-4635-AD30-98C7582133F1}" srcId="{9BA644FB-E846-4F27-B298-19E80E0E5252}" destId="{A0143884-990D-41AE-A067-9C26CE1C0D85}" srcOrd="1" destOrd="0" parTransId="{EBCB1E99-B774-4FA6-832A-D89A7F833A6A}" sibTransId="{D5744783-13C0-4B20-8F83-BB28BD50F5CA}"/>
    <dgm:cxn modelId="{870D8E7E-E2B8-48C2-825F-956C3CEEFB96}" srcId="{38638FE8-D25D-4D5A-B06B-3897059ED795}" destId="{64339C75-9845-4DA9-B262-ACA6E424DEBE}" srcOrd="3" destOrd="0" parTransId="{109CC2F7-BC74-45C9-8072-64D24A984E8A}" sibTransId="{1B99DC08-99E5-4980-9321-1098CB9B5119}"/>
    <dgm:cxn modelId="{43995093-E5C2-4D78-BBCC-43C6DF207CA6}" srcId="{A0143884-990D-41AE-A067-9C26CE1C0D85}" destId="{DF1FDB6E-3DD8-4546-B8FC-E2F77232FE08}" srcOrd="3" destOrd="0" parTransId="{75D8BDFD-ECC1-494B-B35F-D31686EF5731}" sibTransId="{0D25698D-7CF7-45A4-9EF4-7DBACC57F9CF}"/>
    <dgm:cxn modelId="{9CAA2699-3657-4E80-8129-E692938E924B}" type="presOf" srcId="{A0143884-990D-41AE-A067-9C26CE1C0D85}" destId="{8428422B-6BC2-44F0-B325-5D6518BAB0A3}" srcOrd="0" destOrd="0" presId="urn:microsoft.com/office/officeart/2005/8/layout/hList1"/>
    <dgm:cxn modelId="{1A2320A8-0BD9-496D-BA61-62B4A6CD0C6D}" type="presOf" srcId="{6844892A-9926-4C76-AE5F-238AA62DDF2C}" destId="{BD6AD57D-82B7-408F-811B-C6232617B8A9}" srcOrd="0" destOrd="1" presId="urn:microsoft.com/office/officeart/2005/8/layout/hList1"/>
    <dgm:cxn modelId="{52622CA8-9244-4439-A29E-D8223CB3EC9B}" type="presOf" srcId="{92A1EB07-90B5-450D-A7BF-FEF51A674132}" destId="{BD6AD57D-82B7-408F-811B-C6232617B8A9}" srcOrd="0" destOrd="0" presId="urn:microsoft.com/office/officeart/2005/8/layout/hList1"/>
    <dgm:cxn modelId="{95737AAB-E815-4AF1-8813-01B8F8C305F2}" srcId="{38638FE8-D25D-4D5A-B06B-3897059ED795}" destId="{6D5F344F-D8FC-4C8E-9EC2-537BA6C20BC0}" srcOrd="4" destOrd="0" parTransId="{C5EE9723-CFCE-4780-A5CF-62D0174884C9}" sibTransId="{9EF96A41-B8C1-4741-934E-AF8D8FCE8B8E}"/>
    <dgm:cxn modelId="{0D9C02D1-BFE7-4AB7-94B9-1762AC6A69A5}" srcId="{9BA644FB-E846-4F27-B298-19E80E0E5252}" destId="{38638FE8-D25D-4D5A-B06B-3897059ED795}" srcOrd="0" destOrd="0" parTransId="{20D15CBC-D953-4124-B742-49CA833F0399}" sibTransId="{93691C7C-655F-4C0F-885B-FF16E2E9121E}"/>
    <dgm:cxn modelId="{07BFC2D9-55AC-4661-9338-8B1704B18BA9}" type="presOf" srcId="{C7FBD8C1-69D1-45B4-B23D-12999B885980}" destId="{8F4A6997-86D3-4484-8ECA-537DDD20E5B1}" srcOrd="0" destOrd="0" presId="urn:microsoft.com/office/officeart/2005/8/layout/hList1"/>
    <dgm:cxn modelId="{DF4092DE-AAB6-4187-9FA5-3D8018CD2D0C}" type="presOf" srcId="{6227C4EE-B91A-467E-9490-1FBD639890DA}" destId="{8F4A6997-86D3-4484-8ECA-537DDD20E5B1}" srcOrd="0" destOrd="1" presId="urn:microsoft.com/office/officeart/2005/8/layout/hList1"/>
    <dgm:cxn modelId="{54A22CFC-9DE8-4525-AE71-D43D232FDD5D}" type="presOf" srcId="{38638FE8-D25D-4D5A-B06B-3897059ED795}" destId="{9BEDEFB6-7307-43F5-9695-842FE8C8CF1E}" srcOrd="0" destOrd="0" presId="urn:microsoft.com/office/officeart/2005/8/layout/hList1"/>
    <dgm:cxn modelId="{24197FFD-4163-455B-97D0-C7FEE733A99B}" srcId="{38638FE8-D25D-4D5A-B06B-3897059ED795}" destId="{C7FBD8C1-69D1-45B4-B23D-12999B885980}" srcOrd="0" destOrd="0" parTransId="{FD5F2475-C78D-47C0-AD87-BBC46CF0C923}" sibTransId="{5EC2705D-AAA1-4B4A-9BA2-C195EA550BAF}"/>
    <dgm:cxn modelId="{93B4AF20-FC86-4726-A12A-A7277B04CAF4}" type="presParOf" srcId="{61BE23B8-57EF-4B50-8257-4FD811958B53}" destId="{304F47B1-12A8-4F58-B48A-DAAA5D820B54}" srcOrd="0" destOrd="0" presId="urn:microsoft.com/office/officeart/2005/8/layout/hList1"/>
    <dgm:cxn modelId="{1CBFF92D-F78D-46AD-BDD2-E8196EBBE0A3}" type="presParOf" srcId="{304F47B1-12A8-4F58-B48A-DAAA5D820B54}" destId="{9BEDEFB6-7307-43F5-9695-842FE8C8CF1E}" srcOrd="0" destOrd="0" presId="urn:microsoft.com/office/officeart/2005/8/layout/hList1"/>
    <dgm:cxn modelId="{BB221575-0F54-4F78-95C3-D925BF6DD3B1}" type="presParOf" srcId="{304F47B1-12A8-4F58-B48A-DAAA5D820B54}" destId="{8F4A6997-86D3-4484-8ECA-537DDD20E5B1}" srcOrd="1" destOrd="0" presId="urn:microsoft.com/office/officeart/2005/8/layout/hList1"/>
    <dgm:cxn modelId="{7577E92C-429B-472E-A7AF-09EC4198E642}" type="presParOf" srcId="{61BE23B8-57EF-4B50-8257-4FD811958B53}" destId="{0FC55280-2C86-40F0-A7A7-B9D2CF21E1B8}" srcOrd="1" destOrd="0" presId="urn:microsoft.com/office/officeart/2005/8/layout/hList1"/>
    <dgm:cxn modelId="{B7D55304-80A5-4912-B23C-A0DD5CC39E89}" type="presParOf" srcId="{61BE23B8-57EF-4B50-8257-4FD811958B53}" destId="{CB7946D0-C3A7-4747-95C8-EA7225236D60}" srcOrd="2" destOrd="0" presId="urn:microsoft.com/office/officeart/2005/8/layout/hList1"/>
    <dgm:cxn modelId="{5E4F20C3-463A-4506-8E28-0AA49A8A8C68}" type="presParOf" srcId="{CB7946D0-C3A7-4747-95C8-EA7225236D60}" destId="{8428422B-6BC2-44F0-B325-5D6518BAB0A3}" srcOrd="0" destOrd="0" presId="urn:microsoft.com/office/officeart/2005/8/layout/hList1"/>
    <dgm:cxn modelId="{FCF36CD9-E17F-4526-9ADA-DDE0CE3A9379}" type="presParOf" srcId="{CB7946D0-C3A7-4747-95C8-EA7225236D60}" destId="{BD6AD57D-82B7-408F-811B-C6232617B8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DEFB6-7307-43F5-9695-842FE8C8CF1E}">
      <dsp:nvSpPr>
        <dsp:cNvPr id="0" name=""/>
        <dsp:cNvSpPr/>
      </dsp:nvSpPr>
      <dsp:spPr>
        <a:xfrm>
          <a:off x="43" y="3760"/>
          <a:ext cx="4180870" cy="8064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CA" sz="2800" kern="1200" dirty="0"/>
            <a:t>Categorical :-</a:t>
          </a:r>
          <a:endParaRPr lang="en-US" sz="2800" kern="1200" dirty="0"/>
        </a:p>
      </dsp:txBody>
      <dsp:txXfrm>
        <a:off x="43" y="3760"/>
        <a:ext cx="4180870" cy="806400"/>
      </dsp:txXfrm>
    </dsp:sp>
    <dsp:sp modelId="{8F4A6997-86D3-4484-8ECA-537DDD20E5B1}">
      <dsp:nvSpPr>
        <dsp:cNvPr id="0" name=""/>
        <dsp:cNvSpPr/>
      </dsp:nvSpPr>
      <dsp:spPr>
        <a:xfrm>
          <a:off x="0" y="709686"/>
          <a:ext cx="4180870" cy="3381840"/>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CA" sz="2800" kern="1200" dirty="0"/>
            <a:t>Gender</a:t>
          </a:r>
          <a:endParaRPr lang="en-US" sz="2800" kern="1200" dirty="0"/>
        </a:p>
        <a:p>
          <a:pPr marL="285750" lvl="1" indent="-285750" algn="l" defTabSz="1244600">
            <a:lnSpc>
              <a:spcPct val="90000"/>
            </a:lnSpc>
            <a:spcBef>
              <a:spcPct val="0"/>
            </a:spcBef>
            <a:spcAft>
              <a:spcPct val="15000"/>
            </a:spcAft>
            <a:buChar char="•"/>
          </a:pPr>
          <a:r>
            <a:rPr lang="en-CA" sz="2800" kern="1200" dirty="0"/>
            <a:t>Race/Ethnicity</a:t>
          </a:r>
          <a:endParaRPr lang="en-US" sz="2800" kern="1200" dirty="0"/>
        </a:p>
        <a:p>
          <a:pPr marL="285750" lvl="1" indent="-285750" algn="l" defTabSz="1244600">
            <a:lnSpc>
              <a:spcPct val="90000"/>
            </a:lnSpc>
            <a:spcBef>
              <a:spcPct val="0"/>
            </a:spcBef>
            <a:spcAft>
              <a:spcPct val="15000"/>
            </a:spcAft>
            <a:buChar char="•"/>
          </a:pPr>
          <a:r>
            <a:rPr lang="en-CA" sz="2800" kern="1200" dirty="0"/>
            <a:t>Parental level of Education</a:t>
          </a:r>
          <a:endParaRPr lang="en-US" sz="2800" kern="1200" dirty="0"/>
        </a:p>
        <a:p>
          <a:pPr marL="285750" lvl="1" indent="-285750" algn="l" defTabSz="1244600">
            <a:lnSpc>
              <a:spcPct val="90000"/>
            </a:lnSpc>
            <a:spcBef>
              <a:spcPct val="0"/>
            </a:spcBef>
            <a:spcAft>
              <a:spcPct val="15000"/>
            </a:spcAft>
            <a:buChar char="•"/>
          </a:pPr>
          <a:r>
            <a:rPr lang="en-CA" sz="2800" kern="1200" dirty="0"/>
            <a:t>Lunch</a:t>
          </a:r>
          <a:endParaRPr lang="en-US" sz="2800" kern="1200" dirty="0"/>
        </a:p>
        <a:p>
          <a:pPr marL="285750" lvl="1" indent="-285750" algn="l" defTabSz="1244600">
            <a:lnSpc>
              <a:spcPct val="90000"/>
            </a:lnSpc>
            <a:spcBef>
              <a:spcPct val="0"/>
            </a:spcBef>
            <a:spcAft>
              <a:spcPct val="15000"/>
            </a:spcAft>
            <a:buChar char="•"/>
          </a:pPr>
          <a:r>
            <a:rPr lang="en-CA" sz="2800" kern="1200" dirty="0"/>
            <a:t>Test preparation course</a:t>
          </a:r>
          <a:endParaRPr lang="en-US" sz="2800" kern="1200" dirty="0"/>
        </a:p>
      </dsp:txBody>
      <dsp:txXfrm>
        <a:off x="0" y="709686"/>
        <a:ext cx="4180870" cy="3381840"/>
      </dsp:txXfrm>
    </dsp:sp>
    <dsp:sp modelId="{8428422B-6BC2-44F0-B325-5D6518BAB0A3}">
      <dsp:nvSpPr>
        <dsp:cNvPr id="0" name=""/>
        <dsp:cNvSpPr/>
      </dsp:nvSpPr>
      <dsp:spPr>
        <a:xfrm>
          <a:off x="4766235" y="3760"/>
          <a:ext cx="4180870" cy="806400"/>
        </a:xfrm>
        <a:prstGeom prst="rect">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CA" sz="2800" kern="1200" dirty="0"/>
            <a:t>Numerical values:-</a:t>
          </a:r>
          <a:endParaRPr lang="en-US" sz="2800" kern="1200" dirty="0"/>
        </a:p>
      </dsp:txBody>
      <dsp:txXfrm>
        <a:off x="4766235" y="3760"/>
        <a:ext cx="4180870" cy="806400"/>
      </dsp:txXfrm>
    </dsp:sp>
    <dsp:sp modelId="{BD6AD57D-82B7-408F-811B-C6232617B8A9}">
      <dsp:nvSpPr>
        <dsp:cNvPr id="0" name=""/>
        <dsp:cNvSpPr/>
      </dsp:nvSpPr>
      <dsp:spPr>
        <a:xfrm>
          <a:off x="4766235" y="810161"/>
          <a:ext cx="4180870" cy="3381840"/>
        </a:xfrm>
        <a:prstGeom prst="rect">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CA" sz="2800" kern="1200" dirty="0"/>
            <a:t>Maths</a:t>
          </a:r>
          <a:r>
            <a:rPr lang="en-CA" sz="2800" kern="1200" baseline="0" dirty="0"/>
            <a:t> score</a:t>
          </a:r>
          <a:endParaRPr lang="en-CA" sz="2800" kern="1200" dirty="0"/>
        </a:p>
        <a:p>
          <a:pPr marL="285750" lvl="1" indent="-285750" algn="l" defTabSz="1244600">
            <a:lnSpc>
              <a:spcPct val="90000"/>
            </a:lnSpc>
            <a:spcBef>
              <a:spcPct val="0"/>
            </a:spcBef>
            <a:spcAft>
              <a:spcPct val="15000"/>
            </a:spcAft>
            <a:buChar char="•"/>
          </a:pPr>
          <a:r>
            <a:rPr lang="en-CA" sz="2800" kern="1200" dirty="0"/>
            <a:t>Reading score</a:t>
          </a:r>
        </a:p>
        <a:p>
          <a:pPr marL="285750" lvl="1" indent="-285750" algn="l" defTabSz="1244600">
            <a:lnSpc>
              <a:spcPct val="90000"/>
            </a:lnSpc>
            <a:spcBef>
              <a:spcPct val="0"/>
            </a:spcBef>
            <a:spcAft>
              <a:spcPct val="15000"/>
            </a:spcAft>
            <a:buChar char="•"/>
          </a:pPr>
          <a:r>
            <a:rPr lang="en-CA" sz="2800" kern="1200" dirty="0"/>
            <a:t>Writing score</a:t>
          </a:r>
        </a:p>
        <a:p>
          <a:pPr marL="285750" lvl="1" indent="-285750" algn="l" defTabSz="1244600">
            <a:lnSpc>
              <a:spcPct val="90000"/>
            </a:lnSpc>
            <a:spcBef>
              <a:spcPct val="0"/>
            </a:spcBef>
            <a:spcAft>
              <a:spcPct val="15000"/>
            </a:spcAft>
            <a:buChar char="•"/>
          </a:pPr>
          <a:endParaRPr lang="en-CA" sz="2800" kern="1200" dirty="0"/>
        </a:p>
      </dsp:txBody>
      <dsp:txXfrm>
        <a:off x="4766235" y="810161"/>
        <a:ext cx="4180870" cy="33818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346178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02E9A-F36C-4EB3-A68F-543F244428BE}" type="datetimeFigureOut">
              <a:rPr lang="en-CA" smtClean="0"/>
              <a:t>2022-04-20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7237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3508378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291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371925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400427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2408999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267232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395681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18642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133977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02E9A-F36C-4EB3-A68F-543F244428BE}" type="datetimeFigureOut">
              <a:rPr lang="en-CA" smtClean="0"/>
              <a:t>2022-04-20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184376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02E9A-F36C-4EB3-A68F-543F244428BE}" type="datetimeFigureOut">
              <a:rPr lang="en-CA" smtClean="0"/>
              <a:t>2022-04-20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162210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299042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74320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A02E9A-F36C-4EB3-A68F-543F244428BE}" type="datetimeFigureOut">
              <a:rPr lang="en-CA" smtClean="0"/>
              <a:t>2022-04-20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59973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02E9A-F36C-4EB3-A68F-543F244428BE}" type="datetimeFigureOut">
              <a:rPr lang="en-CA" smtClean="0"/>
              <a:t>2022-04-20</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35C942-162C-495F-970C-4CE8D900F1AA}" type="slidenum">
              <a:rPr lang="en-CA" smtClean="0"/>
              <a:t>‹#›</a:t>
            </a:fld>
            <a:endParaRPr lang="en-CA"/>
          </a:p>
        </p:txBody>
      </p:sp>
    </p:spTree>
    <p:extLst>
      <p:ext uri="{BB962C8B-B14F-4D97-AF65-F5344CB8AC3E}">
        <p14:creationId xmlns:p14="http://schemas.microsoft.com/office/powerpoint/2010/main" val="19635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A02E9A-F36C-4EB3-A68F-543F244428BE}" type="datetimeFigureOut">
              <a:rPr lang="en-CA" smtClean="0"/>
              <a:t>2022-04-20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35C942-162C-495F-970C-4CE8D900F1AA}" type="slidenum">
              <a:rPr lang="en-CA" smtClean="0"/>
              <a:t>‹#›</a:t>
            </a:fld>
            <a:endParaRPr lang="en-CA"/>
          </a:p>
        </p:txBody>
      </p:sp>
    </p:spTree>
    <p:extLst>
      <p:ext uri="{BB962C8B-B14F-4D97-AF65-F5344CB8AC3E}">
        <p14:creationId xmlns:p14="http://schemas.microsoft.com/office/powerpoint/2010/main" val="3784442834"/>
      </p:ext>
    </p:extLst>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85BCA-8E71-4AFA-AB9A-F510848DA697}"/>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CF54A687-475B-4FE4-9219-C361E452ABC0}"/>
              </a:ext>
            </a:extLst>
          </p:cNvPr>
          <p:cNvSpPr txBox="1"/>
          <p:nvPr/>
        </p:nvSpPr>
        <p:spPr>
          <a:xfrm>
            <a:off x="591128" y="429552"/>
            <a:ext cx="6169890" cy="646331"/>
          </a:xfrm>
          <a:prstGeom prst="rect">
            <a:avLst/>
          </a:prstGeom>
          <a:noFill/>
        </p:spPr>
        <p:txBody>
          <a:bodyPr wrap="square">
            <a:spAutoFit/>
          </a:bodyPr>
          <a:lstStyle/>
          <a:p>
            <a:r>
              <a:rPr lang="en-CA" sz="3600" dirty="0"/>
              <a:t>STUDENTS PERFORMANCE</a:t>
            </a:r>
          </a:p>
        </p:txBody>
      </p:sp>
      <p:sp>
        <p:nvSpPr>
          <p:cNvPr id="5" name="Subtitle 2">
            <a:extLst>
              <a:ext uri="{FF2B5EF4-FFF2-40B4-BE49-F238E27FC236}">
                <a16:creationId xmlns:a16="http://schemas.microsoft.com/office/drawing/2014/main" id="{E4B4EA3F-E47E-4B72-9693-C9A0BE295F90}"/>
              </a:ext>
            </a:extLst>
          </p:cNvPr>
          <p:cNvSpPr txBox="1">
            <a:spLocks/>
          </p:cNvSpPr>
          <p:nvPr/>
        </p:nvSpPr>
        <p:spPr>
          <a:xfrm>
            <a:off x="8300146" y="495184"/>
            <a:ext cx="4330262" cy="683284"/>
          </a:xfrm>
          <a:prstGeom prst="rect">
            <a:avLst/>
          </a:prstGeom>
        </p:spPr>
        <p:txBody>
          <a:bodyPr>
            <a:no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a:lstStyle>
          <a:p>
            <a:r>
              <a:rPr lang="en-CA" sz="1400" b="1" dirty="0">
                <a:latin typeface="Times New Roman" panose="02020603050405020304" pitchFamily="18" charset="0"/>
                <a:cs typeface="Times New Roman" panose="02020603050405020304" pitchFamily="18" charset="0"/>
              </a:rPr>
              <a:t>DAB-201 Data Visual and Reporting</a:t>
            </a:r>
          </a:p>
          <a:p>
            <a:r>
              <a:rPr lang="en-CA" sz="1400" b="1" dirty="0">
                <a:latin typeface="Times New Roman" panose="02020603050405020304" pitchFamily="18" charset="0"/>
                <a:cs typeface="Times New Roman" panose="02020603050405020304" pitchFamily="18" charset="0"/>
              </a:rPr>
              <a:t>Group 4</a:t>
            </a:r>
          </a:p>
          <a:p>
            <a:r>
              <a:rPr lang="en-CA" sz="1400" b="1" dirty="0">
                <a:latin typeface="Times New Roman" panose="02020603050405020304" pitchFamily="18" charset="0"/>
                <a:cs typeface="Times New Roman" panose="02020603050405020304" pitchFamily="18" charset="0"/>
              </a:rPr>
              <a:t>Apurv Sathwara</a:t>
            </a:r>
          </a:p>
          <a:p>
            <a:r>
              <a:rPr lang="en-CA" sz="1400" b="1" dirty="0">
                <a:latin typeface="Times New Roman" panose="02020603050405020304" pitchFamily="18" charset="0"/>
                <a:cs typeface="Times New Roman" panose="02020603050405020304" pitchFamily="18" charset="0"/>
              </a:rPr>
              <a:t>Bhakti Bhatt</a:t>
            </a:r>
          </a:p>
          <a:p>
            <a:r>
              <a:rPr lang="en-CA" sz="1400" b="1" dirty="0">
                <a:latin typeface="Times New Roman" panose="02020603050405020304" pitchFamily="18" charset="0"/>
                <a:cs typeface="Times New Roman" panose="02020603050405020304" pitchFamily="18" charset="0"/>
              </a:rPr>
              <a:t>Krishna Gami</a:t>
            </a:r>
          </a:p>
          <a:p>
            <a:r>
              <a:rPr lang="en-CA" sz="1400" b="1" dirty="0">
                <a:latin typeface="Times New Roman" panose="02020603050405020304" pitchFamily="18" charset="0"/>
                <a:cs typeface="Times New Roman" panose="02020603050405020304" pitchFamily="18" charset="0"/>
              </a:rPr>
              <a:t>Harsh Patel</a:t>
            </a:r>
          </a:p>
          <a:p>
            <a:r>
              <a:rPr lang="en-CA" sz="1400" b="1" dirty="0">
                <a:latin typeface="Times New Roman" panose="02020603050405020304" pitchFamily="18" charset="0"/>
                <a:cs typeface="Times New Roman" panose="02020603050405020304" pitchFamily="18" charset="0"/>
              </a:rPr>
              <a:t>Vismay Lad</a:t>
            </a:r>
          </a:p>
        </p:txBody>
      </p:sp>
    </p:spTree>
    <p:extLst>
      <p:ext uri="{BB962C8B-B14F-4D97-AF65-F5344CB8AC3E}">
        <p14:creationId xmlns:p14="http://schemas.microsoft.com/office/powerpoint/2010/main" val="299334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5505-4861-4B9F-AAB4-ACD08718327E}"/>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70E6BCB-3ADC-48F0-AC64-84009F98A011}"/>
              </a:ext>
            </a:extLst>
          </p:cNvPr>
          <p:cNvSpPr>
            <a:spLocks noGrp="1"/>
          </p:cNvSpPr>
          <p:nvPr>
            <p:ph idx="1"/>
          </p:nvPr>
        </p:nvSpPr>
        <p:spPr>
          <a:xfrm>
            <a:off x="1066800" y="2371724"/>
            <a:ext cx="10058400" cy="3270283"/>
          </a:xfrm>
        </p:spPr>
        <p:txBody>
          <a:bodyPr/>
          <a:lstStyle/>
          <a:p>
            <a:pPr>
              <a:buFont typeface="Wingdings" panose="05000000000000000000" pitchFamily="2" charset="2"/>
              <a:buChar char="Ø"/>
            </a:pPr>
            <a:r>
              <a:rPr lang="en-US" dirty="0"/>
              <a:t>Overall, the pupils did better in Reading and Writing than they did in Math.</a:t>
            </a:r>
          </a:p>
          <a:p>
            <a:pPr>
              <a:buFont typeface="Wingdings" panose="05000000000000000000" pitchFamily="2" charset="2"/>
              <a:buChar char="Ø"/>
            </a:pPr>
            <a:r>
              <a:rPr lang="en-US" dirty="0"/>
              <a:t>Males outperform females in math, but females outperform males in reading and writing.</a:t>
            </a:r>
          </a:p>
          <a:p>
            <a:pPr>
              <a:buFont typeface="Wingdings" panose="05000000000000000000" pitchFamily="2" charset="2"/>
              <a:buChar char="Ø"/>
            </a:pPr>
            <a:r>
              <a:rPr lang="en-US" dirty="0"/>
              <a:t>The educational level of the parents doesn't appear to have a significant impact on the student's success.</a:t>
            </a:r>
          </a:p>
          <a:p>
            <a:pPr>
              <a:buFont typeface="Wingdings" panose="05000000000000000000" pitchFamily="2" charset="2"/>
              <a:buChar char="Ø"/>
            </a:pPr>
            <a:r>
              <a:rPr lang="en-US" dirty="0"/>
              <a:t>Students who took a test preparation course and finished it performed bad than those who did not.</a:t>
            </a:r>
          </a:p>
          <a:p>
            <a:pPr>
              <a:buFont typeface="Wingdings" panose="05000000000000000000" pitchFamily="2" charset="2"/>
              <a:buChar char="Ø"/>
            </a:pPr>
            <a:r>
              <a:rPr lang="en-US" dirty="0"/>
              <a:t>Standard lunch intake of students impacted better total scores.</a:t>
            </a:r>
          </a:p>
        </p:txBody>
      </p:sp>
    </p:spTree>
    <p:extLst>
      <p:ext uri="{BB962C8B-B14F-4D97-AF65-F5344CB8AC3E}">
        <p14:creationId xmlns:p14="http://schemas.microsoft.com/office/powerpoint/2010/main" val="170925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85D6-B284-4CD5-AF50-F723DD0065E3}"/>
              </a:ext>
            </a:extLst>
          </p:cNvPr>
          <p:cNvSpPr>
            <a:spLocks noGrp="1"/>
          </p:cNvSpPr>
          <p:nvPr>
            <p:ph type="title"/>
          </p:nvPr>
        </p:nvSpPr>
        <p:spPr>
          <a:xfrm>
            <a:off x="1399357" y="1447184"/>
            <a:ext cx="9369214" cy="3069103"/>
          </a:xfrm>
        </p:spPr>
        <p:txBody>
          <a:bodyPr vert="horz" lIns="91440" tIns="45720" rIns="91440" bIns="45720" rtlCol="0" anchor="ctr">
            <a:normAutofit/>
          </a:bodyPr>
          <a:lstStyle/>
          <a:p>
            <a:pPr algn="ctr">
              <a:lnSpc>
                <a:spcPct val="83000"/>
              </a:lnSpc>
            </a:pPr>
            <a:r>
              <a: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rPr>
              <a:t>Thank You!!!!!</a:t>
            </a:r>
          </a:p>
        </p:txBody>
      </p:sp>
    </p:spTree>
    <p:extLst>
      <p:ext uri="{BB962C8B-B14F-4D97-AF65-F5344CB8AC3E}">
        <p14:creationId xmlns:p14="http://schemas.microsoft.com/office/powerpoint/2010/main" val="1953250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F4E2-39F2-4526-9E44-B0C2C2E80460}"/>
              </a:ext>
            </a:extLst>
          </p:cNvPr>
          <p:cNvSpPr>
            <a:spLocks noGrp="1"/>
          </p:cNvSpPr>
          <p:nvPr>
            <p:ph type="title"/>
          </p:nvPr>
        </p:nvSpPr>
        <p:spPr>
          <a:xfrm>
            <a:off x="868680" y="642593"/>
            <a:ext cx="6281928" cy="1744183"/>
          </a:xfrm>
        </p:spPr>
        <p:txBody>
          <a:bodyPr>
            <a:normAutofit fontScale="90000"/>
          </a:bodyPr>
          <a:lstStyle/>
          <a:p>
            <a:pPr algn="ctr"/>
            <a:r>
              <a:rPr lang="en-CA" sz="3700" dirty="0">
                <a:solidFill>
                  <a:schemeClr val="bg1"/>
                </a:solidFill>
                <a:latin typeface="Times New Roman" panose="02020603050405020304" pitchFamily="18" charset="0"/>
                <a:cs typeface="Times New Roman" panose="02020603050405020304" pitchFamily="18" charset="0"/>
              </a:rPr>
              <a:t>Students Performance</a:t>
            </a:r>
            <a:br>
              <a:rPr lang="en-CA" sz="3700" dirty="0">
                <a:solidFill>
                  <a:schemeClr val="bg1"/>
                </a:solidFill>
                <a:latin typeface="Times New Roman" panose="02020603050405020304" pitchFamily="18" charset="0"/>
                <a:cs typeface="Times New Roman" panose="02020603050405020304" pitchFamily="18" charset="0"/>
              </a:rPr>
            </a:br>
            <a:r>
              <a:rPr lang="en-CA" sz="3700" dirty="0">
                <a:solidFill>
                  <a:schemeClr val="bg1"/>
                </a:solidFill>
                <a:latin typeface="Times New Roman" panose="02020603050405020304" pitchFamily="18" charset="0"/>
                <a:cs typeface="Times New Roman" panose="02020603050405020304" pitchFamily="18" charset="0"/>
              </a:rPr>
              <a:t>Dataset</a:t>
            </a:r>
            <a:br>
              <a:rPr lang="en-CA" sz="3700" dirty="0">
                <a:solidFill>
                  <a:schemeClr val="bg1"/>
                </a:solidFill>
              </a:rPr>
            </a:br>
            <a:r>
              <a:rPr lang="en-CA" sz="1100" dirty="0">
                <a:solidFill>
                  <a:schemeClr val="bg1"/>
                </a:solidFill>
              </a:rPr>
              <a:t>Link-</a:t>
            </a:r>
            <a:r>
              <a:rPr lang="en-CA" sz="3700" dirty="0">
                <a:solidFill>
                  <a:schemeClr val="bg1"/>
                </a:solidFill>
              </a:rPr>
              <a:t> </a:t>
            </a:r>
            <a:r>
              <a:rPr lang="en-CA" sz="1100" i="1" u="sng" dirty="0">
                <a:solidFill>
                  <a:schemeClr val="bg1"/>
                </a:solidFill>
              </a:rPr>
              <a:t>https://www.kaggle.com/datasets/spscientist/students-performance-in-exams</a:t>
            </a:r>
          </a:p>
        </p:txBody>
      </p:sp>
      <p:sp>
        <p:nvSpPr>
          <p:cNvPr id="9" name="Content Placeholder 8">
            <a:extLst>
              <a:ext uri="{FF2B5EF4-FFF2-40B4-BE49-F238E27FC236}">
                <a16:creationId xmlns:a16="http://schemas.microsoft.com/office/drawing/2014/main" id="{EACF9B82-3825-C3AF-AEDC-0853003F6AEB}"/>
              </a:ext>
            </a:extLst>
          </p:cNvPr>
          <p:cNvSpPr>
            <a:spLocks noGrp="1"/>
          </p:cNvSpPr>
          <p:nvPr>
            <p:ph idx="1"/>
          </p:nvPr>
        </p:nvSpPr>
        <p:spPr>
          <a:xfrm>
            <a:off x="868680" y="3107094"/>
            <a:ext cx="5653418" cy="2927946"/>
          </a:xfrm>
        </p:spPr>
        <p:txBody>
          <a:bodyP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Content- This Data set consist of the marks secured by the students in high school from the United States in various subject.</a:t>
            </a:r>
          </a:p>
          <a:p>
            <a:pPr marL="0" indent="0">
              <a:buNone/>
            </a:pPr>
            <a:r>
              <a:rPr lang="en-US" dirty="0">
                <a:solidFill>
                  <a:schemeClr val="bg1"/>
                </a:solidFill>
                <a:latin typeface="Times New Roman" panose="02020603050405020304" pitchFamily="18" charset="0"/>
                <a:cs typeface="Times New Roman" panose="02020603050405020304" pitchFamily="18" charset="0"/>
              </a:rPr>
              <a:t>Inspiration- To understand the influence of the parents' background, test preparation, etc. on students' performance.</a:t>
            </a:r>
          </a:p>
        </p:txBody>
      </p:sp>
      <p:pic>
        <p:nvPicPr>
          <p:cNvPr id="5" name="Content Placeholder 4" descr="A picture containing text&#10;&#10;Description automatically generated">
            <a:extLst>
              <a:ext uri="{FF2B5EF4-FFF2-40B4-BE49-F238E27FC236}">
                <a16:creationId xmlns:a16="http://schemas.microsoft.com/office/drawing/2014/main" id="{DBF73799-9942-458D-B060-ED948922F3C1}"/>
              </a:ext>
            </a:extLst>
          </p:cNvPr>
          <p:cNvPicPr>
            <a:picLocks noChangeAspect="1"/>
          </p:cNvPicPr>
          <p:nvPr/>
        </p:nvPicPr>
        <p:blipFill rotWithShape="1">
          <a:blip r:embed="rId2">
            <a:extLst>
              <a:ext uri="{28A0092B-C50C-407E-A947-70E740481C1C}">
                <a14:useLocalDpi xmlns:a14="http://schemas.microsoft.com/office/drawing/2010/main" val="0"/>
              </a:ext>
            </a:extLst>
          </a:blip>
          <a:srcRect l="32960" r="19003" b="2"/>
          <a:stretch/>
        </p:blipFill>
        <p:spPr>
          <a:xfrm>
            <a:off x="7837371" y="237744"/>
            <a:ext cx="4124416" cy="6382512"/>
          </a:xfrm>
          <a:prstGeom prst="rect">
            <a:avLst/>
          </a:prstGeom>
        </p:spPr>
      </p:pic>
    </p:spTree>
    <p:extLst>
      <p:ext uri="{BB962C8B-B14F-4D97-AF65-F5344CB8AC3E}">
        <p14:creationId xmlns:p14="http://schemas.microsoft.com/office/powerpoint/2010/main" val="24606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F42D-348E-4631-BB12-5F65304901F8}"/>
              </a:ext>
            </a:extLst>
          </p:cNvPr>
          <p:cNvSpPr>
            <a:spLocks noGrp="1"/>
          </p:cNvSpPr>
          <p:nvPr>
            <p:ph type="title"/>
          </p:nvPr>
        </p:nvSpPr>
        <p:spPr>
          <a:xfrm>
            <a:off x="838200" y="556995"/>
            <a:ext cx="10515600" cy="1133693"/>
          </a:xfrm>
        </p:spPr>
        <p:txBody>
          <a:bodyPr>
            <a:normAutofit/>
          </a:bodyPr>
          <a:lstStyle/>
          <a:p>
            <a:pPr algn="ctr"/>
            <a:r>
              <a:rPr lang="en-CA" sz="5200" dirty="0">
                <a:latin typeface="Times New Roman" panose="02020603050405020304" pitchFamily="18" charset="0"/>
                <a:cs typeface="Times New Roman" panose="02020603050405020304" pitchFamily="18" charset="0"/>
              </a:rPr>
              <a:t>Variables used for Analysis</a:t>
            </a:r>
          </a:p>
        </p:txBody>
      </p:sp>
      <p:graphicFrame>
        <p:nvGraphicFramePr>
          <p:cNvPr id="16" name="Content Placeholder 2">
            <a:extLst>
              <a:ext uri="{FF2B5EF4-FFF2-40B4-BE49-F238E27FC236}">
                <a16:creationId xmlns:a16="http://schemas.microsoft.com/office/drawing/2014/main" id="{776D2D99-5E7B-F122-45FC-B8ABDE2BDEF7}"/>
              </a:ext>
            </a:extLst>
          </p:cNvPr>
          <p:cNvGraphicFramePr>
            <a:graphicFrameLocks noGrp="1"/>
          </p:cNvGraphicFramePr>
          <p:nvPr>
            <p:ph idx="1"/>
            <p:extLst>
              <p:ext uri="{D42A27DB-BD31-4B8C-83A1-F6EECF244321}">
                <p14:modId xmlns:p14="http://schemas.microsoft.com/office/powerpoint/2010/main" val="193600175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7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F635-DEAC-402C-BD5E-5D20E99B6B28}"/>
              </a:ext>
            </a:extLst>
          </p:cNvPr>
          <p:cNvSpPr>
            <a:spLocks noGrp="1"/>
          </p:cNvSpPr>
          <p:nvPr>
            <p:ph type="title"/>
          </p:nvPr>
        </p:nvSpPr>
        <p:spPr>
          <a:xfrm>
            <a:off x="9321875" y="1723185"/>
            <a:ext cx="2247091" cy="2466259"/>
          </a:xfrm>
        </p:spPr>
        <p:txBody>
          <a:bodyPr anchor="b">
            <a:normAutofit/>
          </a:bodyPr>
          <a:lstStyle/>
          <a:p>
            <a:r>
              <a:rPr lang="en-CA" sz="1600" dirty="0">
                <a:solidFill>
                  <a:schemeClr val="bg1"/>
                </a:solidFill>
                <a:latin typeface="Times New Roman" panose="02020603050405020304" pitchFamily="18" charset="0"/>
                <a:cs typeface="Times New Roman" panose="02020603050405020304" pitchFamily="18" charset="0"/>
              </a:rPr>
              <a:t>From the graph, we can observe that maximum score secured by male students were from group C and minimum from group A.</a:t>
            </a:r>
            <a:br>
              <a:rPr lang="en-CA" sz="1600" dirty="0">
                <a:solidFill>
                  <a:schemeClr val="bg1"/>
                </a:solidFill>
                <a:latin typeface="Times New Roman" panose="02020603050405020304" pitchFamily="18" charset="0"/>
                <a:cs typeface="Times New Roman" panose="02020603050405020304" pitchFamily="18" charset="0"/>
              </a:rPr>
            </a:br>
            <a:r>
              <a:rPr lang="en-CA" sz="1600" dirty="0">
                <a:solidFill>
                  <a:schemeClr val="bg1"/>
                </a:solidFill>
                <a:latin typeface="Times New Roman" panose="02020603050405020304" pitchFamily="18" charset="0"/>
                <a:cs typeface="Times New Roman" panose="02020603050405020304" pitchFamily="18" charset="0"/>
              </a:rPr>
              <a:t>Similar is for the female students as well.</a:t>
            </a:r>
          </a:p>
        </p:txBody>
      </p:sp>
      <p:sp>
        <p:nvSpPr>
          <p:cNvPr id="11" name="Content Placeholder 10">
            <a:extLst>
              <a:ext uri="{FF2B5EF4-FFF2-40B4-BE49-F238E27FC236}">
                <a16:creationId xmlns:a16="http://schemas.microsoft.com/office/drawing/2014/main" id="{307C8161-F457-557B-4638-93F71801378B}"/>
              </a:ext>
            </a:extLst>
          </p:cNvPr>
          <p:cNvSpPr>
            <a:spLocks noGrp="1"/>
          </p:cNvSpPr>
          <p:nvPr>
            <p:ph idx="1"/>
          </p:nvPr>
        </p:nvSpPr>
        <p:spPr>
          <a:xfrm>
            <a:off x="9321875" y="6505956"/>
            <a:ext cx="45719" cy="45719"/>
          </a:xfrm>
        </p:spPr>
        <p:txBody>
          <a:bodyPr>
            <a:normAutofit fontScale="25000" lnSpcReduction="20000"/>
          </a:bodyPr>
          <a:lstStyle/>
          <a:p>
            <a:pPr marL="0" indent="0">
              <a:buNone/>
            </a:pPr>
            <a:endParaRPr lang="en-US" sz="1400" dirty="0"/>
          </a:p>
        </p:txBody>
      </p:sp>
      <p:pic>
        <p:nvPicPr>
          <p:cNvPr id="9" name="Picture 8">
            <a:extLst>
              <a:ext uri="{FF2B5EF4-FFF2-40B4-BE49-F238E27FC236}">
                <a16:creationId xmlns:a16="http://schemas.microsoft.com/office/drawing/2014/main" id="{1F431535-D509-4909-A2C1-62048AC7262E}"/>
              </a:ext>
            </a:extLst>
          </p:cNvPr>
          <p:cNvPicPr>
            <a:picLocks noChangeAspect="1"/>
          </p:cNvPicPr>
          <p:nvPr/>
        </p:nvPicPr>
        <p:blipFill>
          <a:blip r:embed="rId2"/>
          <a:stretch>
            <a:fillRect/>
          </a:stretch>
        </p:blipFill>
        <p:spPr>
          <a:xfrm>
            <a:off x="623034" y="1056179"/>
            <a:ext cx="7948311" cy="4873565"/>
          </a:xfrm>
          <a:prstGeom prst="rect">
            <a:avLst/>
          </a:prstGeom>
        </p:spPr>
      </p:pic>
    </p:spTree>
    <p:extLst>
      <p:ext uri="{BB962C8B-B14F-4D97-AF65-F5344CB8AC3E}">
        <p14:creationId xmlns:p14="http://schemas.microsoft.com/office/powerpoint/2010/main" val="234134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2389-7917-46F5-BDE6-564089C7B81F}"/>
              </a:ext>
            </a:extLst>
          </p:cNvPr>
          <p:cNvSpPr>
            <a:spLocks noGrp="1"/>
          </p:cNvSpPr>
          <p:nvPr>
            <p:ph type="title"/>
          </p:nvPr>
        </p:nvSpPr>
        <p:spPr>
          <a:xfrm>
            <a:off x="9387189" y="612843"/>
            <a:ext cx="2247091" cy="1499738"/>
          </a:xfrm>
        </p:spPr>
        <p:txBody>
          <a:bodyPr vert="horz" lIns="91440" tIns="45720" rIns="91440" bIns="45720" rtlCol="0" anchor="b">
            <a:normAutofit/>
          </a:bodyPr>
          <a:lstStyle/>
          <a:p>
            <a:br>
              <a:rPr lang="en-US" sz="1500" kern="1200" dirty="0">
                <a:latin typeface="+mj-lt"/>
                <a:ea typeface="+mj-ea"/>
                <a:cs typeface="+mj-cs"/>
              </a:rPr>
            </a:br>
            <a:endParaRPr lang="en-US" sz="1500" kern="1200" dirty="0">
              <a:latin typeface="+mj-lt"/>
              <a:ea typeface="+mj-ea"/>
              <a:cs typeface="+mj-cs"/>
            </a:endParaRPr>
          </a:p>
        </p:txBody>
      </p:sp>
      <p:sp>
        <p:nvSpPr>
          <p:cNvPr id="41" name="Content Placeholder 7">
            <a:extLst>
              <a:ext uri="{FF2B5EF4-FFF2-40B4-BE49-F238E27FC236}">
                <a16:creationId xmlns:a16="http://schemas.microsoft.com/office/drawing/2014/main" id="{FD709855-CCDD-BBE0-D1CD-8CB29FAA6509}"/>
              </a:ext>
            </a:extLst>
          </p:cNvPr>
          <p:cNvSpPr>
            <a:spLocks noGrp="1"/>
          </p:cNvSpPr>
          <p:nvPr>
            <p:ph idx="1"/>
          </p:nvPr>
        </p:nvSpPr>
        <p:spPr>
          <a:xfrm>
            <a:off x="9387190" y="2149813"/>
            <a:ext cx="2247090" cy="4046706"/>
          </a:xfrm>
        </p:spPr>
        <p:txBody>
          <a:bodyP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Maximum total scores of students were observed when their parents educational level was some college or had associates degree.</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It was shocking to know that the scores were minimum when their parents had master’s degree.</a:t>
            </a:r>
          </a:p>
          <a:p>
            <a:pPr marL="0" indent="0">
              <a:buNone/>
            </a:pPr>
            <a:endParaRPr lang="en-US" sz="1400" dirty="0"/>
          </a:p>
        </p:txBody>
      </p:sp>
      <p:pic>
        <p:nvPicPr>
          <p:cNvPr id="4" name="Picture 3">
            <a:extLst>
              <a:ext uri="{FF2B5EF4-FFF2-40B4-BE49-F238E27FC236}">
                <a16:creationId xmlns:a16="http://schemas.microsoft.com/office/drawing/2014/main" id="{152B3771-AA3C-4D78-8624-C07B50FDA999}"/>
              </a:ext>
            </a:extLst>
          </p:cNvPr>
          <p:cNvPicPr>
            <a:picLocks noChangeAspect="1"/>
          </p:cNvPicPr>
          <p:nvPr/>
        </p:nvPicPr>
        <p:blipFill>
          <a:blip r:embed="rId2"/>
          <a:stretch>
            <a:fillRect/>
          </a:stretch>
        </p:blipFill>
        <p:spPr>
          <a:xfrm>
            <a:off x="269624" y="1102988"/>
            <a:ext cx="8682182" cy="4652023"/>
          </a:xfrm>
          <a:prstGeom prst="rect">
            <a:avLst/>
          </a:prstGeom>
        </p:spPr>
      </p:pic>
    </p:spTree>
    <p:extLst>
      <p:ext uri="{BB962C8B-B14F-4D97-AF65-F5344CB8AC3E}">
        <p14:creationId xmlns:p14="http://schemas.microsoft.com/office/powerpoint/2010/main" val="263923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63FB-FC55-45A3-842A-C315BDA741E3}"/>
              </a:ext>
            </a:extLst>
          </p:cNvPr>
          <p:cNvSpPr>
            <a:spLocks noGrp="1"/>
          </p:cNvSpPr>
          <p:nvPr>
            <p:ph type="title"/>
          </p:nvPr>
        </p:nvSpPr>
        <p:spPr>
          <a:xfrm>
            <a:off x="9387189" y="612843"/>
            <a:ext cx="2247091" cy="1499738"/>
          </a:xfrm>
        </p:spPr>
        <p:txBody>
          <a:bodyPr vert="horz" lIns="91440" tIns="45720" rIns="91440" bIns="45720" rtlCol="0" anchor="b">
            <a:normAutofit/>
          </a:bodyPr>
          <a:lstStyle/>
          <a:p>
            <a:br>
              <a:rPr lang="en-US" sz="2000" kern="1200" dirty="0">
                <a:latin typeface="+mj-lt"/>
                <a:ea typeface="+mj-ea"/>
                <a:cs typeface="+mj-cs"/>
              </a:rPr>
            </a:br>
            <a:endParaRPr lang="en-US" sz="2000" kern="1200" dirty="0">
              <a:latin typeface="+mj-lt"/>
              <a:ea typeface="+mj-ea"/>
              <a:cs typeface="+mj-cs"/>
            </a:endParaRPr>
          </a:p>
        </p:txBody>
      </p:sp>
      <p:sp>
        <p:nvSpPr>
          <p:cNvPr id="28" name="Content Placeholder 10">
            <a:extLst>
              <a:ext uri="{FF2B5EF4-FFF2-40B4-BE49-F238E27FC236}">
                <a16:creationId xmlns:a16="http://schemas.microsoft.com/office/drawing/2014/main" id="{70CA4FEB-4FC5-D3E5-A44F-408872D05B90}"/>
              </a:ext>
            </a:extLst>
          </p:cNvPr>
          <p:cNvSpPr>
            <a:spLocks noGrp="1"/>
          </p:cNvSpPr>
          <p:nvPr>
            <p:ph idx="1"/>
          </p:nvPr>
        </p:nvSpPr>
        <p:spPr>
          <a:xfrm>
            <a:off x="9387190" y="2249741"/>
            <a:ext cx="2247090" cy="3946778"/>
          </a:xfrm>
        </p:spPr>
        <p:txBody>
          <a:bodyP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From the graph, it is hard to believe but it is observed that the total scores of students were more when they had not completed test preparation.	</a:t>
            </a:r>
          </a:p>
        </p:txBody>
      </p:sp>
      <p:pic>
        <p:nvPicPr>
          <p:cNvPr id="4" name="Picture 3">
            <a:extLst>
              <a:ext uri="{FF2B5EF4-FFF2-40B4-BE49-F238E27FC236}">
                <a16:creationId xmlns:a16="http://schemas.microsoft.com/office/drawing/2014/main" id="{B6008578-EEB8-4853-99AA-2E87698B30A2}"/>
              </a:ext>
            </a:extLst>
          </p:cNvPr>
          <p:cNvPicPr>
            <a:picLocks noChangeAspect="1"/>
          </p:cNvPicPr>
          <p:nvPr/>
        </p:nvPicPr>
        <p:blipFill>
          <a:blip r:embed="rId2"/>
          <a:stretch>
            <a:fillRect/>
          </a:stretch>
        </p:blipFill>
        <p:spPr>
          <a:xfrm>
            <a:off x="711190" y="1066888"/>
            <a:ext cx="7681665" cy="4724223"/>
          </a:xfrm>
          <a:prstGeom prst="rect">
            <a:avLst/>
          </a:prstGeom>
        </p:spPr>
      </p:pic>
    </p:spTree>
    <p:extLst>
      <p:ext uri="{BB962C8B-B14F-4D97-AF65-F5344CB8AC3E}">
        <p14:creationId xmlns:p14="http://schemas.microsoft.com/office/powerpoint/2010/main" val="127160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068C-254C-483B-B4B7-6F36C6FF1E18}"/>
              </a:ext>
            </a:extLst>
          </p:cNvPr>
          <p:cNvSpPr>
            <a:spLocks noGrp="1"/>
          </p:cNvSpPr>
          <p:nvPr>
            <p:ph type="title"/>
          </p:nvPr>
        </p:nvSpPr>
        <p:spPr>
          <a:xfrm>
            <a:off x="9387189" y="612843"/>
            <a:ext cx="2247091" cy="1499738"/>
          </a:xfrm>
          <a:prstGeom prst="ellipse">
            <a:avLst/>
          </a:prstGeom>
        </p:spPr>
        <p:txBody>
          <a:bodyPr vert="horz" lIns="91440" tIns="45720" rIns="91440" bIns="45720" rtlCol="0" anchor="b">
            <a:normAutofit/>
          </a:bodyPr>
          <a:lstStyle/>
          <a:p>
            <a:br>
              <a:rPr lang="en-US" sz="2800" kern="1200">
                <a:latin typeface="+mj-lt"/>
                <a:ea typeface="+mj-ea"/>
                <a:cs typeface="+mj-cs"/>
              </a:rPr>
            </a:br>
            <a:endParaRPr lang="en-US" sz="2800" kern="1200">
              <a:latin typeface="+mj-lt"/>
              <a:ea typeface="+mj-ea"/>
              <a:cs typeface="+mj-cs"/>
            </a:endParaRPr>
          </a:p>
        </p:txBody>
      </p:sp>
      <p:sp>
        <p:nvSpPr>
          <p:cNvPr id="8" name="Content Placeholder 7">
            <a:extLst>
              <a:ext uri="{FF2B5EF4-FFF2-40B4-BE49-F238E27FC236}">
                <a16:creationId xmlns:a16="http://schemas.microsoft.com/office/drawing/2014/main" id="{14BBC165-D25B-F5DC-60B4-967E664C4A81}"/>
              </a:ext>
            </a:extLst>
          </p:cNvPr>
          <p:cNvSpPr>
            <a:spLocks noGrp="1"/>
          </p:cNvSpPr>
          <p:nvPr>
            <p:ph idx="1"/>
          </p:nvPr>
        </p:nvSpPr>
        <p:spPr>
          <a:xfrm>
            <a:off x="9387190" y="2453951"/>
            <a:ext cx="2247090" cy="3742568"/>
          </a:xfrm>
        </p:spPr>
        <p:txBody>
          <a:bodyP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We get to know that students who had standard lunch got more total marks that the students who took free/reduced meal</a:t>
            </a:r>
            <a:r>
              <a:rPr lang="en-US"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9CF85E5-5F0E-4327-9980-1A5315EE7A8A}"/>
              </a:ext>
            </a:extLst>
          </p:cNvPr>
          <p:cNvPicPr>
            <a:picLocks noChangeAspect="1"/>
          </p:cNvPicPr>
          <p:nvPr/>
        </p:nvPicPr>
        <p:blipFill>
          <a:blip r:embed="rId2"/>
          <a:stretch>
            <a:fillRect/>
          </a:stretch>
        </p:blipFill>
        <p:spPr>
          <a:xfrm>
            <a:off x="776492" y="1151622"/>
            <a:ext cx="7742371" cy="4694995"/>
          </a:xfrm>
          <a:prstGeom prst="rect">
            <a:avLst/>
          </a:prstGeom>
        </p:spPr>
      </p:pic>
    </p:spTree>
    <p:extLst>
      <p:ext uri="{BB962C8B-B14F-4D97-AF65-F5344CB8AC3E}">
        <p14:creationId xmlns:p14="http://schemas.microsoft.com/office/powerpoint/2010/main" val="936721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B59E-B8D3-4DA7-93BE-C490E8269554}"/>
              </a:ext>
            </a:extLst>
          </p:cNvPr>
          <p:cNvSpPr>
            <a:spLocks noGrp="1"/>
          </p:cNvSpPr>
          <p:nvPr>
            <p:ph type="title"/>
          </p:nvPr>
        </p:nvSpPr>
        <p:spPr>
          <a:xfrm>
            <a:off x="9387189" y="612843"/>
            <a:ext cx="2247091" cy="1499738"/>
          </a:xfrm>
        </p:spPr>
        <p:txBody>
          <a:bodyPr anchor="b">
            <a:normAutofit/>
          </a:bodyPr>
          <a:lstStyle/>
          <a:p>
            <a:br>
              <a:rPr lang="en-US" sz="2600" dirty="0"/>
            </a:br>
            <a:endParaRPr lang="en-CA" sz="2600" dirty="0"/>
          </a:p>
        </p:txBody>
      </p:sp>
      <p:sp>
        <p:nvSpPr>
          <p:cNvPr id="11" name="Content Placeholder 10">
            <a:extLst>
              <a:ext uri="{FF2B5EF4-FFF2-40B4-BE49-F238E27FC236}">
                <a16:creationId xmlns:a16="http://schemas.microsoft.com/office/drawing/2014/main" id="{71BE6059-1780-F90C-ACF2-BAACC9499146}"/>
              </a:ext>
            </a:extLst>
          </p:cNvPr>
          <p:cNvSpPr>
            <a:spLocks noGrp="1"/>
          </p:cNvSpPr>
          <p:nvPr>
            <p:ph idx="1"/>
          </p:nvPr>
        </p:nvSpPr>
        <p:spPr>
          <a:xfrm>
            <a:off x="9387190" y="2149813"/>
            <a:ext cx="2247090" cy="4046706"/>
          </a:xfrm>
        </p:spPr>
        <p:txBody>
          <a:bodyP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Finally, we compared  gender with the sum of scores and concluded that the Math score was almost similar in both, but the total Reading and Writing score were more of female students by a good margin.</a:t>
            </a:r>
          </a:p>
        </p:txBody>
      </p:sp>
      <p:pic>
        <p:nvPicPr>
          <p:cNvPr id="5" name="Picture 4">
            <a:extLst>
              <a:ext uri="{FF2B5EF4-FFF2-40B4-BE49-F238E27FC236}">
                <a16:creationId xmlns:a16="http://schemas.microsoft.com/office/drawing/2014/main" id="{DC746A79-DBAA-4029-810D-8AEF29FF7DB7}"/>
              </a:ext>
            </a:extLst>
          </p:cNvPr>
          <p:cNvPicPr>
            <a:picLocks noChangeAspect="1"/>
          </p:cNvPicPr>
          <p:nvPr/>
        </p:nvPicPr>
        <p:blipFill>
          <a:blip r:embed="rId2"/>
          <a:stretch>
            <a:fillRect/>
          </a:stretch>
        </p:blipFill>
        <p:spPr>
          <a:xfrm>
            <a:off x="450526" y="1006764"/>
            <a:ext cx="8324326" cy="5189755"/>
          </a:xfrm>
          <a:prstGeom prst="rect">
            <a:avLst/>
          </a:prstGeom>
        </p:spPr>
      </p:pic>
    </p:spTree>
    <p:extLst>
      <p:ext uri="{BB962C8B-B14F-4D97-AF65-F5344CB8AC3E}">
        <p14:creationId xmlns:p14="http://schemas.microsoft.com/office/powerpoint/2010/main" val="273422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Content Placeholder 19">
            <a:extLst>
              <a:ext uri="{FF2B5EF4-FFF2-40B4-BE49-F238E27FC236}">
                <a16:creationId xmlns:a16="http://schemas.microsoft.com/office/drawing/2014/main" id="{17F2212E-CD1E-A4B0-E0ED-0C924FD6F193}"/>
              </a:ext>
            </a:extLst>
          </p:cNvPr>
          <p:cNvSpPr>
            <a:spLocks noGrp="1"/>
          </p:cNvSpPr>
          <p:nvPr>
            <p:ph idx="1"/>
          </p:nvPr>
        </p:nvSpPr>
        <p:spPr>
          <a:xfrm>
            <a:off x="9387190" y="2149813"/>
            <a:ext cx="2247090" cy="4046706"/>
          </a:xfrm>
        </p:spPr>
        <p:txBody>
          <a:bodyPr>
            <a:normAutofit/>
          </a:bodyPr>
          <a:lstStyle/>
          <a:p>
            <a:pPr marL="0" indent="0">
              <a:buNone/>
            </a:pPr>
            <a:r>
              <a:rPr lang="en-US" sz="1400" dirty="0"/>
              <a:t>DASHBOARD</a:t>
            </a:r>
          </a:p>
        </p:txBody>
      </p:sp>
      <p:pic>
        <p:nvPicPr>
          <p:cNvPr id="4" name="Picture 3">
            <a:extLst>
              <a:ext uri="{FF2B5EF4-FFF2-40B4-BE49-F238E27FC236}">
                <a16:creationId xmlns:a16="http://schemas.microsoft.com/office/drawing/2014/main" id="{B0BF9D35-F75D-4179-8284-67EBECE22A26}"/>
              </a:ext>
            </a:extLst>
          </p:cNvPr>
          <p:cNvPicPr>
            <a:picLocks noChangeAspect="1"/>
          </p:cNvPicPr>
          <p:nvPr/>
        </p:nvPicPr>
        <p:blipFill>
          <a:blip r:embed="rId2"/>
          <a:stretch>
            <a:fillRect/>
          </a:stretch>
        </p:blipFill>
        <p:spPr>
          <a:xfrm>
            <a:off x="2455" y="763736"/>
            <a:ext cx="10018999" cy="5432783"/>
          </a:xfrm>
          <a:prstGeom prst="rect">
            <a:avLst/>
          </a:prstGeom>
        </p:spPr>
      </p:pic>
      <p:sp>
        <p:nvSpPr>
          <p:cNvPr id="2" name="TextBox 1">
            <a:extLst>
              <a:ext uri="{FF2B5EF4-FFF2-40B4-BE49-F238E27FC236}">
                <a16:creationId xmlns:a16="http://schemas.microsoft.com/office/drawing/2014/main" id="{F2445D51-4AF9-4853-9F91-AA3130BCE0D6}"/>
              </a:ext>
            </a:extLst>
          </p:cNvPr>
          <p:cNvSpPr txBox="1"/>
          <p:nvPr/>
        </p:nvSpPr>
        <p:spPr>
          <a:xfrm>
            <a:off x="10021454" y="3059668"/>
            <a:ext cx="2032001" cy="400110"/>
          </a:xfrm>
          <a:prstGeom prst="rect">
            <a:avLst/>
          </a:prstGeom>
          <a:noFill/>
        </p:spPr>
        <p:txBody>
          <a:bodyPr wrap="square" rtlCol="0">
            <a:spAutoFit/>
          </a:bodyPr>
          <a:lstStyle/>
          <a:p>
            <a:r>
              <a:rPr lang="en-CA" sz="2000" b="1" dirty="0">
                <a:solidFill>
                  <a:schemeClr val="bg1"/>
                </a:solidFill>
              </a:rPr>
              <a:t>DASHBOARD</a:t>
            </a:r>
          </a:p>
        </p:txBody>
      </p:sp>
    </p:spTree>
    <p:extLst>
      <p:ext uri="{BB962C8B-B14F-4D97-AF65-F5344CB8AC3E}">
        <p14:creationId xmlns:p14="http://schemas.microsoft.com/office/powerpoint/2010/main" val="3107857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403</TotalTime>
  <Words>360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vt:lpstr>
      <vt:lpstr>PowerPoint Presentation</vt:lpstr>
      <vt:lpstr>Students Performance Dataset Link- https://www.kaggle.com/datasets/spscientist/students-performance-in-exams</vt:lpstr>
      <vt:lpstr>Variables used for Analysis</vt:lpstr>
      <vt:lpstr>From the graph, we can observe that maximum score secured by male students were from group C and minimum from group A. Similar is for the female students as well.</vt:lpstr>
      <vt:lpstr> </vt:lpstr>
      <vt:lpstr> </vt:lpstr>
      <vt:lpstr> </vt:lpstr>
      <vt:lpstr>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PERFORMANCE</dc:title>
  <dc:creator>sameerasam433@gmail.com</dc:creator>
  <cp:lastModifiedBy>Apurv Hiteshkumar Sathwara</cp:lastModifiedBy>
  <cp:revision>7</cp:revision>
  <dcterms:created xsi:type="dcterms:W3CDTF">2022-04-14T19:58:48Z</dcterms:created>
  <dcterms:modified xsi:type="dcterms:W3CDTF">2022-04-21T02:04:46Z</dcterms:modified>
</cp:coreProperties>
</file>