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6" r:id="rId5"/>
    <p:sldId id="261" r:id="rId6"/>
    <p:sldId id="258" r:id="rId7"/>
    <p:sldId id="284" r:id="rId8"/>
    <p:sldId id="264" r:id="rId9"/>
    <p:sldId id="274" r:id="rId10"/>
    <p:sldId id="265" r:id="rId11"/>
    <p:sldId id="283" r:id="rId12"/>
    <p:sldId id="281" r:id="rId13"/>
    <p:sldId id="267" r:id="rId14"/>
    <p:sldId id="268" r:id="rId15"/>
    <p:sldId id="286" r:id="rId16"/>
    <p:sldId id="288" r:id="rId17"/>
    <p:sldId id="275" r:id="rId18"/>
    <p:sldId id="289" r:id="rId19"/>
    <p:sldId id="290" r:id="rId20"/>
    <p:sldId id="291" r:id="rId21"/>
    <p:sldId id="292" r:id="rId22"/>
    <p:sldId id="293" r:id="rId23"/>
    <p:sldId id="296" r:id="rId24"/>
    <p:sldId id="270" r:id="rId25"/>
    <p:sldId id="297" r:id="rId26"/>
    <p:sldId id="276" r:id="rId27"/>
    <p:sldId id="277" r:id="rId28"/>
    <p:sldId id="294" r:id="rId29"/>
    <p:sldId id="295" r:id="rId30"/>
    <p:sldId id="285" r:id="rId31"/>
    <p:sldId id="272" r:id="rId32"/>
    <p:sldId id="273"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29DD5F-58C7-46A5-BD01-09B2AAE69F66}">
          <p14:sldIdLst>
            <p14:sldId id="256"/>
            <p14:sldId id="261"/>
            <p14:sldId id="258"/>
            <p14:sldId id="284"/>
            <p14:sldId id="264"/>
            <p14:sldId id="274"/>
            <p14:sldId id="265"/>
            <p14:sldId id="283"/>
            <p14:sldId id="281"/>
            <p14:sldId id="267"/>
            <p14:sldId id="268"/>
            <p14:sldId id="286"/>
            <p14:sldId id="288"/>
            <p14:sldId id="275"/>
            <p14:sldId id="289"/>
            <p14:sldId id="290"/>
            <p14:sldId id="291"/>
            <p14:sldId id="292"/>
            <p14:sldId id="293"/>
            <p14:sldId id="296"/>
            <p14:sldId id="270"/>
            <p14:sldId id="297"/>
            <p14:sldId id="276"/>
            <p14:sldId id="277"/>
            <p14:sldId id="294"/>
            <p14:sldId id="295"/>
            <p14:sldId id="285"/>
            <p14:sldId id="272"/>
            <p14:sldId id="27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E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snapToGrid="0">
      <p:cViewPr varScale="1">
        <p:scale>
          <a:sx n="70" d="100"/>
          <a:sy n="7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200" b="1" dirty="0">
                <a:latin typeface="Calibri" panose="020F0502020204030204" pitchFamily="34" charset="0"/>
                <a:cs typeface="Calibri" panose="020F0502020204030204" pitchFamily="34" charset="0"/>
              </a:rPr>
              <a:t>Share Holder’s Pattern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50-4ADA-BA79-CBB6DC65DB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EA-4E85-9765-A3E22863C84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EA-4E85-9765-A3E22863C847}"/>
              </c:ext>
            </c:extLst>
          </c:dPt>
          <c:dLbls>
            <c:dLbl>
              <c:idx val="0"/>
              <c:tx>
                <c:rich>
                  <a:bodyPr/>
                  <a:lstStyle/>
                  <a:p>
                    <a:r>
                      <a:rPr lang="en-US"/>
                      <a:t>Walton Family (Founder)</a:t>
                    </a:r>
                  </a:p>
                  <a:p>
                    <a:endParaRPr lang="en-US"/>
                  </a:p>
                  <a:p>
                    <a:r>
                      <a:rPr lang="en-US"/>
                      <a:t> 50.00%</a:t>
                    </a:r>
                  </a:p>
                  <a:p>
                    <a:endParaRPr lang="en-US"/>
                  </a:p>
                </c:rich>
              </c:tx>
              <c:dLblPos val="ctr"/>
              <c:showLegendKey val="0"/>
              <c:showVal val="1"/>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5250-4ADA-BA79-CBB6DC65DBCA}"/>
                </c:ext>
              </c:extLst>
            </c:dLbl>
            <c:dLbl>
              <c:idx val="1"/>
              <c:tx>
                <c:rich>
                  <a:bodyPr/>
                  <a:lstStyle/>
                  <a:p>
                    <a:fld id="{18130EEA-3D67-4439-8BE7-6E9A1227A268}" type="CATEGORYNAME">
                      <a:rPr lang="en-US"/>
                      <a:pPr/>
                      <a:t>[CATEGORY NAME]</a:t>
                    </a:fld>
                    <a:r>
                      <a:rPr lang="en-US" baseline="0"/>
                      <a:t>,</a:t>
                    </a:r>
                  </a:p>
                  <a:p>
                    <a:endParaRPr lang="en-US" baseline="0"/>
                  </a:p>
                  <a:p>
                    <a:r>
                      <a:rPr lang="en-US" baseline="0"/>
                      <a:t> </a:t>
                    </a:r>
                    <a:fld id="{E0783F8B-D004-4F66-8906-E839FD352CEA}" type="VALUE">
                      <a:rPr lang="en-US" baseline="0"/>
                      <a:pPr/>
                      <a:t>[VALUE]</a:t>
                    </a:fld>
                    <a:endParaRPr lang="en-US" baseline="0"/>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8EA-4E85-9765-A3E22863C847}"/>
                </c:ext>
              </c:extLst>
            </c:dLbl>
            <c:dLbl>
              <c:idx val="2"/>
              <c:tx>
                <c:rich>
                  <a:bodyPr/>
                  <a:lstStyle/>
                  <a:p>
                    <a:fld id="{E149BF32-19B1-4499-BA4D-85389279B14B}" type="CATEGORYNAME">
                      <a:rPr lang="en-US"/>
                      <a:pPr/>
                      <a:t>[CATEGORY NAME]</a:t>
                    </a:fld>
                    <a:r>
                      <a:rPr lang="en-US"/>
                      <a:t>,</a:t>
                    </a:r>
                  </a:p>
                  <a:p>
                    <a:endParaRPr lang="en-US"/>
                  </a:p>
                  <a:p>
                    <a:r>
                      <a:rPr lang="en-US"/>
                      <a:t> </a:t>
                    </a:r>
                    <a:fld id="{16A5BB44-61E0-4012-A99D-05AAB70268E8}" type="VALUE">
                      <a:rPr lang="en-US"/>
                      <a:pPr/>
                      <a:t>[VALUE]</a:t>
                    </a:fld>
                    <a:endParaRPr lang="en-US"/>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8EA-4E85-9765-A3E22863C8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Walton Family(Founder)</c:v>
                </c:pt>
                <c:pt idx="1">
                  <c:v>Mutual Fund Holders</c:v>
                </c:pt>
                <c:pt idx="2">
                  <c:v>Individual Shareholders</c:v>
                </c:pt>
              </c:strCache>
              <c:extLst/>
            </c:strRef>
          </c:cat>
          <c:val>
            <c:numRef>
              <c:f>Sheet1!$B$2:$B$5</c:f>
              <c:numCache>
                <c:formatCode>0.00%</c:formatCode>
                <c:ptCount val="3"/>
                <c:pt idx="0">
                  <c:v>0.5</c:v>
                </c:pt>
                <c:pt idx="1">
                  <c:v>0.3</c:v>
                </c:pt>
                <c:pt idx="2">
                  <c:v>0.2</c:v>
                </c:pt>
              </c:numCache>
              <c:extLst/>
            </c:numRef>
          </c:val>
          <c:extLst>
            <c:ext xmlns:c16="http://schemas.microsoft.com/office/drawing/2014/chart" uri="{C3380CC4-5D6E-409C-BE32-E72D297353CC}">
              <c16:uniqueId val="{00000000-5250-4ADA-BA79-CBB6DC65DBC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0930D-B6AF-496E-8022-61C203890A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F1FDCF-4301-4B59-B2D5-55C0B6E19FDC}">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Introduction</a:t>
          </a:r>
        </a:p>
      </dgm:t>
    </dgm:pt>
    <dgm:pt modelId="{2F579131-55CB-4B15-B31C-61C75EA24BE2}" type="parTrans" cxnId="{AC58F88B-1D44-4AFA-B029-C7999CA73489}">
      <dgm:prSet/>
      <dgm:spPr/>
      <dgm:t>
        <a:bodyPr/>
        <a:lstStyle/>
        <a:p>
          <a:endParaRPr lang="en-US"/>
        </a:p>
      </dgm:t>
    </dgm:pt>
    <dgm:pt modelId="{B78C3386-ADC7-40E9-B633-946F974011F9}" type="sibTrans" cxnId="{AC58F88B-1D44-4AFA-B029-C7999CA73489}">
      <dgm:prSet/>
      <dgm:spPr/>
      <dgm:t>
        <a:bodyPr/>
        <a:lstStyle/>
        <a:p>
          <a:endParaRPr lang="en-US"/>
        </a:p>
      </dgm:t>
    </dgm:pt>
    <dgm:pt modelId="{655EA8E4-D259-4228-97B4-C6D1FCA32BFF}">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Company Valuation</a:t>
          </a:r>
        </a:p>
      </dgm:t>
    </dgm:pt>
    <dgm:pt modelId="{F3FDA5F3-2E67-420D-9241-E6C16BB01C3A}" type="parTrans" cxnId="{80297EB4-5603-451B-9CCA-7B5C0267DA1F}">
      <dgm:prSet/>
      <dgm:spPr/>
      <dgm:t>
        <a:bodyPr/>
        <a:lstStyle/>
        <a:p>
          <a:endParaRPr lang="en-US"/>
        </a:p>
      </dgm:t>
    </dgm:pt>
    <dgm:pt modelId="{284B4B3A-E3A5-42B4-B894-9751426E0E6E}" type="sibTrans" cxnId="{80297EB4-5603-451B-9CCA-7B5C0267DA1F}">
      <dgm:prSet/>
      <dgm:spPr/>
      <dgm:t>
        <a:bodyPr/>
        <a:lstStyle/>
        <a:p>
          <a:endParaRPr lang="en-US"/>
        </a:p>
      </dgm:t>
    </dgm:pt>
    <dgm:pt modelId="{96E0455C-16C8-49EF-AEBE-E32D2E6651F3}">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Business Model</a:t>
          </a:r>
        </a:p>
      </dgm:t>
    </dgm:pt>
    <dgm:pt modelId="{936E1F1D-ACD9-452B-B72D-F005DA6ADC5F}" type="parTrans" cxnId="{CE2C66B9-FA58-4F0B-B3F9-0146AFCA9B40}">
      <dgm:prSet/>
      <dgm:spPr/>
      <dgm:t>
        <a:bodyPr/>
        <a:lstStyle/>
        <a:p>
          <a:endParaRPr lang="en-US"/>
        </a:p>
      </dgm:t>
    </dgm:pt>
    <dgm:pt modelId="{FA294A5F-7EA2-4EB9-B443-C6C456C6BB9D}" type="sibTrans" cxnId="{CE2C66B9-FA58-4F0B-B3F9-0146AFCA9B40}">
      <dgm:prSet/>
      <dgm:spPr/>
      <dgm:t>
        <a:bodyPr/>
        <a:lstStyle/>
        <a:p>
          <a:endParaRPr lang="en-US"/>
        </a:p>
      </dgm:t>
    </dgm:pt>
    <dgm:pt modelId="{20759806-B54A-4CEE-8285-029D1241CED2}">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Competitors</a:t>
          </a:r>
        </a:p>
      </dgm:t>
    </dgm:pt>
    <dgm:pt modelId="{3A9EF8B6-3364-4E8C-B766-FB692379058B}" type="parTrans" cxnId="{A3008B3C-DAEB-41F3-BD64-2092F56EC999}">
      <dgm:prSet/>
      <dgm:spPr/>
      <dgm:t>
        <a:bodyPr/>
        <a:lstStyle/>
        <a:p>
          <a:endParaRPr lang="en-US"/>
        </a:p>
      </dgm:t>
    </dgm:pt>
    <dgm:pt modelId="{787578A2-E4C5-469D-8AF1-30DE1D83631E}" type="sibTrans" cxnId="{A3008B3C-DAEB-41F3-BD64-2092F56EC999}">
      <dgm:prSet/>
      <dgm:spPr/>
      <dgm:t>
        <a:bodyPr/>
        <a:lstStyle/>
        <a:p>
          <a:endParaRPr lang="en-US"/>
        </a:p>
      </dgm:t>
    </dgm:pt>
    <dgm:pt modelId="{831C019D-D75D-4BDC-B694-3D45AD84DD20}">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Market Share</a:t>
          </a:r>
        </a:p>
      </dgm:t>
    </dgm:pt>
    <dgm:pt modelId="{5F7E6B11-BFDE-4137-879F-35B3FF211A21}" type="parTrans" cxnId="{C8FA52C3-3FD8-441B-9E24-9AA835F0E65C}">
      <dgm:prSet/>
      <dgm:spPr/>
      <dgm:t>
        <a:bodyPr/>
        <a:lstStyle/>
        <a:p>
          <a:endParaRPr lang="en-US"/>
        </a:p>
      </dgm:t>
    </dgm:pt>
    <dgm:pt modelId="{A04767D8-5484-4C71-811C-26DF0CF6C489}" type="sibTrans" cxnId="{C8FA52C3-3FD8-441B-9E24-9AA835F0E65C}">
      <dgm:prSet/>
      <dgm:spPr/>
      <dgm:t>
        <a:bodyPr/>
        <a:lstStyle/>
        <a:p>
          <a:endParaRPr lang="en-US"/>
        </a:p>
      </dgm:t>
    </dgm:pt>
    <dgm:pt modelId="{8328B988-7625-4434-889E-2E8165DFE33E}">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Balance Sheet</a:t>
          </a:r>
        </a:p>
      </dgm:t>
    </dgm:pt>
    <dgm:pt modelId="{74CF51A9-4C72-4901-85C9-15405D3B0BC9}" type="parTrans" cxnId="{6B11B5DC-1E84-4339-9BF2-85DEEDFBCADE}">
      <dgm:prSet/>
      <dgm:spPr/>
      <dgm:t>
        <a:bodyPr/>
        <a:lstStyle/>
        <a:p>
          <a:endParaRPr lang="en-US"/>
        </a:p>
      </dgm:t>
    </dgm:pt>
    <dgm:pt modelId="{4BD97DED-EEDF-4CFD-B6C9-BE225DA6A61B}" type="sibTrans" cxnId="{6B11B5DC-1E84-4339-9BF2-85DEEDFBCADE}">
      <dgm:prSet/>
      <dgm:spPr/>
      <dgm:t>
        <a:bodyPr/>
        <a:lstStyle/>
        <a:p>
          <a:endParaRPr lang="en-US"/>
        </a:p>
      </dgm:t>
    </dgm:pt>
    <dgm:pt modelId="{1E84B91D-396F-4EFD-B606-0AA4D3B53EB3}">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Ratio Analysis</a:t>
          </a:r>
        </a:p>
      </dgm:t>
    </dgm:pt>
    <dgm:pt modelId="{ED0ABA9A-D81F-49AF-B797-AADA7DA982E5}" type="parTrans" cxnId="{CF67649A-86E6-4268-BEB1-A985AD375EED}">
      <dgm:prSet/>
      <dgm:spPr/>
      <dgm:t>
        <a:bodyPr/>
        <a:lstStyle/>
        <a:p>
          <a:endParaRPr lang="en-US"/>
        </a:p>
      </dgm:t>
    </dgm:pt>
    <dgm:pt modelId="{446FF35D-800B-4456-874C-6157E0A0BB04}" type="sibTrans" cxnId="{CF67649A-86E6-4268-BEB1-A985AD375EED}">
      <dgm:prSet/>
      <dgm:spPr/>
      <dgm:t>
        <a:bodyPr/>
        <a:lstStyle/>
        <a:p>
          <a:endParaRPr lang="en-US"/>
        </a:p>
      </dgm:t>
    </dgm:pt>
    <dgm:pt modelId="{16CD166B-F8EE-46EA-8D9F-00AE3B9DC3DA}">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Recommendation</a:t>
          </a:r>
        </a:p>
      </dgm:t>
    </dgm:pt>
    <dgm:pt modelId="{2A1A6B49-50D5-47A2-B402-EE66BB58DB97}" type="parTrans" cxnId="{9B6A071D-AB6A-4D5D-A603-12BD33CDE791}">
      <dgm:prSet/>
      <dgm:spPr/>
      <dgm:t>
        <a:bodyPr/>
        <a:lstStyle/>
        <a:p>
          <a:endParaRPr lang="en-US"/>
        </a:p>
      </dgm:t>
    </dgm:pt>
    <dgm:pt modelId="{F97F5CBB-631C-4D0C-AA31-F0612C8EB864}" type="sibTrans" cxnId="{9B6A071D-AB6A-4D5D-A603-12BD33CDE791}">
      <dgm:prSet/>
      <dgm:spPr/>
      <dgm:t>
        <a:bodyPr/>
        <a:lstStyle/>
        <a:p>
          <a:endParaRPr lang="en-US"/>
        </a:p>
      </dgm:t>
    </dgm:pt>
    <dgm:pt modelId="{01453C9E-CD87-4740-8EBE-7AE878D05948}" type="pres">
      <dgm:prSet presAssocID="{F080930D-B6AF-496E-8022-61C203890A52}" presName="root" presStyleCnt="0">
        <dgm:presLayoutVars>
          <dgm:dir/>
          <dgm:resizeHandles val="exact"/>
        </dgm:presLayoutVars>
      </dgm:prSet>
      <dgm:spPr/>
    </dgm:pt>
    <dgm:pt modelId="{682D5E08-164E-4B73-9FEE-3CBD00D60DD5}" type="pres">
      <dgm:prSet presAssocID="{ABF1FDCF-4301-4B59-B2D5-55C0B6E19FDC}" presName="compNode" presStyleCnt="0"/>
      <dgm:spPr/>
    </dgm:pt>
    <dgm:pt modelId="{3F6B3108-666B-4FA4-A2C3-E47E51B3E9B6}" type="pres">
      <dgm:prSet presAssocID="{ABF1FDCF-4301-4B59-B2D5-55C0B6E19FDC}" presName="bgRect" presStyleLbl="bgShp" presStyleIdx="0" presStyleCnt="8"/>
      <dgm:spPr/>
    </dgm:pt>
    <dgm:pt modelId="{37994877-F204-4606-8AD0-A3ACD74E2CA8}" type="pres">
      <dgm:prSet presAssocID="{ABF1FDCF-4301-4B59-B2D5-55C0B6E19FD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DDB8B89B-9501-4D41-B8CA-CF9E6120B7CA}" type="pres">
      <dgm:prSet presAssocID="{ABF1FDCF-4301-4B59-B2D5-55C0B6E19FDC}" presName="spaceRect" presStyleCnt="0"/>
      <dgm:spPr/>
    </dgm:pt>
    <dgm:pt modelId="{E61E3D09-04A8-44A3-8854-E38907C6300F}" type="pres">
      <dgm:prSet presAssocID="{ABF1FDCF-4301-4B59-B2D5-55C0B6E19FDC}" presName="parTx" presStyleLbl="revTx" presStyleIdx="0" presStyleCnt="8">
        <dgm:presLayoutVars>
          <dgm:chMax val="0"/>
          <dgm:chPref val="0"/>
        </dgm:presLayoutVars>
      </dgm:prSet>
      <dgm:spPr/>
    </dgm:pt>
    <dgm:pt modelId="{0C292E6A-CDDE-41EE-8977-C527E39ED8A2}" type="pres">
      <dgm:prSet presAssocID="{B78C3386-ADC7-40E9-B633-946F974011F9}" presName="sibTrans" presStyleCnt="0"/>
      <dgm:spPr/>
    </dgm:pt>
    <dgm:pt modelId="{FE201733-A44E-4538-9F84-0C0AC1BDCA34}" type="pres">
      <dgm:prSet presAssocID="{655EA8E4-D259-4228-97B4-C6D1FCA32BFF}" presName="compNode" presStyleCnt="0"/>
      <dgm:spPr/>
    </dgm:pt>
    <dgm:pt modelId="{DD697432-97D7-40EB-B60E-A6EBF0F3C24A}" type="pres">
      <dgm:prSet presAssocID="{655EA8E4-D259-4228-97B4-C6D1FCA32BFF}" presName="bgRect" presStyleLbl="bgShp" presStyleIdx="1" presStyleCnt="8"/>
      <dgm:spPr/>
    </dgm:pt>
    <dgm:pt modelId="{AB3C2EF8-CBB3-4602-B49C-AC5D66133363}" type="pres">
      <dgm:prSet presAssocID="{655EA8E4-D259-4228-97B4-C6D1FCA32BF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ancial"/>
        </a:ext>
      </dgm:extLst>
    </dgm:pt>
    <dgm:pt modelId="{5C32968F-13F9-4CCE-A8D3-98F00891BAFA}" type="pres">
      <dgm:prSet presAssocID="{655EA8E4-D259-4228-97B4-C6D1FCA32BFF}" presName="spaceRect" presStyleCnt="0"/>
      <dgm:spPr/>
    </dgm:pt>
    <dgm:pt modelId="{28170795-65C1-4E0A-A4CE-4ADBE9FE9EF9}" type="pres">
      <dgm:prSet presAssocID="{655EA8E4-D259-4228-97B4-C6D1FCA32BFF}" presName="parTx" presStyleLbl="revTx" presStyleIdx="1" presStyleCnt="8">
        <dgm:presLayoutVars>
          <dgm:chMax val="0"/>
          <dgm:chPref val="0"/>
        </dgm:presLayoutVars>
      </dgm:prSet>
      <dgm:spPr/>
    </dgm:pt>
    <dgm:pt modelId="{89EB34CD-08E4-4E1E-ABF8-1F300F1717BD}" type="pres">
      <dgm:prSet presAssocID="{284B4B3A-E3A5-42B4-B894-9751426E0E6E}" presName="sibTrans" presStyleCnt="0"/>
      <dgm:spPr/>
    </dgm:pt>
    <dgm:pt modelId="{0C000576-688E-4001-BE2F-1E7531AEBC2B}" type="pres">
      <dgm:prSet presAssocID="{96E0455C-16C8-49EF-AEBE-E32D2E6651F3}" presName="compNode" presStyleCnt="0"/>
      <dgm:spPr/>
    </dgm:pt>
    <dgm:pt modelId="{1607ED9B-3DD1-413D-9F28-CB22D263C16F}" type="pres">
      <dgm:prSet presAssocID="{96E0455C-16C8-49EF-AEBE-E32D2E6651F3}" presName="bgRect" presStyleLbl="bgShp" presStyleIdx="2" presStyleCnt="8"/>
      <dgm:spPr/>
    </dgm:pt>
    <dgm:pt modelId="{2285802C-520C-49D0-AEEC-4DE23EF2F60B}" type="pres">
      <dgm:prSet presAssocID="{96E0455C-16C8-49EF-AEBE-E32D2E6651F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955D441-F48F-4312-AEDA-3598A406DEBA}" type="pres">
      <dgm:prSet presAssocID="{96E0455C-16C8-49EF-AEBE-E32D2E6651F3}" presName="spaceRect" presStyleCnt="0"/>
      <dgm:spPr/>
    </dgm:pt>
    <dgm:pt modelId="{DA048944-4FC1-4EFA-A1DD-66BA39BFE759}" type="pres">
      <dgm:prSet presAssocID="{96E0455C-16C8-49EF-AEBE-E32D2E6651F3}" presName="parTx" presStyleLbl="revTx" presStyleIdx="2" presStyleCnt="8" custScaleX="100176">
        <dgm:presLayoutVars>
          <dgm:chMax val="0"/>
          <dgm:chPref val="0"/>
        </dgm:presLayoutVars>
      </dgm:prSet>
      <dgm:spPr/>
    </dgm:pt>
    <dgm:pt modelId="{5B15059F-C835-4A70-9A78-CEA8A1446B7A}" type="pres">
      <dgm:prSet presAssocID="{FA294A5F-7EA2-4EB9-B443-C6C456C6BB9D}" presName="sibTrans" presStyleCnt="0"/>
      <dgm:spPr/>
    </dgm:pt>
    <dgm:pt modelId="{34E00B4E-E5B9-4630-BC7C-89BFDBE76F70}" type="pres">
      <dgm:prSet presAssocID="{20759806-B54A-4CEE-8285-029D1241CED2}" presName="compNode" presStyleCnt="0"/>
      <dgm:spPr/>
    </dgm:pt>
    <dgm:pt modelId="{47BB0750-0F81-487A-9105-354793D053E6}" type="pres">
      <dgm:prSet presAssocID="{20759806-B54A-4CEE-8285-029D1241CED2}" presName="bgRect" presStyleLbl="bgShp" presStyleIdx="3" presStyleCnt="8"/>
      <dgm:spPr/>
    </dgm:pt>
    <dgm:pt modelId="{78E1245E-F5BA-4479-8CEC-E07F2909E0F9}" type="pres">
      <dgm:prSet presAssocID="{20759806-B54A-4CEE-8285-029D1241CED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to Racing"/>
        </a:ext>
      </dgm:extLst>
    </dgm:pt>
    <dgm:pt modelId="{A5911008-56E8-4DD9-8B3E-F26B4CEC7137}" type="pres">
      <dgm:prSet presAssocID="{20759806-B54A-4CEE-8285-029D1241CED2}" presName="spaceRect" presStyleCnt="0"/>
      <dgm:spPr/>
    </dgm:pt>
    <dgm:pt modelId="{F7D1B90A-DECE-48B6-8997-6B4C300BDD12}" type="pres">
      <dgm:prSet presAssocID="{20759806-B54A-4CEE-8285-029D1241CED2}" presName="parTx" presStyleLbl="revTx" presStyleIdx="3" presStyleCnt="8">
        <dgm:presLayoutVars>
          <dgm:chMax val="0"/>
          <dgm:chPref val="0"/>
        </dgm:presLayoutVars>
      </dgm:prSet>
      <dgm:spPr/>
    </dgm:pt>
    <dgm:pt modelId="{3A03899C-16E3-4C2E-B948-A91DBDC10ECB}" type="pres">
      <dgm:prSet presAssocID="{787578A2-E4C5-469D-8AF1-30DE1D83631E}" presName="sibTrans" presStyleCnt="0"/>
      <dgm:spPr/>
    </dgm:pt>
    <dgm:pt modelId="{FFCDC1DD-98E2-455A-9C0D-2BD11E9EE19D}" type="pres">
      <dgm:prSet presAssocID="{831C019D-D75D-4BDC-B694-3D45AD84DD20}" presName="compNode" presStyleCnt="0"/>
      <dgm:spPr/>
    </dgm:pt>
    <dgm:pt modelId="{4F66F87D-0891-4C2C-B268-170EE914E3E2}" type="pres">
      <dgm:prSet presAssocID="{831C019D-D75D-4BDC-B694-3D45AD84DD20}" presName="bgRect" presStyleLbl="bgShp" presStyleIdx="4" presStyleCnt="8"/>
      <dgm:spPr/>
    </dgm:pt>
    <dgm:pt modelId="{D62369A3-A9AF-489B-BF4E-E3CE70596693}" type="pres">
      <dgm:prSet presAssocID="{831C019D-D75D-4BDC-B694-3D45AD84DD2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
        </a:ext>
      </dgm:extLst>
    </dgm:pt>
    <dgm:pt modelId="{2B0D6009-CD63-4164-88D6-67F3E7E42BBB}" type="pres">
      <dgm:prSet presAssocID="{831C019D-D75D-4BDC-B694-3D45AD84DD20}" presName="spaceRect" presStyleCnt="0"/>
      <dgm:spPr/>
    </dgm:pt>
    <dgm:pt modelId="{0FC0DE75-79A1-41C2-8F7D-56348799A0FE}" type="pres">
      <dgm:prSet presAssocID="{831C019D-D75D-4BDC-B694-3D45AD84DD20}" presName="parTx" presStyleLbl="revTx" presStyleIdx="4" presStyleCnt="8">
        <dgm:presLayoutVars>
          <dgm:chMax val="0"/>
          <dgm:chPref val="0"/>
        </dgm:presLayoutVars>
      </dgm:prSet>
      <dgm:spPr/>
    </dgm:pt>
    <dgm:pt modelId="{EEE7F806-9571-425C-BA9E-52CBEE4A5ADD}" type="pres">
      <dgm:prSet presAssocID="{A04767D8-5484-4C71-811C-26DF0CF6C489}" presName="sibTrans" presStyleCnt="0"/>
      <dgm:spPr/>
    </dgm:pt>
    <dgm:pt modelId="{4E414962-B7C6-428D-AEE4-A591D96E3AD6}" type="pres">
      <dgm:prSet presAssocID="{8328B988-7625-4434-889E-2E8165DFE33E}" presName="compNode" presStyleCnt="0"/>
      <dgm:spPr/>
    </dgm:pt>
    <dgm:pt modelId="{39B53853-F55C-4035-ABBF-3549181126FA}" type="pres">
      <dgm:prSet presAssocID="{8328B988-7625-4434-889E-2E8165DFE33E}" presName="bgRect" presStyleLbl="bgShp" presStyleIdx="5" presStyleCnt="8"/>
      <dgm:spPr/>
    </dgm:pt>
    <dgm:pt modelId="{28094BC6-FA2A-4C7B-A3A8-9C56C0FA3720}" type="pres">
      <dgm:prSet presAssocID="{8328B988-7625-4434-889E-2E8165DFE33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Urgent"/>
        </a:ext>
      </dgm:extLst>
    </dgm:pt>
    <dgm:pt modelId="{0B1D0D4A-98F6-4B9A-A848-71691C8D0E80}" type="pres">
      <dgm:prSet presAssocID="{8328B988-7625-4434-889E-2E8165DFE33E}" presName="spaceRect" presStyleCnt="0"/>
      <dgm:spPr/>
    </dgm:pt>
    <dgm:pt modelId="{6F41C7E5-E663-4426-801F-E5DE0505FAB4}" type="pres">
      <dgm:prSet presAssocID="{8328B988-7625-4434-889E-2E8165DFE33E}" presName="parTx" presStyleLbl="revTx" presStyleIdx="5" presStyleCnt="8">
        <dgm:presLayoutVars>
          <dgm:chMax val="0"/>
          <dgm:chPref val="0"/>
        </dgm:presLayoutVars>
      </dgm:prSet>
      <dgm:spPr/>
    </dgm:pt>
    <dgm:pt modelId="{8CFEA18B-31A1-4E7C-ABC5-E68BC594FC49}" type="pres">
      <dgm:prSet presAssocID="{4BD97DED-EEDF-4CFD-B6C9-BE225DA6A61B}" presName="sibTrans" presStyleCnt="0"/>
      <dgm:spPr/>
    </dgm:pt>
    <dgm:pt modelId="{9EBEB9DC-BC79-4455-AF7E-88D48EBB7854}" type="pres">
      <dgm:prSet presAssocID="{1E84B91D-396F-4EFD-B606-0AA4D3B53EB3}" presName="compNode" presStyleCnt="0"/>
      <dgm:spPr/>
    </dgm:pt>
    <dgm:pt modelId="{0DB59EFB-4342-471C-AEF7-DF733A990697}" type="pres">
      <dgm:prSet presAssocID="{1E84B91D-396F-4EFD-B606-0AA4D3B53EB3}" presName="bgRect" presStyleLbl="bgShp" presStyleIdx="6" presStyleCnt="8"/>
      <dgm:spPr/>
    </dgm:pt>
    <dgm:pt modelId="{A0929270-7926-4419-A2CE-4457569E2825}" type="pres">
      <dgm:prSet presAssocID="{1E84B91D-396F-4EFD-B606-0AA4D3B53EB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spect Ratio"/>
        </a:ext>
      </dgm:extLst>
    </dgm:pt>
    <dgm:pt modelId="{A4877D99-016E-4EF4-9BD2-7BC193BF019E}" type="pres">
      <dgm:prSet presAssocID="{1E84B91D-396F-4EFD-B606-0AA4D3B53EB3}" presName="spaceRect" presStyleCnt="0"/>
      <dgm:spPr/>
    </dgm:pt>
    <dgm:pt modelId="{F4D22D90-FE6A-4778-8783-63EC39933F3E}" type="pres">
      <dgm:prSet presAssocID="{1E84B91D-396F-4EFD-B606-0AA4D3B53EB3}" presName="parTx" presStyleLbl="revTx" presStyleIdx="6" presStyleCnt="8">
        <dgm:presLayoutVars>
          <dgm:chMax val="0"/>
          <dgm:chPref val="0"/>
        </dgm:presLayoutVars>
      </dgm:prSet>
      <dgm:spPr/>
    </dgm:pt>
    <dgm:pt modelId="{705B877B-872C-4896-8A4B-A24C6E6F45B0}" type="pres">
      <dgm:prSet presAssocID="{446FF35D-800B-4456-874C-6157E0A0BB04}" presName="sibTrans" presStyleCnt="0"/>
      <dgm:spPr/>
    </dgm:pt>
    <dgm:pt modelId="{62010990-932D-4E79-8697-0C9494316CCC}" type="pres">
      <dgm:prSet presAssocID="{16CD166B-F8EE-46EA-8D9F-00AE3B9DC3DA}" presName="compNode" presStyleCnt="0"/>
      <dgm:spPr/>
    </dgm:pt>
    <dgm:pt modelId="{3E1E0918-2503-4A43-A1FD-5ECD6EF51B1A}" type="pres">
      <dgm:prSet presAssocID="{16CD166B-F8EE-46EA-8D9F-00AE3B9DC3DA}" presName="bgRect" presStyleLbl="bgShp" presStyleIdx="7" presStyleCnt="8"/>
      <dgm:spPr/>
    </dgm:pt>
    <dgm:pt modelId="{A7807FB3-B021-46D7-BDA1-894AE6712184}" type="pres">
      <dgm:prSet presAssocID="{16CD166B-F8EE-46EA-8D9F-00AE3B9DC3D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eport Add"/>
        </a:ext>
      </dgm:extLst>
    </dgm:pt>
    <dgm:pt modelId="{F098ABFC-F423-4BB5-AC56-C8952CCFCCCF}" type="pres">
      <dgm:prSet presAssocID="{16CD166B-F8EE-46EA-8D9F-00AE3B9DC3DA}" presName="spaceRect" presStyleCnt="0"/>
      <dgm:spPr/>
    </dgm:pt>
    <dgm:pt modelId="{2774AE7D-E427-4B64-8191-EB9A0C0E2AC6}" type="pres">
      <dgm:prSet presAssocID="{16CD166B-F8EE-46EA-8D9F-00AE3B9DC3DA}" presName="parTx" presStyleLbl="revTx" presStyleIdx="7" presStyleCnt="8">
        <dgm:presLayoutVars>
          <dgm:chMax val="0"/>
          <dgm:chPref val="0"/>
        </dgm:presLayoutVars>
      </dgm:prSet>
      <dgm:spPr/>
    </dgm:pt>
  </dgm:ptLst>
  <dgm:cxnLst>
    <dgm:cxn modelId="{46811016-6C53-48B5-AF7C-B58D13AF1233}" type="presOf" srcId="{ABF1FDCF-4301-4B59-B2D5-55C0B6E19FDC}" destId="{E61E3D09-04A8-44A3-8854-E38907C6300F}" srcOrd="0" destOrd="0" presId="urn:microsoft.com/office/officeart/2018/2/layout/IconVerticalSolidList"/>
    <dgm:cxn modelId="{9B6A071D-AB6A-4D5D-A603-12BD33CDE791}" srcId="{F080930D-B6AF-496E-8022-61C203890A52}" destId="{16CD166B-F8EE-46EA-8D9F-00AE3B9DC3DA}" srcOrd="7" destOrd="0" parTransId="{2A1A6B49-50D5-47A2-B402-EE66BB58DB97}" sibTransId="{F97F5CBB-631C-4D0C-AA31-F0612C8EB864}"/>
    <dgm:cxn modelId="{9AAD4933-110E-41A7-94C2-E89DA3FA7F1C}" type="presOf" srcId="{8328B988-7625-4434-889E-2E8165DFE33E}" destId="{6F41C7E5-E663-4426-801F-E5DE0505FAB4}" srcOrd="0" destOrd="0" presId="urn:microsoft.com/office/officeart/2018/2/layout/IconVerticalSolidList"/>
    <dgm:cxn modelId="{A3008B3C-DAEB-41F3-BD64-2092F56EC999}" srcId="{F080930D-B6AF-496E-8022-61C203890A52}" destId="{20759806-B54A-4CEE-8285-029D1241CED2}" srcOrd="3" destOrd="0" parTransId="{3A9EF8B6-3364-4E8C-B766-FB692379058B}" sibTransId="{787578A2-E4C5-469D-8AF1-30DE1D83631E}"/>
    <dgm:cxn modelId="{62C86E5F-49F6-486A-9C2B-8AC8FCF9B45E}" type="presOf" srcId="{20759806-B54A-4CEE-8285-029D1241CED2}" destId="{F7D1B90A-DECE-48B6-8997-6B4C300BDD12}" srcOrd="0" destOrd="0" presId="urn:microsoft.com/office/officeart/2018/2/layout/IconVerticalSolidList"/>
    <dgm:cxn modelId="{343A0E68-EFE8-457B-A2CA-BA4997CEA79B}" type="presOf" srcId="{16CD166B-F8EE-46EA-8D9F-00AE3B9DC3DA}" destId="{2774AE7D-E427-4B64-8191-EB9A0C0E2AC6}" srcOrd="0" destOrd="0" presId="urn:microsoft.com/office/officeart/2018/2/layout/IconVerticalSolidList"/>
    <dgm:cxn modelId="{73010376-42C7-4C9D-813D-86BABC23FCA9}" type="presOf" srcId="{1E84B91D-396F-4EFD-B606-0AA4D3B53EB3}" destId="{F4D22D90-FE6A-4778-8783-63EC39933F3E}" srcOrd="0" destOrd="0" presId="urn:microsoft.com/office/officeart/2018/2/layout/IconVerticalSolidList"/>
    <dgm:cxn modelId="{AC58F88B-1D44-4AFA-B029-C7999CA73489}" srcId="{F080930D-B6AF-496E-8022-61C203890A52}" destId="{ABF1FDCF-4301-4B59-B2D5-55C0B6E19FDC}" srcOrd="0" destOrd="0" parTransId="{2F579131-55CB-4B15-B31C-61C75EA24BE2}" sibTransId="{B78C3386-ADC7-40E9-B633-946F974011F9}"/>
    <dgm:cxn modelId="{25697495-009C-4232-B71C-142C3C270DD9}" type="presOf" srcId="{F080930D-B6AF-496E-8022-61C203890A52}" destId="{01453C9E-CD87-4740-8EBE-7AE878D05948}" srcOrd="0" destOrd="0" presId="urn:microsoft.com/office/officeart/2018/2/layout/IconVerticalSolidList"/>
    <dgm:cxn modelId="{CF67649A-86E6-4268-BEB1-A985AD375EED}" srcId="{F080930D-B6AF-496E-8022-61C203890A52}" destId="{1E84B91D-396F-4EFD-B606-0AA4D3B53EB3}" srcOrd="6" destOrd="0" parTransId="{ED0ABA9A-D81F-49AF-B797-AADA7DA982E5}" sibTransId="{446FF35D-800B-4456-874C-6157E0A0BB04}"/>
    <dgm:cxn modelId="{CCD20F9B-371C-4E48-94C4-DA6A2C1BD402}" type="presOf" srcId="{655EA8E4-D259-4228-97B4-C6D1FCA32BFF}" destId="{28170795-65C1-4E0A-A4CE-4ADBE9FE9EF9}" srcOrd="0" destOrd="0" presId="urn:microsoft.com/office/officeart/2018/2/layout/IconVerticalSolidList"/>
    <dgm:cxn modelId="{2C0468A2-842E-4B69-9C67-069B946BD7CB}" type="presOf" srcId="{96E0455C-16C8-49EF-AEBE-E32D2E6651F3}" destId="{DA048944-4FC1-4EFA-A1DD-66BA39BFE759}" srcOrd="0" destOrd="0" presId="urn:microsoft.com/office/officeart/2018/2/layout/IconVerticalSolidList"/>
    <dgm:cxn modelId="{80297EB4-5603-451B-9CCA-7B5C0267DA1F}" srcId="{F080930D-B6AF-496E-8022-61C203890A52}" destId="{655EA8E4-D259-4228-97B4-C6D1FCA32BFF}" srcOrd="1" destOrd="0" parTransId="{F3FDA5F3-2E67-420D-9241-E6C16BB01C3A}" sibTransId="{284B4B3A-E3A5-42B4-B894-9751426E0E6E}"/>
    <dgm:cxn modelId="{CE2C66B9-FA58-4F0B-B3F9-0146AFCA9B40}" srcId="{F080930D-B6AF-496E-8022-61C203890A52}" destId="{96E0455C-16C8-49EF-AEBE-E32D2E6651F3}" srcOrd="2" destOrd="0" parTransId="{936E1F1D-ACD9-452B-B72D-F005DA6ADC5F}" sibTransId="{FA294A5F-7EA2-4EB9-B443-C6C456C6BB9D}"/>
    <dgm:cxn modelId="{C8FA52C3-3FD8-441B-9E24-9AA835F0E65C}" srcId="{F080930D-B6AF-496E-8022-61C203890A52}" destId="{831C019D-D75D-4BDC-B694-3D45AD84DD20}" srcOrd="4" destOrd="0" parTransId="{5F7E6B11-BFDE-4137-879F-35B3FF211A21}" sibTransId="{A04767D8-5484-4C71-811C-26DF0CF6C489}"/>
    <dgm:cxn modelId="{91CDC8CD-F0C1-44B6-81FB-CA9B11F0A727}" type="presOf" srcId="{831C019D-D75D-4BDC-B694-3D45AD84DD20}" destId="{0FC0DE75-79A1-41C2-8F7D-56348799A0FE}" srcOrd="0" destOrd="0" presId="urn:microsoft.com/office/officeart/2018/2/layout/IconVerticalSolidList"/>
    <dgm:cxn modelId="{6B11B5DC-1E84-4339-9BF2-85DEEDFBCADE}" srcId="{F080930D-B6AF-496E-8022-61C203890A52}" destId="{8328B988-7625-4434-889E-2E8165DFE33E}" srcOrd="5" destOrd="0" parTransId="{74CF51A9-4C72-4901-85C9-15405D3B0BC9}" sibTransId="{4BD97DED-EEDF-4CFD-B6C9-BE225DA6A61B}"/>
    <dgm:cxn modelId="{1E0824F7-8442-4177-80A1-AB27511112C4}" type="presParOf" srcId="{01453C9E-CD87-4740-8EBE-7AE878D05948}" destId="{682D5E08-164E-4B73-9FEE-3CBD00D60DD5}" srcOrd="0" destOrd="0" presId="urn:microsoft.com/office/officeart/2018/2/layout/IconVerticalSolidList"/>
    <dgm:cxn modelId="{A575D07E-557A-427E-9E3E-766290158166}" type="presParOf" srcId="{682D5E08-164E-4B73-9FEE-3CBD00D60DD5}" destId="{3F6B3108-666B-4FA4-A2C3-E47E51B3E9B6}" srcOrd="0" destOrd="0" presId="urn:microsoft.com/office/officeart/2018/2/layout/IconVerticalSolidList"/>
    <dgm:cxn modelId="{2CC2CD41-49E6-4D96-93B1-06AC571BB390}" type="presParOf" srcId="{682D5E08-164E-4B73-9FEE-3CBD00D60DD5}" destId="{37994877-F204-4606-8AD0-A3ACD74E2CA8}" srcOrd="1" destOrd="0" presId="urn:microsoft.com/office/officeart/2018/2/layout/IconVerticalSolidList"/>
    <dgm:cxn modelId="{479AB4D1-D1C7-4E61-8D34-B9EE022E75D3}" type="presParOf" srcId="{682D5E08-164E-4B73-9FEE-3CBD00D60DD5}" destId="{DDB8B89B-9501-4D41-B8CA-CF9E6120B7CA}" srcOrd="2" destOrd="0" presId="urn:microsoft.com/office/officeart/2018/2/layout/IconVerticalSolidList"/>
    <dgm:cxn modelId="{11A15DA3-A6A3-426D-972A-6053E3C70202}" type="presParOf" srcId="{682D5E08-164E-4B73-9FEE-3CBD00D60DD5}" destId="{E61E3D09-04A8-44A3-8854-E38907C6300F}" srcOrd="3" destOrd="0" presId="urn:microsoft.com/office/officeart/2018/2/layout/IconVerticalSolidList"/>
    <dgm:cxn modelId="{EE70ECE9-2864-4D59-ADAF-35B83119233A}" type="presParOf" srcId="{01453C9E-CD87-4740-8EBE-7AE878D05948}" destId="{0C292E6A-CDDE-41EE-8977-C527E39ED8A2}" srcOrd="1" destOrd="0" presId="urn:microsoft.com/office/officeart/2018/2/layout/IconVerticalSolidList"/>
    <dgm:cxn modelId="{243C1846-067A-4D32-9833-A4C911153746}" type="presParOf" srcId="{01453C9E-CD87-4740-8EBE-7AE878D05948}" destId="{FE201733-A44E-4538-9F84-0C0AC1BDCA34}" srcOrd="2" destOrd="0" presId="urn:microsoft.com/office/officeart/2018/2/layout/IconVerticalSolidList"/>
    <dgm:cxn modelId="{9AFD3630-EEED-430A-BE8B-C9C1D42BE6A1}" type="presParOf" srcId="{FE201733-A44E-4538-9F84-0C0AC1BDCA34}" destId="{DD697432-97D7-40EB-B60E-A6EBF0F3C24A}" srcOrd="0" destOrd="0" presId="urn:microsoft.com/office/officeart/2018/2/layout/IconVerticalSolidList"/>
    <dgm:cxn modelId="{0F302364-42C6-4A3C-9E7A-379003603983}" type="presParOf" srcId="{FE201733-A44E-4538-9F84-0C0AC1BDCA34}" destId="{AB3C2EF8-CBB3-4602-B49C-AC5D66133363}" srcOrd="1" destOrd="0" presId="urn:microsoft.com/office/officeart/2018/2/layout/IconVerticalSolidList"/>
    <dgm:cxn modelId="{FC5405C8-B42D-44AF-AD34-B623057C870F}" type="presParOf" srcId="{FE201733-A44E-4538-9F84-0C0AC1BDCA34}" destId="{5C32968F-13F9-4CCE-A8D3-98F00891BAFA}" srcOrd="2" destOrd="0" presId="urn:microsoft.com/office/officeart/2018/2/layout/IconVerticalSolidList"/>
    <dgm:cxn modelId="{B9B28FB3-0DCD-4599-952F-32ACA9F411BE}" type="presParOf" srcId="{FE201733-A44E-4538-9F84-0C0AC1BDCA34}" destId="{28170795-65C1-4E0A-A4CE-4ADBE9FE9EF9}" srcOrd="3" destOrd="0" presId="urn:microsoft.com/office/officeart/2018/2/layout/IconVerticalSolidList"/>
    <dgm:cxn modelId="{7262C151-56ED-46BC-8BA2-521FC80EAFF0}" type="presParOf" srcId="{01453C9E-CD87-4740-8EBE-7AE878D05948}" destId="{89EB34CD-08E4-4E1E-ABF8-1F300F1717BD}" srcOrd="3" destOrd="0" presId="urn:microsoft.com/office/officeart/2018/2/layout/IconVerticalSolidList"/>
    <dgm:cxn modelId="{B5F8DC8C-67E8-4CA8-8266-68C5DC148374}" type="presParOf" srcId="{01453C9E-CD87-4740-8EBE-7AE878D05948}" destId="{0C000576-688E-4001-BE2F-1E7531AEBC2B}" srcOrd="4" destOrd="0" presId="urn:microsoft.com/office/officeart/2018/2/layout/IconVerticalSolidList"/>
    <dgm:cxn modelId="{2EDA301A-E6A7-430A-B43E-82832086CF8B}" type="presParOf" srcId="{0C000576-688E-4001-BE2F-1E7531AEBC2B}" destId="{1607ED9B-3DD1-413D-9F28-CB22D263C16F}" srcOrd="0" destOrd="0" presId="urn:microsoft.com/office/officeart/2018/2/layout/IconVerticalSolidList"/>
    <dgm:cxn modelId="{D7B639F2-EE14-4CB7-9225-043F80D4E983}" type="presParOf" srcId="{0C000576-688E-4001-BE2F-1E7531AEBC2B}" destId="{2285802C-520C-49D0-AEEC-4DE23EF2F60B}" srcOrd="1" destOrd="0" presId="urn:microsoft.com/office/officeart/2018/2/layout/IconVerticalSolidList"/>
    <dgm:cxn modelId="{5099AB83-0225-441E-90E7-47982069B513}" type="presParOf" srcId="{0C000576-688E-4001-BE2F-1E7531AEBC2B}" destId="{0955D441-F48F-4312-AEDA-3598A406DEBA}" srcOrd="2" destOrd="0" presId="urn:microsoft.com/office/officeart/2018/2/layout/IconVerticalSolidList"/>
    <dgm:cxn modelId="{3234A9BF-6D15-4246-949F-FDD68796B581}" type="presParOf" srcId="{0C000576-688E-4001-BE2F-1E7531AEBC2B}" destId="{DA048944-4FC1-4EFA-A1DD-66BA39BFE759}" srcOrd="3" destOrd="0" presId="urn:microsoft.com/office/officeart/2018/2/layout/IconVerticalSolidList"/>
    <dgm:cxn modelId="{383B5499-12DF-4728-8187-3CDF1ACC5C09}" type="presParOf" srcId="{01453C9E-CD87-4740-8EBE-7AE878D05948}" destId="{5B15059F-C835-4A70-9A78-CEA8A1446B7A}" srcOrd="5" destOrd="0" presId="urn:microsoft.com/office/officeart/2018/2/layout/IconVerticalSolidList"/>
    <dgm:cxn modelId="{06DE58CE-62F2-4518-BD8B-0AF73BFE8E77}" type="presParOf" srcId="{01453C9E-CD87-4740-8EBE-7AE878D05948}" destId="{34E00B4E-E5B9-4630-BC7C-89BFDBE76F70}" srcOrd="6" destOrd="0" presId="urn:microsoft.com/office/officeart/2018/2/layout/IconVerticalSolidList"/>
    <dgm:cxn modelId="{D33DAE7A-B769-45DB-8E58-B2584E541440}" type="presParOf" srcId="{34E00B4E-E5B9-4630-BC7C-89BFDBE76F70}" destId="{47BB0750-0F81-487A-9105-354793D053E6}" srcOrd="0" destOrd="0" presId="urn:microsoft.com/office/officeart/2018/2/layout/IconVerticalSolidList"/>
    <dgm:cxn modelId="{7CC18987-EE9E-417A-A4DD-6B4398953C70}" type="presParOf" srcId="{34E00B4E-E5B9-4630-BC7C-89BFDBE76F70}" destId="{78E1245E-F5BA-4479-8CEC-E07F2909E0F9}" srcOrd="1" destOrd="0" presId="urn:microsoft.com/office/officeart/2018/2/layout/IconVerticalSolidList"/>
    <dgm:cxn modelId="{B6A82D6B-0798-4BF6-9323-8E506DDCA399}" type="presParOf" srcId="{34E00B4E-E5B9-4630-BC7C-89BFDBE76F70}" destId="{A5911008-56E8-4DD9-8B3E-F26B4CEC7137}" srcOrd="2" destOrd="0" presId="urn:microsoft.com/office/officeart/2018/2/layout/IconVerticalSolidList"/>
    <dgm:cxn modelId="{6DF31328-7264-4862-A9D2-27B8340F4583}" type="presParOf" srcId="{34E00B4E-E5B9-4630-BC7C-89BFDBE76F70}" destId="{F7D1B90A-DECE-48B6-8997-6B4C300BDD12}" srcOrd="3" destOrd="0" presId="urn:microsoft.com/office/officeart/2018/2/layout/IconVerticalSolidList"/>
    <dgm:cxn modelId="{AFF8BC8F-C3B0-45A4-8202-DE5C6C22E21C}" type="presParOf" srcId="{01453C9E-CD87-4740-8EBE-7AE878D05948}" destId="{3A03899C-16E3-4C2E-B948-A91DBDC10ECB}" srcOrd="7" destOrd="0" presId="urn:microsoft.com/office/officeart/2018/2/layout/IconVerticalSolidList"/>
    <dgm:cxn modelId="{B1013AF1-8B67-49C1-A387-A81110833685}" type="presParOf" srcId="{01453C9E-CD87-4740-8EBE-7AE878D05948}" destId="{FFCDC1DD-98E2-455A-9C0D-2BD11E9EE19D}" srcOrd="8" destOrd="0" presId="urn:microsoft.com/office/officeart/2018/2/layout/IconVerticalSolidList"/>
    <dgm:cxn modelId="{81F531D8-7540-4DC4-9D90-CF491D553CB7}" type="presParOf" srcId="{FFCDC1DD-98E2-455A-9C0D-2BD11E9EE19D}" destId="{4F66F87D-0891-4C2C-B268-170EE914E3E2}" srcOrd="0" destOrd="0" presId="urn:microsoft.com/office/officeart/2018/2/layout/IconVerticalSolidList"/>
    <dgm:cxn modelId="{19BCBB7E-369A-4E94-A5F9-49BD084D2941}" type="presParOf" srcId="{FFCDC1DD-98E2-455A-9C0D-2BD11E9EE19D}" destId="{D62369A3-A9AF-489B-BF4E-E3CE70596693}" srcOrd="1" destOrd="0" presId="urn:microsoft.com/office/officeart/2018/2/layout/IconVerticalSolidList"/>
    <dgm:cxn modelId="{7BA5450C-072E-44FB-8E6A-9B43D5E0F655}" type="presParOf" srcId="{FFCDC1DD-98E2-455A-9C0D-2BD11E9EE19D}" destId="{2B0D6009-CD63-4164-88D6-67F3E7E42BBB}" srcOrd="2" destOrd="0" presId="urn:microsoft.com/office/officeart/2018/2/layout/IconVerticalSolidList"/>
    <dgm:cxn modelId="{DA148519-F335-4C68-9580-3E6D87C8BF4E}" type="presParOf" srcId="{FFCDC1DD-98E2-455A-9C0D-2BD11E9EE19D}" destId="{0FC0DE75-79A1-41C2-8F7D-56348799A0FE}" srcOrd="3" destOrd="0" presId="urn:microsoft.com/office/officeart/2018/2/layout/IconVerticalSolidList"/>
    <dgm:cxn modelId="{17661E85-5218-4C12-80D2-63F30655BD53}" type="presParOf" srcId="{01453C9E-CD87-4740-8EBE-7AE878D05948}" destId="{EEE7F806-9571-425C-BA9E-52CBEE4A5ADD}" srcOrd="9" destOrd="0" presId="urn:microsoft.com/office/officeart/2018/2/layout/IconVerticalSolidList"/>
    <dgm:cxn modelId="{26D04D57-F7C5-49B8-A722-A18668214C7C}" type="presParOf" srcId="{01453C9E-CD87-4740-8EBE-7AE878D05948}" destId="{4E414962-B7C6-428D-AEE4-A591D96E3AD6}" srcOrd="10" destOrd="0" presId="urn:microsoft.com/office/officeart/2018/2/layout/IconVerticalSolidList"/>
    <dgm:cxn modelId="{C23CA989-450B-4DDA-AE26-4522819840A4}" type="presParOf" srcId="{4E414962-B7C6-428D-AEE4-A591D96E3AD6}" destId="{39B53853-F55C-4035-ABBF-3549181126FA}" srcOrd="0" destOrd="0" presId="urn:microsoft.com/office/officeart/2018/2/layout/IconVerticalSolidList"/>
    <dgm:cxn modelId="{C2331280-97FC-40A9-A40A-BC0571AB3595}" type="presParOf" srcId="{4E414962-B7C6-428D-AEE4-A591D96E3AD6}" destId="{28094BC6-FA2A-4C7B-A3A8-9C56C0FA3720}" srcOrd="1" destOrd="0" presId="urn:microsoft.com/office/officeart/2018/2/layout/IconVerticalSolidList"/>
    <dgm:cxn modelId="{80292933-91FB-49AD-BDEC-3095A409C483}" type="presParOf" srcId="{4E414962-B7C6-428D-AEE4-A591D96E3AD6}" destId="{0B1D0D4A-98F6-4B9A-A848-71691C8D0E80}" srcOrd="2" destOrd="0" presId="urn:microsoft.com/office/officeart/2018/2/layout/IconVerticalSolidList"/>
    <dgm:cxn modelId="{938B561D-FE95-4B12-A836-5A8FA00764A4}" type="presParOf" srcId="{4E414962-B7C6-428D-AEE4-A591D96E3AD6}" destId="{6F41C7E5-E663-4426-801F-E5DE0505FAB4}" srcOrd="3" destOrd="0" presId="urn:microsoft.com/office/officeart/2018/2/layout/IconVerticalSolidList"/>
    <dgm:cxn modelId="{484BFE76-6032-4A2C-ADA0-83C4A772EC55}" type="presParOf" srcId="{01453C9E-CD87-4740-8EBE-7AE878D05948}" destId="{8CFEA18B-31A1-4E7C-ABC5-E68BC594FC49}" srcOrd="11" destOrd="0" presId="urn:microsoft.com/office/officeart/2018/2/layout/IconVerticalSolidList"/>
    <dgm:cxn modelId="{8F3D3D24-8B41-4C93-A0CF-CE1E4653C880}" type="presParOf" srcId="{01453C9E-CD87-4740-8EBE-7AE878D05948}" destId="{9EBEB9DC-BC79-4455-AF7E-88D48EBB7854}" srcOrd="12" destOrd="0" presId="urn:microsoft.com/office/officeart/2018/2/layout/IconVerticalSolidList"/>
    <dgm:cxn modelId="{1AEB3493-2978-4052-BA07-E45D0AB78B0B}" type="presParOf" srcId="{9EBEB9DC-BC79-4455-AF7E-88D48EBB7854}" destId="{0DB59EFB-4342-471C-AEF7-DF733A990697}" srcOrd="0" destOrd="0" presId="urn:microsoft.com/office/officeart/2018/2/layout/IconVerticalSolidList"/>
    <dgm:cxn modelId="{B1C08AE7-144D-4BD3-8AA8-188F993591AE}" type="presParOf" srcId="{9EBEB9DC-BC79-4455-AF7E-88D48EBB7854}" destId="{A0929270-7926-4419-A2CE-4457569E2825}" srcOrd="1" destOrd="0" presId="urn:microsoft.com/office/officeart/2018/2/layout/IconVerticalSolidList"/>
    <dgm:cxn modelId="{CCB7DECA-E0F7-4DC8-B8AC-8B49BD569CB6}" type="presParOf" srcId="{9EBEB9DC-BC79-4455-AF7E-88D48EBB7854}" destId="{A4877D99-016E-4EF4-9BD2-7BC193BF019E}" srcOrd="2" destOrd="0" presId="urn:microsoft.com/office/officeart/2018/2/layout/IconVerticalSolidList"/>
    <dgm:cxn modelId="{B4A09A52-14C8-4319-B40D-EE40901B5406}" type="presParOf" srcId="{9EBEB9DC-BC79-4455-AF7E-88D48EBB7854}" destId="{F4D22D90-FE6A-4778-8783-63EC39933F3E}" srcOrd="3" destOrd="0" presId="urn:microsoft.com/office/officeart/2018/2/layout/IconVerticalSolidList"/>
    <dgm:cxn modelId="{9CA0CD23-6748-4A2B-AA8F-31F9A4B5FA70}" type="presParOf" srcId="{01453C9E-CD87-4740-8EBE-7AE878D05948}" destId="{705B877B-872C-4896-8A4B-A24C6E6F45B0}" srcOrd="13" destOrd="0" presId="urn:microsoft.com/office/officeart/2018/2/layout/IconVerticalSolidList"/>
    <dgm:cxn modelId="{9C12383C-7D0F-4955-AA9B-1C4D5EACF576}" type="presParOf" srcId="{01453C9E-CD87-4740-8EBE-7AE878D05948}" destId="{62010990-932D-4E79-8697-0C9494316CCC}" srcOrd="14" destOrd="0" presId="urn:microsoft.com/office/officeart/2018/2/layout/IconVerticalSolidList"/>
    <dgm:cxn modelId="{6F36A731-DDCD-4543-B562-66A821C862DE}" type="presParOf" srcId="{62010990-932D-4E79-8697-0C9494316CCC}" destId="{3E1E0918-2503-4A43-A1FD-5ECD6EF51B1A}" srcOrd="0" destOrd="0" presId="urn:microsoft.com/office/officeart/2018/2/layout/IconVerticalSolidList"/>
    <dgm:cxn modelId="{6C4122CC-12FE-4CB4-80BF-38DBB522F709}" type="presParOf" srcId="{62010990-932D-4E79-8697-0C9494316CCC}" destId="{A7807FB3-B021-46D7-BDA1-894AE6712184}" srcOrd="1" destOrd="0" presId="urn:microsoft.com/office/officeart/2018/2/layout/IconVerticalSolidList"/>
    <dgm:cxn modelId="{7DD2706D-F829-4D80-94B8-8C36FAE33619}" type="presParOf" srcId="{62010990-932D-4E79-8697-0C9494316CCC}" destId="{F098ABFC-F423-4BB5-AC56-C8952CCFCCCF}" srcOrd="2" destOrd="0" presId="urn:microsoft.com/office/officeart/2018/2/layout/IconVerticalSolidList"/>
    <dgm:cxn modelId="{C310BAD1-C786-495F-AF31-AED9086EE572}" type="presParOf" srcId="{62010990-932D-4E79-8697-0C9494316CCC}" destId="{2774AE7D-E427-4B64-8191-EB9A0C0E2A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B3108-666B-4FA4-A2C3-E47E51B3E9B6}">
      <dsp:nvSpPr>
        <dsp:cNvPr id="0" name=""/>
        <dsp:cNvSpPr/>
      </dsp:nvSpPr>
      <dsp:spPr>
        <a:xfrm>
          <a:off x="-2092" y="7247"/>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94877-F204-4606-8AD0-A3ACD74E2CA8}">
      <dsp:nvSpPr>
        <dsp:cNvPr id="0" name=""/>
        <dsp:cNvSpPr/>
      </dsp:nvSpPr>
      <dsp:spPr>
        <a:xfrm>
          <a:off x="139307" y="112420"/>
          <a:ext cx="257090" cy="257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1E3D09-04A8-44A3-8854-E38907C6300F}">
      <dsp:nvSpPr>
        <dsp:cNvPr id="0" name=""/>
        <dsp:cNvSpPr/>
      </dsp:nvSpPr>
      <dsp:spPr>
        <a:xfrm>
          <a:off x="537796" y="7247"/>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Introduction</a:t>
          </a:r>
        </a:p>
      </dsp:txBody>
      <dsp:txXfrm>
        <a:off x="537796" y="7247"/>
        <a:ext cx="5955104" cy="467436"/>
      </dsp:txXfrm>
    </dsp:sp>
    <dsp:sp modelId="{DD697432-97D7-40EB-B60E-A6EBF0F3C24A}">
      <dsp:nvSpPr>
        <dsp:cNvPr id="0" name=""/>
        <dsp:cNvSpPr/>
      </dsp:nvSpPr>
      <dsp:spPr>
        <a:xfrm>
          <a:off x="-2092" y="591542"/>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C2EF8-CBB3-4602-B49C-AC5D66133363}">
      <dsp:nvSpPr>
        <dsp:cNvPr id="0" name=""/>
        <dsp:cNvSpPr/>
      </dsp:nvSpPr>
      <dsp:spPr>
        <a:xfrm>
          <a:off x="139307" y="696715"/>
          <a:ext cx="257090" cy="257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170795-65C1-4E0A-A4CE-4ADBE9FE9EF9}">
      <dsp:nvSpPr>
        <dsp:cNvPr id="0" name=""/>
        <dsp:cNvSpPr/>
      </dsp:nvSpPr>
      <dsp:spPr>
        <a:xfrm>
          <a:off x="537796" y="591542"/>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Company Valuation</a:t>
          </a:r>
        </a:p>
      </dsp:txBody>
      <dsp:txXfrm>
        <a:off x="537796" y="591542"/>
        <a:ext cx="5955104" cy="467436"/>
      </dsp:txXfrm>
    </dsp:sp>
    <dsp:sp modelId="{1607ED9B-3DD1-413D-9F28-CB22D263C16F}">
      <dsp:nvSpPr>
        <dsp:cNvPr id="0" name=""/>
        <dsp:cNvSpPr/>
      </dsp:nvSpPr>
      <dsp:spPr>
        <a:xfrm>
          <a:off x="-2092" y="1175838"/>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5802C-520C-49D0-AEEC-4DE23EF2F60B}">
      <dsp:nvSpPr>
        <dsp:cNvPr id="0" name=""/>
        <dsp:cNvSpPr/>
      </dsp:nvSpPr>
      <dsp:spPr>
        <a:xfrm>
          <a:off x="139307" y="1281011"/>
          <a:ext cx="257090" cy="257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48944-4FC1-4EFA-A1DD-66BA39BFE759}">
      <dsp:nvSpPr>
        <dsp:cNvPr id="0" name=""/>
        <dsp:cNvSpPr/>
      </dsp:nvSpPr>
      <dsp:spPr>
        <a:xfrm>
          <a:off x="532556" y="1175838"/>
          <a:ext cx="5965585"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Business Model</a:t>
          </a:r>
        </a:p>
      </dsp:txBody>
      <dsp:txXfrm>
        <a:off x="532556" y="1175838"/>
        <a:ext cx="5965585" cy="467436"/>
      </dsp:txXfrm>
    </dsp:sp>
    <dsp:sp modelId="{47BB0750-0F81-487A-9105-354793D053E6}">
      <dsp:nvSpPr>
        <dsp:cNvPr id="0" name=""/>
        <dsp:cNvSpPr/>
      </dsp:nvSpPr>
      <dsp:spPr>
        <a:xfrm>
          <a:off x="-2092" y="1760133"/>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1245E-F5BA-4479-8CEC-E07F2909E0F9}">
      <dsp:nvSpPr>
        <dsp:cNvPr id="0" name=""/>
        <dsp:cNvSpPr/>
      </dsp:nvSpPr>
      <dsp:spPr>
        <a:xfrm>
          <a:off x="139307" y="1865307"/>
          <a:ext cx="257090" cy="257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D1B90A-DECE-48B6-8997-6B4C300BDD12}">
      <dsp:nvSpPr>
        <dsp:cNvPr id="0" name=""/>
        <dsp:cNvSpPr/>
      </dsp:nvSpPr>
      <dsp:spPr>
        <a:xfrm>
          <a:off x="537796" y="1760133"/>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Competitors</a:t>
          </a:r>
        </a:p>
      </dsp:txBody>
      <dsp:txXfrm>
        <a:off x="537796" y="1760133"/>
        <a:ext cx="5955104" cy="467436"/>
      </dsp:txXfrm>
    </dsp:sp>
    <dsp:sp modelId="{4F66F87D-0891-4C2C-B268-170EE914E3E2}">
      <dsp:nvSpPr>
        <dsp:cNvPr id="0" name=""/>
        <dsp:cNvSpPr/>
      </dsp:nvSpPr>
      <dsp:spPr>
        <a:xfrm>
          <a:off x="-2092" y="2344429"/>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369A3-A9AF-489B-BF4E-E3CE70596693}">
      <dsp:nvSpPr>
        <dsp:cNvPr id="0" name=""/>
        <dsp:cNvSpPr/>
      </dsp:nvSpPr>
      <dsp:spPr>
        <a:xfrm>
          <a:off x="139307" y="2449602"/>
          <a:ext cx="257090" cy="2570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C0DE75-79A1-41C2-8F7D-56348799A0FE}">
      <dsp:nvSpPr>
        <dsp:cNvPr id="0" name=""/>
        <dsp:cNvSpPr/>
      </dsp:nvSpPr>
      <dsp:spPr>
        <a:xfrm>
          <a:off x="537796" y="2344429"/>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Market Share</a:t>
          </a:r>
        </a:p>
      </dsp:txBody>
      <dsp:txXfrm>
        <a:off x="537796" y="2344429"/>
        <a:ext cx="5955104" cy="467436"/>
      </dsp:txXfrm>
    </dsp:sp>
    <dsp:sp modelId="{39B53853-F55C-4035-ABBF-3549181126FA}">
      <dsp:nvSpPr>
        <dsp:cNvPr id="0" name=""/>
        <dsp:cNvSpPr/>
      </dsp:nvSpPr>
      <dsp:spPr>
        <a:xfrm>
          <a:off x="-2092" y="2928725"/>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94BC6-FA2A-4C7B-A3A8-9C56C0FA3720}">
      <dsp:nvSpPr>
        <dsp:cNvPr id="0" name=""/>
        <dsp:cNvSpPr/>
      </dsp:nvSpPr>
      <dsp:spPr>
        <a:xfrm>
          <a:off x="139307" y="3033898"/>
          <a:ext cx="257090" cy="2570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41C7E5-E663-4426-801F-E5DE0505FAB4}">
      <dsp:nvSpPr>
        <dsp:cNvPr id="0" name=""/>
        <dsp:cNvSpPr/>
      </dsp:nvSpPr>
      <dsp:spPr>
        <a:xfrm>
          <a:off x="537796" y="2928725"/>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Balance Sheet</a:t>
          </a:r>
        </a:p>
      </dsp:txBody>
      <dsp:txXfrm>
        <a:off x="537796" y="2928725"/>
        <a:ext cx="5955104" cy="467436"/>
      </dsp:txXfrm>
    </dsp:sp>
    <dsp:sp modelId="{0DB59EFB-4342-471C-AEF7-DF733A990697}">
      <dsp:nvSpPr>
        <dsp:cNvPr id="0" name=""/>
        <dsp:cNvSpPr/>
      </dsp:nvSpPr>
      <dsp:spPr>
        <a:xfrm>
          <a:off x="-2092" y="3513020"/>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29270-7926-4419-A2CE-4457569E2825}">
      <dsp:nvSpPr>
        <dsp:cNvPr id="0" name=""/>
        <dsp:cNvSpPr/>
      </dsp:nvSpPr>
      <dsp:spPr>
        <a:xfrm>
          <a:off x="139307" y="3618193"/>
          <a:ext cx="257090" cy="2570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D22D90-FE6A-4778-8783-63EC39933F3E}">
      <dsp:nvSpPr>
        <dsp:cNvPr id="0" name=""/>
        <dsp:cNvSpPr/>
      </dsp:nvSpPr>
      <dsp:spPr>
        <a:xfrm>
          <a:off x="537796" y="3513020"/>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Ratio Analysis</a:t>
          </a:r>
        </a:p>
      </dsp:txBody>
      <dsp:txXfrm>
        <a:off x="537796" y="3513020"/>
        <a:ext cx="5955104" cy="467436"/>
      </dsp:txXfrm>
    </dsp:sp>
    <dsp:sp modelId="{3E1E0918-2503-4A43-A1FD-5ECD6EF51B1A}">
      <dsp:nvSpPr>
        <dsp:cNvPr id="0" name=""/>
        <dsp:cNvSpPr/>
      </dsp:nvSpPr>
      <dsp:spPr>
        <a:xfrm>
          <a:off x="-2092" y="4097316"/>
          <a:ext cx="6496050" cy="467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07FB3-B021-46D7-BDA1-894AE6712184}">
      <dsp:nvSpPr>
        <dsp:cNvPr id="0" name=""/>
        <dsp:cNvSpPr/>
      </dsp:nvSpPr>
      <dsp:spPr>
        <a:xfrm>
          <a:off x="139307" y="4202489"/>
          <a:ext cx="257090" cy="25709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74AE7D-E427-4B64-8191-EB9A0C0E2AC6}">
      <dsp:nvSpPr>
        <dsp:cNvPr id="0" name=""/>
        <dsp:cNvSpPr/>
      </dsp:nvSpPr>
      <dsp:spPr>
        <a:xfrm>
          <a:off x="537796" y="4097316"/>
          <a:ext cx="5955104" cy="46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70" tIns="49470" rIns="49470" bIns="4947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Recommendation</a:t>
          </a:r>
        </a:p>
      </dsp:txBody>
      <dsp:txXfrm>
        <a:off x="537796" y="4097316"/>
        <a:ext cx="5955104" cy="4674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1:56:48.448"/>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1:57:02.925"/>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3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102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47405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8332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6409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7004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9906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73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83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106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88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551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493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409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72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5783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05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046586"/>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csimarket.com/stocks/competitionSEG2.php?code=HD" TargetMode="External"/><Relationship Id="rId3" Type="http://schemas.openxmlformats.org/officeDocument/2006/relationships/hyperlink" Target="https://pestleanalysis.com/walmart-pestle-analysis/" TargetMode="External"/><Relationship Id="rId7" Type="http://schemas.openxmlformats.org/officeDocument/2006/relationships/hyperlink" Target="https://csimarket.com/stocks/competitionSEG2.php?code=TG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simarket.com/stocks/competitionSEG2.php?code=COST" TargetMode="External"/><Relationship Id="rId11" Type="http://schemas.openxmlformats.org/officeDocument/2006/relationships/image" Target="../media/image49.jpeg"/><Relationship Id="rId5" Type="http://schemas.openxmlformats.org/officeDocument/2006/relationships/hyperlink" Target="https://businesschronicler.com/competitors/walmart-competitors-analysis/" TargetMode="External"/><Relationship Id="rId10" Type="http://schemas.openxmlformats.org/officeDocument/2006/relationships/hyperlink" Target="https://businesschronicler.com/competitors/https:/www.feedough.com/the-history-of-walmart/-competitors-analysis/" TargetMode="External"/><Relationship Id="rId4" Type="http://schemas.openxmlformats.org/officeDocument/2006/relationships/hyperlink" Target="https://fourweekmba.com/walmart-business-model/" TargetMode="External"/><Relationship Id="rId9" Type="http://schemas.openxmlformats.org/officeDocument/2006/relationships/hyperlink" Target="https://csimarket.com/stocks/competitionSEG2.php?code=BB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0.jpeg"/><Relationship Id="rId1" Type="http://schemas.openxmlformats.org/officeDocument/2006/relationships/slideLayout" Target="../slideLayouts/slideLayout1.xml"/><Relationship Id="rId5" Type="http://schemas.openxmlformats.org/officeDocument/2006/relationships/customXml" Target="../ink/ink2.xml"/><Relationship Id="rId4" Type="http://schemas.openxmlformats.org/officeDocument/2006/relationships/image" Target="../media/image200.png"/></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2.png"/><Relationship Id="rId5" Type="http://schemas.openxmlformats.org/officeDocument/2006/relationships/image" Target="../media/image4.pn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rgbClr val="FFFF00"/>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C6856-CFE0-C2BC-3D9C-72B64430AFAB}"/>
              </a:ext>
            </a:extLst>
          </p:cNvPr>
          <p:cNvSpPr txBox="1"/>
          <p:nvPr/>
        </p:nvSpPr>
        <p:spPr>
          <a:xfrm>
            <a:off x="2992999" y="13830"/>
            <a:ext cx="5992035" cy="2121084"/>
          </a:xfrm>
          <a:prstGeom prst="rect">
            <a:avLst/>
          </a:prstGeom>
        </p:spPr>
        <p:txBody>
          <a:bodyPr vert="horz" lIns="91440" tIns="45720" rIns="91440" bIns="45720" rtlCol="0" anchor="ctr">
            <a:normAutofit/>
          </a:bodyPr>
          <a:lstStyle/>
          <a:p>
            <a:pPr algn="ctr" defTabSz="488290">
              <a:lnSpc>
                <a:spcPct val="90000"/>
              </a:lnSpc>
              <a:spcAft>
                <a:spcPts val="641"/>
              </a:spcAft>
            </a:pPr>
            <a:r>
              <a:rPr lang="en-US" sz="3845" b="1" kern="1200" dirty="0">
                <a:solidFill>
                  <a:schemeClr val="accent3">
                    <a:lumMod val="75000"/>
                  </a:schemeClr>
                </a:solidFill>
                <a:latin typeface="Calibri" panose="020F0502020204030204" pitchFamily="34" charset="0"/>
                <a:ea typeface="+mn-ea"/>
                <a:cs typeface="Calibri" panose="020F0502020204030204" pitchFamily="34" charset="0"/>
              </a:rPr>
              <a:t>DAB401</a:t>
            </a:r>
            <a:endParaRPr lang="en-US" sz="3845" b="1" kern="1200" dirty="0">
              <a:solidFill>
                <a:schemeClr val="accent3">
                  <a:lumMod val="75000"/>
                </a:schemeClr>
              </a:solidFill>
              <a:latin typeface="+mn-lt"/>
              <a:ea typeface="+mn-ea"/>
              <a:cs typeface="+mn-cs"/>
            </a:endParaRPr>
          </a:p>
          <a:p>
            <a:pPr algn="ctr" defTabSz="488290">
              <a:lnSpc>
                <a:spcPct val="90000"/>
              </a:lnSpc>
              <a:spcAft>
                <a:spcPts val="641"/>
              </a:spcAft>
            </a:pPr>
            <a:r>
              <a:rPr lang="en-US" sz="3845" b="1" kern="1200" dirty="0">
                <a:solidFill>
                  <a:schemeClr val="accent3">
                    <a:lumMod val="75000"/>
                  </a:schemeClr>
                </a:solidFill>
                <a:latin typeface="+mn-lt"/>
                <a:ea typeface="+mn-ea"/>
                <a:cs typeface="+mn-cs"/>
              </a:rPr>
              <a:t>FINANCIAL ANALYTICS</a:t>
            </a:r>
          </a:p>
        </p:txBody>
      </p:sp>
      <p:pic>
        <p:nvPicPr>
          <p:cNvPr id="10" name="Picture 9" descr="Logo&#10;&#10;Description automatically generated">
            <a:extLst>
              <a:ext uri="{FF2B5EF4-FFF2-40B4-BE49-F238E27FC236}">
                <a16:creationId xmlns:a16="http://schemas.microsoft.com/office/drawing/2014/main" id="{AC00079A-0FBB-E77A-D696-88BF23A2556D}"/>
              </a:ext>
            </a:extLst>
          </p:cNvPr>
          <p:cNvPicPr>
            <a:picLocks noChangeAspect="1"/>
          </p:cNvPicPr>
          <p:nvPr/>
        </p:nvPicPr>
        <p:blipFill rotWithShape="1">
          <a:blip r:embed="rId2">
            <a:extLst>
              <a:ext uri="{28A0092B-C50C-407E-A947-70E740481C1C}">
                <a14:useLocalDpi xmlns:a14="http://schemas.microsoft.com/office/drawing/2010/main" val="0"/>
              </a:ext>
            </a:extLst>
          </a:blip>
          <a:srcRect l="6621" t="15117" r="5500" b="16343"/>
          <a:stretch/>
        </p:blipFill>
        <p:spPr>
          <a:xfrm>
            <a:off x="9645053" y="392645"/>
            <a:ext cx="2443804" cy="653771"/>
          </a:xfrm>
          <a:prstGeom prst="rect">
            <a:avLst/>
          </a:prstGeom>
          <a:effectLst>
            <a:outerShdw blurRad="50800" dist="38100" dir="2700000" algn="tl" rotWithShape="0">
              <a:prstClr val="black">
                <a:alpha val="40000"/>
              </a:prstClr>
            </a:outerShdw>
          </a:effectLst>
        </p:spPr>
      </p:pic>
      <p:grpSp>
        <p:nvGrpSpPr>
          <p:cNvPr id="3" name="Group 2">
            <a:extLst>
              <a:ext uri="{FF2B5EF4-FFF2-40B4-BE49-F238E27FC236}">
                <a16:creationId xmlns:a16="http://schemas.microsoft.com/office/drawing/2014/main" id="{B19CE4BE-36F4-6893-EE4C-429D6BDE7BBB}"/>
              </a:ext>
            </a:extLst>
          </p:cNvPr>
          <p:cNvGrpSpPr/>
          <p:nvPr/>
        </p:nvGrpSpPr>
        <p:grpSpPr>
          <a:xfrm>
            <a:off x="103143" y="207726"/>
            <a:ext cx="1645699" cy="1023608"/>
            <a:chOff x="8807567" y="979024"/>
            <a:chExt cx="1645699" cy="1023608"/>
          </a:xfrm>
          <a:effectLst>
            <a:outerShdw blurRad="76200" dist="12700" dir="2700000" algn="tl" rotWithShape="0">
              <a:prstClr val="black">
                <a:alpha val="5000"/>
              </a:prstClr>
            </a:outerShdw>
          </a:effectLst>
        </p:grpSpPr>
        <p:pic>
          <p:nvPicPr>
            <p:cNvPr id="11" name="Picture 10" descr="Icon&#10;&#10;Description automatically generated">
              <a:extLst>
                <a:ext uri="{FF2B5EF4-FFF2-40B4-BE49-F238E27FC236}">
                  <a16:creationId xmlns:a16="http://schemas.microsoft.com/office/drawing/2014/main" id="{322E532B-94C3-31C1-E9CE-F7A4090AFC30}"/>
                </a:ext>
              </a:extLst>
            </p:cNvPr>
            <p:cNvPicPr>
              <a:picLocks noChangeAspect="1"/>
            </p:cNvPicPr>
            <p:nvPr/>
          </p:nvPicPr>
          <p:blipFill>
            <a:blip r:embed="rId3"/>
            <a:stretch>
              <a:fillRect/>
            </a:stretch>
          </p:blipFill>
          <p:spPr>
            <a:xfrm>
              <a:off x="9300730" y="979024"/>
              <a:ext cx="837969" cy="723110"/>
            </a:xfrm>
            <a:prstGeom prst="rect">
              <a:avLst/>
            </a:prstGeom>
          </p:spPr>
        </p:pic>
        <p:sp>
          <p:nvSpPr>
            <p:cNvPr id="13" name="TextBox 12">
              <a:extLst>
                <a:ext uri="{FF2B5EF4-FFF2-40B4-BE49-F238E27FC236}">
                  <a16:creationId xmlns:a16="http://schemas.microsoft.com/office/drawing/2014/main" id="{BC60E2FD-5F71-78F4-F46F-5843087E7570}"/>
                </a:ext>
              </a:extLst>
            </p:cNvPr>
            <p:cNvSpPr txBox="1"/>
            <p:nvPr/>
          </p:nvSpPr>
          <p:spPr>
            <a:xfrm>
              <a:off x="8807567" y="1680236"/>
              <a:ext cx="1645699" cy="322396"/>
            </a:xfrm>
            <a:prstGeom prst="rect">
              <a:avLst/>
            </a:prstGeom>
            <a:noFill/>
          </p:spPr>
          <p:txBody>
            <a:bodyPr wrap="square">
              <a:spAutoFit/>
            </a:bodyPr>
            <a:lstStyle/>
            <a:p>
              <a:pPr indent="-15372" algn="ctr" defTabSz="488290">
                <a:spcBef>
                  <a:spcPts val="961"/>
                </a:spcBef>
                <a:spcAft>
                  <a:spcPts val="320"/>
                </a:spcAft>
              </a:pPr>
              <a:r>
                <a:rPr lang="en-US" sz="1495" b="1" kern="1200">
                  <a:solidFill>
                    <a:schemeClr val="accent6">
                      <a:lumMod val="75000"/>
                    </a:schemeClr>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rPr>
                <a:t>    St. Clair College</a:t>
              </a:r>
              <a:endParaRPr lang="en-US" sz="1400" b="1">
                <a:solidFill>
                  <a:schemeClr val="accent6">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5" name="TextBox 4">
            <a:extLst>
              <a:ext uri="{FF2B5EF4-FFF2-40B4-BE49-F238E27FC236}">
                <a16:creationId xmlns:a16="http://schemas.microsoft.com/office/drawing/2014/main" id="{02A90DD0-DDE0-8B77-50B3-33736B396C04}"/>
              </a:ext>
            </a:extLst>
          </p:cNvPr>
          <p:cNvSpPr txBox="1"/>
          <p:nvPr/>
        </p:nvSpPr>
        <p:spPr>
          <a:xfrm>
            <a:off x="3998794" y="4408227"/>
            <a:ext cx="3980444" cy="1938992"/>
          </a:xfrm>
          <a:prstGeom prst="rect">
            <a:avLst/>
          </a:prstGeom>
          <a:noFill/>
          <a:ln>
            <a:solidFill>
              <a:srgbClr val="B68E15"/>
            </a:solidFill>
          </a:ln>
        </p:spPr>
        <p:txBody>
          <a:bodyPr wrap="square" rtlCol="0">
            <a:spAutoFit/>
          </a:bodyPr>
          <a:lstStyle/>
          <a:p>
            <a:pPr algn="ctr"/>
            <a:r>
              <a:rPr lang="en-US" sz="2000" b="1" dirty="0">
                <a:latin typeface="Calibri" panose="020F0502020204030204" pitchFamily="34" charset="0"/>
                <a:cs typeface="Calibri" panose="020F0502020204030204" pitchFamily="34" charset="0"/>
              </a:rPr>
              <a:t>Group Members</a:t>
            </a:r>
          </a:p>
          <a:p>
            <a:pPr algn="ctr"/>
            <a:r>
              <a:rPr lang="en-US" sz="2000" dirty="0">
                <a:latin typeface="Calibri" panose="020F0502020204030204" pitchFamily="34" charset="0"/>
                <a:cs typeface="Calibri" panose="020F0502020204030204" pitchFamily="34" charset="0"/>
              </a:rPr>
              <a:t>Apurv Sathwara</a:t>
            </a:r>
          </a:p>
          <a:p>
            <a:pPr algn="ctr"/>
            <a:r>
              <a:rPr lang="en-US" sz="2000" dirty="0">
                <a:latin typeface="Calibri" panose="020F0502020204030204" pitchFamily="34" charset="0"/>
                <a:cs typeface="Calibri" panose="020F0502020204030204" pitchFamily="34" charset="0"/>
              </a:rPr>
              <a:t>Bhakti Bhatt</a:t>
            </a:r>
          </a:p>
          <a:p>
            <a:pPr algn="ctr"/>
            <a:r>
              <a:rPr lang="en-US" sz="2000" dirty="0">
                <a:latin typeface="Calibri" panose="020F0502020204030204" pitchFamily="34" charset="0"/>
                <a:cs typeface="Calibri" panose="020F0502020204030204" pitchFamily="34" charset="0"/>
              </a:rPr>
              <a:t>Dhrumi Patel</a:t>
            </a:r>
          </a:p>
          <a:p>
            <a:pPr algn="ctr"/>
            <a:r>
              <a:rPr lang="en-US" sz="2000" dirty="0">
                <a:latin typeface="Calibri" panose="020F0502020204030204" pitchFamily="34" charset="0"/>
                <a:cs typeface="Calibri" panose="020F0502020204030204" pitchFamily="34" charset="0"/>
              </a:rPr>
              <a:t>Smit Arora</a:t>
            </a:r>
          </a:p>
          <a:p>
            <a:pPr algn="ctr"/>
            <a:r>
              <a:rPr lang="en-US" sz="2000" dirty="0">
                <a:latin typeface="Calibri" panose="020F0502020204030204" pitchFamily="34" charset="0"/>
                <a:cs typeface="Calibri" panose="020F0502020204030204" pitchFamily="34" charset="0"/>
              </a:rPr>
              <a:t>Vismay Lad</a:t>
            </a:r>
          </a:p>
        </p:txBody>
      </p:sp>
      <p:sp>
        <p:nvSpPr>
          <p:cNvPr id="7" name="TextBox 6">
            <a:extLst>
              <a:ext uri="{FF2B5EF4-FFF2-40B4-BE49-F238E27FC236}">
                <a16:creationId xmlns:a16="http://schemas.microsoft.com/office/drawing/2014/main" id="{877621EE-2945-B501-DA73-E7E873533905}"/>
              </a:ext>
            </a:extLst>
          </p:cNvPr>
          <p:cNvSpPr txBox="1"/>
          <p:nvPr/>
        </p:nvSpPr>
        <p:spPr>
          <a:xfrm>
            <a:off x="2993000" y="2801566"/>
            <a:ext cx="6148568" cy="769441"/>
          </a:xfrm>
          <a:prstGeom prst="rect">
            <a:avLst/>
          </a:prstGeom>
          <a:noFill/>
        </p:spPr>
        <p:txBody>
          <a:bodyPr wrap="square">
            <a:spAutoFit/>
          </a:bodyPr>
          <a:lstStyle/>
          <a:p>
            <a:pPr algn="ctr"/>
            <a:r>
              <a:rPr lang="en-CA" sz="4400" b="1"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Walmart Stock Analysis</a:t>
            </a:r>
          </a:p>
        </p:txBody>
      </p:sp>
    </p:spTree>
    <p:extLst>
      <p:ext uri="{BB962C8B-B14F-4D97-AF65-F5344CB8AC3E}">
        <p14:creationId xmlns:p14="http://schemas.microsoft.com/office/powerpoint/2010/main" val="258240088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53EC4-C70A-BE76-3359-39DBE4D0B2A3}"/>
              </a:ext>
            </a:extLst>
          </p:cNvPr>
          <p:cNvSpPr>
            <a:spLocks noGrp="1"/>
          </p:cNvSpPr>
          <p:nvPr>
            <p:ph type="title"/>
          </p:nvPr>
        </p:nvSpPr>
        <p:spPr>
          <a:xfrm>
            <a:off x="8189492" y="957617"/>
            <a:ext cx="3246605" cy="3424135"/>
          </a:xfrm>
        </p:spPr>
        <p:txBody>
          <a:bodyPr vert="horz" lIns="91440" tIns="45720" rIns="91440" bIns="45720" rtlCol="0" anchor="b">
            <a:normAutofit/>
          </a:bodyPr>
          <a:lstStyle/>
          <a:p>
            <a:pPr algn="ctr"/>
            <a:r>
              <a:rPr lang="en-US" sz="4400" b="1" i="0" kern="1200" dirty="0">
                <a:solidFill>
                  <a:srgbClr val="EBEBEB"/>
                </a:solidFill>
                <a:latin typeface="Calibri" panose="020F0502020204030204" pitchFamily="34" charset="0"/>
                <a:ea typeface="Calibri" panose="020F0502020204030204" pitchFamily="34" charset="0"/>
                <a:cs typeface="Calibri" panose="020F0502020204030204" pitchFamily="34" charset="0"/>
              </a:rPr>
              <a:t>Balance Sheet </a:t>
            </a:r>
          </a:p>
        </p:txBody>
      </p:sp>
      <p:sp useBgFill="1">
        <p:nvSpPr>
          <p:cNvPr id="29" name="Rectangle 2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9" descr="Table&#10;&#10;Description automatically generated">
            <a:extLst>
              <a:ext uri="{FF2B5EF4-FFF2-40B4-BE49-F238E27FC236}">
                <a16:creationId xmlns:a16="http://schemas.microsoft.com/office/drawing/2014/main" id="{2C6916D8-803B-B31C-F5F4-47778DBA6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1470476"/>
            <a:ext cx="6275584" cy="3922240"/>
          </a:xfrm>
          <a:prstGeom prst="rect">
            <a:avLst/>
          </a:prstGeom>
          <a:effectLst/>
        </p:spPr>
      </p:pic>
    </p:spTree>
    <p:extLst>
      <p:ext uri="{BB962C8B-B14F-4D97-AF65-F5344CB8AC3E}">
        <p14:creationId xmlns:p14="http://schemas.microsoft.com/office/powerpoint/2010/main" val="20407661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9D767-AFE0-1556-56B0-EF3D20FF7920}"/>
              </a:ext>
            </a:extLst>
          </p:cNvPr>
          <p:cNvSpPr>
            <a:spLocks noGrp="1"/>
          </p:cNvSpPr>
          <p:nvPr>
            <p:ph type="title"/>
          </p:nvPr>
        </p:nvSpPr>
        <p:spPr>
          <a:xfrm>
            <a:off x="8346702" y="1429293"/>
            <a:ext cx="3344020" cy="3066507"/>
          </a:xfrm>
        </p:spPr>
        <p:txBody>
          <a:bodyPr vert="horz" lIns="91440" tIns="45720" rIns="91440" bIns="45720" rtlCol="0" anchor="b">
            <a:noAutofit/>
          </a:bodyPr>
          <a:lstStyle/>
          <a:p>
            <a:pPr algn="ctr">
              <a:lnSpc>
                <a:spcPct val="90000"/>
              </a:lnSpc>
            </a:pPr>
            <a:r>
              <a:rPr lang="en-US" sz="4400" b="1" i="0" kern="1200" dirty="0">
                <a:solidFill>
                  <a:srgbClr val="EBEBEB"/>
                </a:solidFill>
                <a:latin typeface="Calibri" panose="020F0502020204030204" pitchFamily="34" charset="0"/>
                <a:ea typeface="Calibri" panose="020F0502020204030204" pitchFamily="34" charset="0"/>
                <a:cs typeface="Calibri" panose="020F0502020204030204" pitchFamily="34" charset="0"/>
              </a:rPr>
              <a:t>Ratio and valuation Analysis </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Table&#10;&#10;Description automatically generated">
            <a:extLst>
              <a:ext uri="{FF2B5EF4-FFF2-40B4-BE49-F238E27FC236}">
                <a16:creationId xmlns:a16="http://schemas.microsoft.com/office/drawing/2014/main" id="{AFF619BD-A090-7707-DA8F-DF1B0B0722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2278458"/>
            <a:ext cx="6275584" cy="2306277"/>
          </a:xfrm>
          <a:prstGeom prst="rect">
            <a:avLst/>
          </a:prstGeom>
          <a:effectLst/>
        </p:spPr>
      </p:pic>
    </p:spTree>
    <p:extLst>
      <p:ext uri="{BB962C8B-B14F-4D97-AF65-F5344CB8AC3E}">
        <p14:creationId xmlns:p14="http://schemas.microsoft.com/office/powerpoint/2010/main" val="5996958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855ED-A3B8-8DD7-EC9A-95C5B99E317A}"/>
              </a:ext>
            </a:extLst>
          </p:cNvPr>
          <p:cNvSpPr>
            <a:spLocks noGrp="1"/>
          </p:cNvSpPr>
          <p:nvPr>
            <p:ph type="title"/>
          </p:nvPr>
        </p:nvSpPr>
        <p:spPr>
          <a:xfrm>
            <a:off x="648930" y="681508"/>
            <a:ext cx="6188190" cy="1622321"/>
          </a:xfrm>
        </p:spPr>
        <p:txBody>
          <a:bodyPr vert="horz" lIns="91440" tIns="45720" rIns="91440" bIns="45720" rtlCol="0" anchor="t">
            <a:normAutofit/>
          </a:bodyPr>
          <a:lstStyle/>
          <a:p>
            <a:r>
              <a:rPr lang="en-US" sz="5400" b="1" dirty="0">
                <a:solidFill>
                  <a:srgbClr val="EBEBEB"/>
                </a:solidFill>
                <a:latin typeface="Calibri" panose="020F0502020204030204" pitchFamily="34" charset="0"/>
                <a:cs typeface="Calibri" panose="020F0502020204030204" pitchFamily="34" charset="0"/>
              </a:rPr>
              <a:t> Ratio Analysis</a:t>
            </a:r>
          </a:p>
        </p:txBody>
      </p:sp>
      <p:sp>
        <p:nvSpPr>
          <p:cNvPr id="3" name="TextBox 2">
            <a:extLst>
              <a:ext uri="{FF2B5EF4-FFF2-40B4-BE49-F238E27FC236}">
                <a16:creationId xmlns:a16="http://schemas.microsoft.com/office/drawing/2014/main" id="{116D9705-C345-CB6F-6A9E-CA3D79BB78B8}"/>
              </a:ext>
            </a:extLst>
          </p:cNvPr>
          <p:cNvSpPr txBox="1"/>
          <p:nvPr/>
        </p:nvSpPr>
        <p:spPr>
          <a:xfrm>
            <a:off x="648930" y="2438400"/>
            <a:ext cx="6188189" cy="3785419"/>
          </a:xfrm>
          <a:prstGeom prst="rect">
            <a:avLst/>
          </a:prstGeom>
        </p:spPr>
        <p:txBody>
          <a:bodyPr vert="horz" lIns="91440" tIns="45720" rIns="91440" bIns="45720" rtlCol="0">
            <a:normAutofit/>
          </a:bodyPr>
          <a:lstStyle/>
          <a:p>
            <a:pPr marL="400050" indent="-342900">
              <a:spcBef>
                <a:spcPts val="1000"/>
              </a:spcBef>
              <a:buClr>
                <a:schemeClr val="bg2">
                  <a:lumMod val="40000"/>
                  <a:lumOff val="60000"/>
                </a:schemeClr>
              </a:buClr>
              <a:buSzPct val="80000"/>
              <a:buFont typeface="Arial" panose="020B0604020202020204" pitchFamily="34" charset="0"/>
              <a:buChar char="•"/>
            </a:pPr>
            <a:r>
              <a:rPr lang="en-US" sz="2400" dirty="0">
                <a:solidFill>
                  <a:srgbClr val="FFFFFF"/>
                </a:solidFill>
                <a:effectLst/>
                <a:latin typeface="Calibri" panose="020F0502020204030204" pitchFamily="34" charset="0"/>
                <a:ea typeface="+mj-ea"/>
                <a:cs typeface="Calibri" panose="020F0502020204030204" pitchFamily="34" charset="0"/>
              </a:rPr>
              <a:t>Used to evaluate a company's financial health and performance across different areas.</a:t>
            </a:r>
          </a:p>
          <a:p>
            <a:pPr marL="57150">
              <a:spcBef>
                <a:spcPts val="1000"/>
              </a:spcBef>
              <a:buClr>
                <a:schemeClr val="bg2">
                  <a:lumMod val="40000"/>
                  <a:lumOff val="60000"/>
                </a:schemeClr>
              </a:buClr>
              <a:buSzPct val="80000"/>
            </a:pPr>
            <a:endParaRPr lang="en-US" sz="2400" dirty="0">
              <a:solidFill>
                <a:srgbClr val="FFFFFF"/>
              </a:solidFill>
              <a:effectLst/>
              <a:latin typeface="Calibri" panose="020F0502020204030204" pitchFamily="34" charset="0"/>
              <a:ea typeface="+mj-ea"/>
              <a:cs typeface="Calibri" panose="020F0502020204030204" pitchFamily="34" charset="0"/>
            </a:endParaRPr>
          </a:p>
          <a:p>
            <a:pPr marL="571500" indent="-457200">
              <a:spcBef>
                <a:spcPts val="1000"/>
              </a:spcBef>
              <a:buClr>
                <a:schemeClr val="bg2">
                  <a:lumMod val="40000"/>
                  <a:lumOff val="60000"/>
                </a:schemeClr>
              </a:buClr>
              <a:buSzPct val="80000"/>
              <a:buFont typeface="+mj-lt"/>
              <a:buAutoNum type="arabicPeriod"/>
            </a:pPr>
            <a:r>
              <a:rPr lang="en-US" sz="2400" dirty="0">
                <a:solidFill>
                  <a:srgbClr val="FFFFFF"/>
                </a:solidFill>
                <a:latin typeface="Calibri" panose="020F0502020204030204" pitchFamily="34" charset="0"/>
                <a:ea typeface="+mj-ea"/>
                <a:cs typeface="Calibri" panose="020F0502020204030204" pitchFamily="34" charset="0"/>
              </a:rPr>
              <a:t>Liquidity Ratio</a:t>
            </a:r>
          </a:p>
          <a:p>
            <a:pPr marL="571500" indent="-457200">
              <a:spcBef>
                <a:spcPts val="1000"/>
              </a:spcBef>
              <a:buClr>
                <a:schemeClr val="bg2">
                  <a:lumMod val="40000"/>
                  <a:lumOff val="60000"/>
                </a:schemeClr>
              </a:buClr>
              <a:buSzPct val="80000"/>
              <a:buFont typeface="+mj-lt"/>
              <a:buAutoNum type="arabicPeriod"/>
            </a:pPr>
            <a:r>
              <a:rPr lang="en-US" sz="2400" dirty="0">
                <a:solidFill>
                  <a:srgbClr val="FFFFFF"/>
                </a:solidFill>
                <a:latin typeface="Calibri" panose="020F0502020204030204" pitchFamily="34" charset="0"/>
                <a:ea typeface="+mj-ea"/>
                <a:cs typeface="Calibri" panose="020F0502020204030204" pitchFamily="34" charset="0"/>
              </a:rPr>
              <a:t>Profitability Ratio</a:t>
            </a:r>
          </a:p>
          <a:p>
            <a:pPr marL="571500" indent="-457200">
              <a:spcBef>
                <a:spcPts val="1000"/>
              </a:spcBef>
              <a:buClr>
                <a:schemeClr val="bg2">
                  <a:lumMod val="40000"/>
                  <a:lumOff val="60000"/>
                </a:schemeClr>
              </a:buClr>
              <a:buSzPct val="80000"/>
              <a:buFont typeface="+mj-lt"/>
              <a:buAutoNum type="arabicPeriod"/>
            </a:pPr>
            <a:r>
              <a:rPr lang="en-US" sz="2400" dirty="0">
                <a:solidFill>
                  <a:srgbClr val="FFFFFF"/>
                </a:solidFill>
                <a:latin typeface="Calibri" panose="020F0502020204030204" pitchFamily="34" charset="0"/>
                <a:ea typeface="+mj-ea"/>
                <a:cs typeface="Calibri" panose="020F0502020204030204" pitchFamily="34" charset="0"/>
              </a:rPr>
              <a:t>Other Ratio</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3293E17-FC62-65FF-77BF-8250D1B3038B}"/>
              </a:ext>
            </a:extLst>
          </p:cNvPr>
          <p:cNvPicPr>
            <a:picLocks noChangeAspect="1"/>
          </p:cNvPicPr>
          <p:nvPr/>
        </p:nvPicPr>
        <p:blipFill rotWithShape="1">
          <a:blip r:embed="rId3"/>
          <a:srcRect l="10564" r="41127"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93807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882D8-4D2E-11B0-AE57-C8D384FE8E39}"/>
              </a:ext>
            </a:extLst>
          </p:cNvPr>
          <p:cNvPicPr>
            <a:picLocks noGrp="1" noChangeAspect="1"/>
          </p:cNvPicPr>
          <p:nvPr>
            <p:ph idx="1"/>
          </p:nvPr>
        </p:nvPicPr>
        <p:blipFill>
          <a:blip r:embed="rId2"/>
          <a:stretch>
            <a:fillRect/>
          </a:stretch>
        </p:blipFill>
        <p:spPr>
          <a:xfrm>
            <a:off x="323528" y="1744824"/>
            <a:ext cx="11544943" cy="3822128"/>
          </a:xfrm>
          <a:prstGeom prst="rect">
            <a:avLst/>
          </a:prstGeom>
        </p:spPr>
      </p:pic>
      <p:sp>
        <p:nvSpPr>
          <p:cNvPr id="6" name="Title 1">
            <a:extLst>
              <a:ext uri="{FF2B5EF4-FFF2-40B4-BE49-F238E27FC236}">
                <a16:creationId xmlns:a16="http://schemas.microsoft.com/office/drawing/2014/main" id="{992617EC-82FC-0A5A-1E59-CBFEEF324FE9}"/>
              </a:ext>
            </a:extLst>
          </p:cNvPr>
          <p:cNvSpPr>
            <a:spLocks noGrp="1"/>
          </p:cNvSpPr>
          <p:nvPr>
            <p:ph type="title"/>
          </p:nvPr>
        </p:nvSpPr>
        <p:spPr>
          <a:xfrm>
            <a:off x="638881" y="417576"/>
            <a:ext cx="10707143" cy="873472"/>
          </a:xfrm>
        </p:spPr>
        <p:txBody>
          <a:bodyPr vert="horz" lIns="91440" tIns="45720" rIns="91440" bIns="45720" rtlCol="0" anchor="ctr">
            <a:normAutofit fontScale="90000"/>
          </a:bodyPr>
          <a:lstStyle/>
          <a:p>
            <a:pPr algn="ctr"/>
            <a:r>
              <a:rPr lang="en-US" sz="6600" b="1" dirty="0">
                <a:latin typeface="Calibri" panose="020F0502020204030204" pitchFamily="34" charset="0"/>
                <a:cs typeface="Calibri" panose="020F0502020204030204" pitchFamily="34" charset="0"/>
              </a:rPr>
              <a:t>1</a:t>
            </a:r>
            <a:r>
              <a:rPr lang="en-US" sz="6600" b="1" kern="1200" dirty="0">
                <a:solidFill>
                  <a:schemeClr val="tx1"/>
                </a:solidFill>
                <a:latin typeface="Calibri" panose="020F0502020204030204" pitchFamily="34" charset="0"/>
                <a:cs typeface="Calibri" panose="020F0502020204030204" pitchFamily="34" charset="0"/>
              </a:rPr>
              <a:t>.Liquidity Ratio</a:t>
            </a:r>
          </a:p>
        </p:txBody>
      </p:sp>
    </p:spTree>
    <p:extLst>
      <p:ext uri="{BB962C8B-B14F-4D97-AF65-F5344CB8AC3E}">
        <p14:creationId xmlns:p14="http://schemas.microsoft.com/office/powerpoint/2010/main" val="377068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FCB-F71C-202B-BD6F-FDD738E60F0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Calibri" panose="020F0502020204030204" pitchFamily="34" charset="0"/>
                <a:cs typeface="Calibri" panose="020F0502020204030204" pitchFamily="34" charset="0"/>
              </a:rPr>
              <a:t>2.Profitability Ratio</a:t>
            </a:r>
          </a:p>
        </p:txBody>
      </p:sp>
      <p:pic>
        <p:nvPicPr>
          <p:cNvPr id="7" name="Picture 6">
            <a:extLst>
              <a:ext uri="{FF2B5EF4-FFF2-40B4-BE49-F238E27FC236}">
                <a16:creationId xmlns:a16="http://schemas.microsoft.com/office/drawing/2014/main" id="{C2A4C6A0-E883-8C41-16E3-C6EAF80EE4DE}"/>
              </a:ext>
            </a:extLst>
          </p:cNvPr>
          <p:cNvPicPr>
            <a:picLocks noChangeAspect="1"/>
          </p:cNvPicPr>
          <p:nvPr/>
        </p:nvPicPr>
        <p:blipFill>
          <a:blip r:embed="rId2"/>
          <a:stretch>
            <a:fillRect/>
          </a:stretch>
        </p:blipFill>
        <p:spPr>
          <a:xfrm>
            <a:off x="781051" y="2182517"/>
            <a:ext cx="10767470" cy="4244708"/>
          </a:xfrm>
          <a:prstGeom prst="rect">
            <a:avLst/>
          </a:prstGeom>
        </p:spPr>
      </p:pic>
    </p:spTree>
    <p:extLst>
      <p:ext uri="{BB962C8B-B14F-4D97-AF65-F5344CB8AC3E}">
        <p14:creationId xmlns:p14="http://schemas.microsoft.com/office/powerpoint/2010/main" val="325032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A61DB7-B991-CEDA-B98A-13EF28AD382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dirty="0">
                <a:latin typeface="Calibri" panose="020F0502020204030204" pitchFamily="34" charset="0"/>
                <a:cs typeface="Calibri" panose="020F0502020204030204" pitchFamily="34" charset="0"/>
              </a:rPr>
              <a:t>3</a:t>
            </a:r>
            <a:r>
              <a:rPr lang="en-US" sz="6600" b="1" kern="1200" dirty="0">
                <a:solidFill>
                  <a:schemeClr val="tx1"/>
                </a:solidFill>
                <a:latin typeface="Calibri" panose="020F0502020204030204" pitchFamily="34" charset="0"/>
                <a:cs typeface="Calibri" panose="020F0502020204030204" pitchFamily="34" charset="0"/>
              </a:rPr>
              <a:t>.Other Ratio</a:t>
            </a:r>
          </a:p>
        </p:txBody>
      </p:sp>
      <p:pic>
        <p:nvPicPr>
          <p:cNvPr id="4" name="Picture 3">
            <a:extLst>
              <a:ext uri="{FF2B5EF4-FFF2-40B4-BE49-F238E27FC236}">
                <a16:creationId xmlns:a16="http://schemas.microsoft.com/office/drawing/2014/main" id="{8B78B1DB-EED1-6FC5-9689-BD4A51D24262}"/>
              </a:ext>
            </a:extLst>
          </p:cNvPr>
          <p:cNvPicPr>
            <a:picLocks noChangeAspect="1"/>
          </p:cNvPicPr>
          <p:nvPr/>
        </p:nvPicPr>
        <p:blipFill>
          <a:blip r:embed="rId2"/>
          <a:stretch>
            <a:fillRect/>
          </a:stretch>
        </p:blipFill>
        <p:spPr>
          <a:xfrm>
            <a:off x="1877964" y="2586917"/>
            <a:ext cx="8436071" cy="1684166"/>
          </a:xfrm>
          <a:prstGeom prst="rect">
            <a:avLst/>
          </a:prstGeom>
        </p:spPr>
      </p:pic>
    </p:spTree>
    <p:extLst>
      <p:ext uri="{BB962C8B-B14F-4D97-AF65-F5344CB8AC3E}">
        <p14:creationId xmlns:p14="http://schemas.microsoft.com/office/powerpoint/2010/main" val="62837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E65A-5268-A57D-9441-981DDC058BE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Calibri" panose="020F0502020204030204" pitchFamily="34" charset="0"/>
                <a:cs typeface="Calibri" panose="020F0502020204030204" pitchFamily="34" charset="0"/>
              </a:rPr>
              <a:t>Growth Rate</a:t>
            </a:r>
          </a:p>
        </p:txBody>
      </p:sp>
      <p:pic>
        <p:nvPicPr>
          <p:cNvPr id="7" name="Picture 6">
            <a:extLst>
              <a:ext uri="{FF2B5EF4-FFF2-40B4-BE49-F238E27FC236}">
                <a16:creationId xmlns:a16="http://schemas.microsoft.com/office/drawing/2014/main" id="{D554DFE2-C2C8-CD33-A883-795CB18C956E}"/>
              </a:ext>
            </a:extLst>
          </p:cNvPr>
          <p:cNvPicPr>
            <a:picLocks noChangeAspect="1"/>
          </p:cNvPicPr>
          <p:nvPr/>
        </p:nvPicPr>
        <p:blipFill>
          <a:blip r:embed="rId2"/>
          <a:stretch>
            <a:fillRect/>
          </a:stretch>
        </p:blipFill>
        <p:spPr>
          <a:xfrm>
            <a:off x="937964" y="1984430"/>
            <a:ext cx="10316072" cy="4455994"/>
          </a:xfrm>
          <a:prstGeom prst="rect">
            <a:avLst/>
          </a:prstGeom>
        </p:spPr>
      </p:pic>
    </p:spTree>
    <p:extLst>
      <p:ext uri="{BB962C8B-B14F-4D97-AF65-F5344CB8AC3E}">
        <p14:creationId xmlns:p14="http://schemas.microsoft.com/office/powerpoint/2010/main" val="69789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A63-FDE1-3C72-7C98-07AB1FA21AC5}"/>
              </a:ext>
            </a:extLst>
          </p:cNvPr>
          <p:cNvSpPr>
            <a:spLocks noGrp="1"/>
          </p:cNvSpPr>
          <p:nvPr>
            <p:ph type="title"/>
          </p:nvPr>
        </p:nvSpPr>
        <p:spPr>
          <a:xfrm>
            <a:off x="641180" y="949838"/>
            <a:ext cx="10909640" cy="1249394"/>
          </a:xfrm>
        </p:spPr>
        <p:txBody>
          <a:bodyPr vert="horz" lIns="91440" tIns="45720" rIns="91440" bIns="45720" rtlCol="0" anchor="ctr">
            <a:normAutofit/>
          </a:bodyPr>
          <a:lstStyle/>
          <a:p>
            <a:pPr algn="ctr"/>
            <a:r>
              <a:rPr lang="en" sz="5000" b="1" dirty="0">
                <a:latin typeface="Calibri" panose="020F0502020204030204" pitchFamily="34" charset="0"/>
                <a:cs typeface="Calibri" panose="020F0502020204030204" pitchFamily="34" charset="0"/>
              </a:rPr>
              <a:t>Capital Asset Pricing Model</a:t>
            </a:r>
            <a:endParaRPr lang="en-US" sz="5000" b="1" kern="1200" dirty="0">
              <a:solidFill>
                <a:schemeClr val="tx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14711B7-88D8-07BC-CD10-6DFA21D08297}"/>
              </a:ext>
            </a:extLst>
          </p:cNvPr>
          <p:cNvSpPr txBox="1"/>
          <p:nvPr/>
        </p:nvSpPr>
        <p:spPr>
          <a:xfrm>
            <a:off x="1364776" y="2633306"/>
            <a:ext cx="9858619" cy="2308324"/>
          </a:xfrm>
          <a:prstGeom prst="rect">
            <a:avLst/>
          </a:prstGeom>
          <a:noFill/>
        </p:spPr>
        <p:txBody>
          <a:bodyPr wrap="square" rtlCol="0">
            <a:spAutoFit/>
          </a:bodyPr>
          <a:lstStyle/>
          <a:p>
            <a:pPr marL="571500" lvl="0" indent="-571500" algn="l" rtl="0">
              <a:spcBef>
                <a:spcPts val="0"/>
              </a:spcBef>
              <a:spcAft>
                <a:spcPts val="800"/>
              </a:spcAft>
              <a:buFont typeface="Arial" panose="020B0604020202020204" pitchFamily="34" charset="0"/>
              <a:buChar char="•"/>
            </a:pPr>
            <a:r>
              <a:rPr lang="en-US" sz="3600" dirty="0">
                <a:latin typeface="Calibri" panose="020F0502020204030204" pitchFamily="34" charset="0"/>
                <a:cs typeface="Calibri" panose="020F0502020204030204" pitchFamily="34" charset="0"/>
              </a:rPr>
              <a:t>Financial model used to calculate the expected return and risk of an investment by considering the risk-free rate of return, the expected market return, and the asset's beta.</a:t>
            </a:r>
          </a:p>
        </p:txBody>
      </p:sp>
    </p:spTree>
    <p:extLst>
      <p:ext uri="{BB962C8B-B14F-4D97-AF65-F5344CB8AC3E}">
        <p14:creationId xmlns:p14="http://schemas.microsoft.com/office/powerpoint/2010/main" val="314384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1;p18">
            <a:extLst>
              <a:ext uri="{FF2B5EF4-FFF2-40B4-BE49-F238E27FC236}">
                <a16:creationId xmlns:a16="http://schemas.microsoft.com/office/drawing/2014/main" id="{A1BB568B-7284-6064-BEC9-19DFC99A471F}"/>
              </a:ext>
            </a:extLst>
          </p:cNvPr>
          <p:cNvSpPr txBox="1">
            <a:spLocks noGrp="1"/>
          </p:cNvSpPr>
          <p:nvPr>
            <p:ph type="title"/>
          </p:nvPr>
        </p:nvSpPr>
        <p:spPr>
          <a:xfrm>
            <a:off x="835792" y="395128"/>
            <a:ext cx="8487961" cy="886593"/>
          </a:xfrm>
          <a:prstGeom prst="rect">
            <a:avLst/>
          </a:prstGeom>
          <a:ln>
            <a:solidFill>
              <a:schemeClr val="tx1"/>
            </a:solidFill>
          </a:ln>
        </p:spPr>
        <p:txBody>
          <a:bodyPr spcFirstLastPara="1" wrap="square" lIns="0" tIns="0" rIns="0" bIns="0" anchor="b" anchorCtr="0">
            <a:noAutofit/>
          </a:bodyPr>
          <a:lstStyle/>
          <a:p>
            <a:pPr marL="0" lvl="0" indent="0" algn="l" rtl="0">
              <a:spcBef>
                <a:spcPts val="0"/>
              </a:spcBef>
              <a:spcAft>
                <a:spcPts val="0"/>
              </a:spcAft>
              <a:buNone/>
            </a:pPr>
            <a:r>
              <a:rPr lang="en-IN" sz="2800" b="1" dirty="0">
                <a:solidFill>
                  <a:schemeClr val="tx1"/>
                </a:solidFill>
                <a:latin typeface="Calibri" panose="020F0502020204030204" pitchFamily="34" charset="0"/>
                <a:cs typeface="Calibri" panose="020F0502020204030204" pitchFamily="34" charset="0"/>
                <a:sym typeface="Barlow"/>
              </a:rPr>
              <a:t>Beta (</a:t>
            </a:r>
            <a:r>
              <a:rPr lang="el-GR" sz="2800" b="1" dirty="0">
                <a:solidFill>
                  <a:schemeClr val="tx1"/>
                </a:solidFill>
                <a:latin typeface="Calibri" panose="020F0502020204030204" pitchFamily="34" charset="0"/>
                <a:cs typeface="Calibri" panose="020F0502020204030204" pitchFamily="34" charset="0"/>
              </a:rPr>
              <a:t>β</a:t>
            </a:r>
            <a:r>
              <a:rPr lang="en-IN" sz="2800" b="1" dirty="0">
                <a:solidFill>
                  <a:schemeClr val="tx1"/>
                </a:solidFill>
                <a:latin typeface="Calibri" panose="020F0502020204030204" pitchFamily="34" charset="0"/>
                <a:cs typeface="Calibri" panose="020F0502020204030204" pitchFamily="34" charset="0"/>
              </a:rPr>
              <a:t>) -</a:t>
            </a:r>
            <a:r>
              <a:rPr lang="en-IN" sz="2800" b="1" dirty="0">
                <a:latin typeface="Calibri" panose="020F0502020204030204" pitchFamily="34" charset="0"/>
                <a:cs typeface="Calibri" panose="020F0502020204030204" pitchFamily="34" charset="0"/>
              </a:rPr>
              <a:t> </a:t>
            </a:r>
            <a:r>
              <a:rPr lang="en-US" sz="2800" b="1" dirty="0">
                <a:solidFill>
                  <a:schemeClr val="tx1"/>
                </a:solidFill>
                <a:latin typeface="Calibri" panose="020F0502020204030204" pitchFamily="34" charset="0"/>
                <a:cs typeface="Calibri" panose="020F0502020204030204" pitchFamily="34" charset="0"/>
                <a:sym typeface="Barlow Light"/>
              </a:rPr>
              <a:t>Volatility in relation to the overall market.</a:t>
            </a:r>
            <a:endParaRPr sz="2800" b="1" dirty="0">
              <a:solidFill>
                <a:schemeClr val="tx1"/>
              </a:solidFill>
              <a:latin typeface="Calibri" panose="020F0502020204030204" pitchFamily="34" charset="0"/>
              <a:cs typeface="Calibri" panose="020F0502020204030204" pitchFamily="34" charset="0"/>
              <a:sym typeface="Barlow Light"/>
            </a:endParaRPr>
          </a:p>
        </p:txBody>
      </p:sp>
      <p:sp>
        <p:nvSpPr>
          <p:cNvPr id="6" name="Google Shape;230;p18">
            <a:extLst>
              <a:ext uri="{FF2B5EF4-FFF2-40B4-BE49-F238E27FC236}">
                <a16:creationId xmlns:a16="http://schemas.microsoft.com/office/drawing/2014/main" id="{94F80652-7FCF-EACD-CEE1-845BE15A76CC}"/>
              </a:ext>
            </a:extLst>
          </p:cNvPr>
          <p:cNvSpPr txBox="1">
            <a:spLocks/>
          </p:cNvSpPr>
          <p:nvPr/>
        </p:nvSpPr>
        <p:spPr>
          <a:xfrm>
            <a:off x="1122247" y="1885750"/>
            <a:ext cx="2479500" cy="3480722"/>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dirty="0">
                <a:latin typeface="Barlow"/>
                <a:sym typeface="Barlow"/>
              </a:rPr>
              <a:t>Beta (Yahoo Finance)</a:t>
            </a:r>
          </a:p>
          <a:p>
            <a:pPr marL="342900" indent="-342900">
              <a:spcBef>
                <a:spcPts val="800"/>
              </a:spcBef>
              <a:spcAft>
                <a:spcPts val="800"/>
              </a:spcAft>
            </a:pPr>
            <a:r>
              <a:rPr lang="en-US" dirty="0">
                <a:latin typeface="Bahnschrift" panose="020B0502040204020203" pitchFamily="34" charset="0"/>
              </a:rPr>
              <a:t>β = 0.49</a:t>
            </a:r>
          </a:p>
          <a:p>
            <a:pPr marL="342900" indent="-342900">
              <a:spcBef>
                <a:spcPts val="800"/>
              </a:spcBef>
              <a:spcAft>
                <a:spcPts val="800"/>
              </a:spcAft>
            </a:pPr>
            <a:r>
              <a:rPr lang="en-US" dirty="0">
                <a:latin typeface="Bahnschrift" panose="020B0502040204020203" pitchFamily="34" charset="0"/>
              </a:rPr>
              <a:t>5y Monthly</a:t>
            </a:r>
          </a:p>
          <a:p>
            <a:pPr marL="342900" indent="-342900">
              <a:spcBef>
                <a:spcPts val="800"/>
              </a:spcBef>
              <a:spcAft>
                <a:spcPts val="800"/>
              </a:spcAft>
            </a:pPr>
            <a:r>
              <a:rPr lang="en-US" dirty="0">
                <a:latin typeface="Bahnschrift" panose="020B0502040204020203" pitchFamily="34" charset="0"/>
              </a:rPr>
              <a:t>Beta of 0.49 indicates stock is 51% less volatile than market.</a:t>
            </a:r>
          </a:p>
          <a:p>
            <a:pPr marL="342900" indent="-342900">
              <a:spcBef>
                <a:spcPts val="800"/>
              </a:spcBef>
              <a:spcAft>
                <a:spcPts val="800"/>
              </a:spcAft>
            </a:pPr>
            <a:endParaRPr lang="en-US" dirty="0"/>
          </a:p>
        </p:txBody>
      </p:sp>
      <p:sp>
        <p:nvSpPr>
          <p:cNvPr id="7" name="Google Shape;232;p18">
            <a:extLst>
              <a:ext uri="{FF2B5EF4-FFF2-40B4-BE49-F238E27FC236}">
                <a16:creationId xmlns:a16="http://schemas.microsoft.com/office/drawing/2014/main" id="{443EC537-02F8-6E00-8FDC-12208A3B4DE7}"/>
              </a:ext>
            </a:extLst>
          </p:cNvPr>
          <p:cNvSpPr txBox="1">
            <a:spLocks/>
          </p:cNvSpPr>
          <p:nvPr/>
        </p:nvSpPr>
        <p:spPr>
          <a:xfrm>
            <a:off x="5884380" y="1885750"/>
            <a:ext cx="2479500" cy="3574503"/>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Barlow"/>
              </a:rPr>
              <a:t>Beta (Calculated)</a:t>
            </a:r>
          </a:p>
          <a:p>
            <a:pPr marL="342900" indent="-342900">
              <a:spcBef>
                <a:spcPts val="800"/>
              </a:spcBef>
              <a:spcAft>
                <a:spcPts val="800"/>
              </a:spcAft>
            </a:pPr>
            <a:r>
              <a:rPr lang="en-US" dirty="0">
                <a:latin typeface="Bahnschrift" panose="020B0502040204020203" pitchFamily="34" charset="0"/>
              </a:rPr>
              <a:t>β = 0.50</a:t>
            </a:r>
          </a:p>
          <a:p>
            <a:pPr marL="342900" indent="-342900">
              <a:spcBef>
                <a:spcPts val="800"/>
              </a:spcBef>
              <a:spcAft>
                <a:spcPts val="800"/>
              </a:spcAft>
            </a:pPr>
            <a:r>
              <a:rPr lang="en-US" dirty="0">
                <a:latin typeface="Bahnschrift" panose="020B0502040204020203" pitchFamily="34" charset="0"/>
              </a:rPr>
              <a:t>5y Monthly</a:t>
            </a:r>
          </a:p>
          <a:p>
            <a:pPr marL="342900" indent="-342900">
              <a:spcBef>
                <a:spcPts val="800"/>
              </a:spcBef>
              <a:spcAft>
                <a:spcPts val="800"/>
              </a:spcAft>
            </a:pPr>
            <a:r>
              <a:rPr lang="en-US" dirty="0">
                <a:latin typeface="Bahnschrift" panose="020B0502040204020203" pitchFamily="34" charset="0"/>
              </a:rPr>
              <a:t>Beta of 0.50 indicates stock is 50% less volatile than market.</a:t>
            </a:r>
          </a:p>
          <a:p>
            <a:pPr marL="342900" indent="-342900">
              <a:spcBef>
                <a:spcPts val="800"/>
              </a:spcBef>
              <a:spcAft>
                <a:spcPts val="800"/>
              </a:spcAft>
            </a:pPr>
            <a:endParaRPr lang="en-US" dirty="0"/>
          </a:p>
        </p:txBody>
      </p:sp>
      <p:cxnSp>
        <p:nvCxnSpPr>
          <p:cNvPr id="8" name="Straight Connector 7">
            <a:extLst>
              <a:ext uri="{FF2B5EF4-FFF2-40B4-BE49-F238E27FC236}">
                <a16:creationId xmlns:a16="http://schemas.microsoft.com/office/drawing/2014/main" id="{96BDBE9A-5C06-DA26-A1BB-428D46F64680}"/>
              </a:ext>
            </a:extLst>
          </p:cNvPr>
          <p:cNvCxnSpPr>
            <a:cxnSpLocks/>
          </p:cNvCxnSpPr>
          <p:nvPr/>
        </p:nvCxnSpPr>
        <p:spPr>
          <a:xfrm>
            <a:off x="4645959" y="1917011"/>
            <a:ext cx="0" cy="341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oogle Shape;231;p18">
            <a:extLst>
              <a:ext uri="{FF2B5EF4-FFF2-40B4-BE49-F238E27FC236}">
                <a16:creationId xmlns:a16="http://schemas.microsoft.com/office/drawing/2014/main" id="{10D016BF-3855-B7B4-630A-5CD1FD196084}"/>
              </a:ext>
            </a:extLst>
          </p:cNvPr>
          <p:cNvSpPr txBox="1">
            <a:spLocks/>
          </p:cNvSpPr>
          <p:nvPr/>
        </p:nvSpPr>
        <p:spPr>
          <a:xfrm>
            <a:off x="835792" y="5645936"/>
            <a:ext cx="10543408" cy="71165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b="0" dirty="0">
                <a:solidFill>
                  <a:schemeClr val="tx1"/>
                </a:solidFill>
                <a:latin typeface="Bahnschrift" panose="020B0502040204020203" pitchFamily="34" charset="0"/>
                <a:sym typeface="Barlow Light"/>
              </a:rPr>
              <a:t>Beta is an estimation of volatility, and there is always some error associated with any estimation method</a:t>
            </a:r>
          </a:p>
        </p:txBody>
      </p:sp>
    </p:spTree>
    <p:extLst>
      <p:ext uri="{BB962C8B-B14F-4D97-AF65-F5344CB8AC3E}">
        <p14:creationId xmlns:p14="http://schemas.microsoft.com/office/powerpoint/2010/main" val="363304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1;p18">
            <a:extLst>
              <a:ext uri="{FF2B5EF4-FFF2-40B4-BE49-F238E27FC236}">
                <a16:creationId xmlns:a16="http://schemas.microsoft.com/office/drawing/2014/main" id="{76B3E605-80B9-8CEA-2A0C-92662A2BBCD0}"/>
              </a:ext>
            </a:extLst>
          </p:cNvPr>
          <p:cNvSpPr txBox="1">
            <a:spLocks noGrp="1"/>
          </p:cNvSpPr>
          <p:nvPr>
            <p:ph type="title"/>
          </p:nvPr>
        </p:nvSpPr>
        <p:spPr>
          <a:xfrm>
            <a:off x="648678" y="547077"/>
            <a:ext cx="7729414" cy="76590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1" dirty="0">
                <a:latin typeface="Calibri" panose="020F0502020204030204" pitchFamily="34" charset="0"/>
                <a:cs typeface="Calibri" panose="020F0502020204030204" pitchFamily="34" charset="0"/>
              </a:rPr>
              <a:t>CAPM Model</a:t>
            </a:r>
            <a:endParaRPr sz="2000" b="1" dirty="0">
              <a:solidFill>
                <a:schemeClr val="dk1"/>
              </a:solidFill>
              <a:latin typeface="Calibri" panose="020F0502020204030204" pitchFamily="34" charset="0"/>
              <a:cs typeface="Calibri" panose="020F0502020204030204" pitchFamily="34" charset="0"/>
              <a:sym typeface="Barlow Light"/>
            </a:endParaRPr>
          </a:p>
        </p:txBody>
      </p:sp>
      <p:sp>
        <p:nvSpPr>
          <p:cNvPr id="5" name="Google Shape;230;p18">
            <a:extLst>
              <a:ext uri="{FF2B5EF4-FFF2-40B4-BE49-F238E27FC236}">
                <a16:creationId xmlns:a16="http://schemas.microsoft.com/office/drawing/2014/main" id="{80BEBD7C-A0FD-1F20-6A1E-282FD1732CA0}"/>
              </a:ext>
            </a:extLst>
          </p:cNvPr>
          <p:cNvSpPr txBox="1">
            <a:spLocks/>
          </p:cNvSpPr>
          <p:nvPr/>
        </p:nvSpPr>
        <p:spPr>
          <a:xfrm>
            <a:off x="648678" y="1578707"/>
            <a:ext cx="11355754" cy="5087815"/>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800"/>
              </a:spcBef>
              <a:spcAft>
                <a:spcPts val="800"/>
              </a:spcAft>
              <a:buFont typeface="Arial" panose="020B0604020202020204" pitchFamily="34" charset="0"/>
              <a:buNone/>
            </a:pPr>
            <a:r>
              <a:rPr lang="en-US" sz="2200" dirty="0">
                <a:latin typeface="Calibri" panose="020F0502020204030204" pitchFamily="34" charset="0"/>
                <a:cs typeface="Calibri" panose="020F0502020204030204" pitchFamily="34" charset="0"/>
              </a:rPr>
              <a:t>​Ra​=Rf​+βi (Rm​−Rf​)</a:t>
            </a:r>
          </a:p>
          <a:p>
            <a:pPr marL="0" indent="0">
              <a:lnSpc>
                <a:spcPct val="100000"/>
              </a:lnSpc>
              <a:spcBef>
                <a:spcPts val="800"/>
              </a:spcBef>
              <a:spcAft>
                <a:spcPts val="800"/>
              </a:spcAft>
              <a:buFont typeface="Arial" panose="020B0604020202020204" pitchFamily="34" charset="0"/>
              <a:buNone/>
            </a:pPr>
            <a:r>
              <a:rPr lang="en-US" sz="2200" dirty="0">
                <a:latin typeface="Calibri" panose="020F0502020204030204" pitchFamily="34" charset="0"/>
                <a:cs typeface="Calibri" panose="020F0502020204030204" pitchFamily="34" charset="0"/>
              </a:rPr>
              <a:t>where:</a:t>
            </a:r>
          </a:p>
          <a:p>
            <a:pPr marL="171450" indent="-171450">
              <a:lnSpc>
                <a:spcPct val="100000"/>
              </a:lnSpc>
              <a:spcBef>
                <a:spcPts val="800"/>
              </a:spcBef>
              <a:spcAft>
                <a:spcPts val="800"/>
              </a:spcAft>
            </a:pPr>
            <a:r>
              <a:rPr lang="en-US" sz="2200" dirty="0">
                <a:latin typeface="Calibri" panose="020F0502020204030204" pitchFamily="34" charset="0"/>
                <a:cs typeface="Calibri" panose="020F0502020204030204" pitchFamily="34" charset="0"/>
              </a:rPr>
              <a:t>Ra​=expected return of investment</a:t>
            </a:r>
          </a:p>
          <a:p>
            <a:pPr marL="171450" indent="-171450">
              <a:lnSpc>
                <a:spcPct val="100000"/>
              </a:lnSpc>
              <a:spcBef>
                <a:spcPts val="800"/>
              </a:spcBef>
              <a:spcAft>
                <a:spcPts val="800"/>
              </a:spcAft>
            </a:pPr>
            <a:r>
              <a:rPr lang="en-US" sz="2200" dirty="0">
                <a:latin typeface="Calibri" panose="020F0502020204030204" pitchFamily="34" charset="0"/>
                <a:cs typeface="Calibri" panose="020F0502020204030204" pitchFamily="34" charset="0"/>
              </a:rPr>
              <a:t>Rm = S&amp;P500 Return</a:t>
            </a:r>
          </a:p>
          <a:p>
            <a:pPr marL="171450" indent="-171450">
              <a:lnSpc>
                <a:spcPct val="100000"/>
              </a:lnSpc>
              <a:spcBef>
                <a:spcPts val="800"/>
              </a:spcBef>
              <a:spcAft>
                <a:spcPts val="800"/>
              </a:spcAft>
            </a:pPr>
            <a:r>
              <a:rPr lang="en-US" sz="2200" dirty="0">
                <a:latin typeface="Calibri" panose="020F0502020204030204" pitchFamily="34" charset="0"/>
                <a:cs typeface="Calibri" panose="020F0502020204030204" pitchFamily="34" charset="0"/>
              </a:rPr>
              <a:t>Rf​=risk-free rate (Treasury Yield 5 Years)</a:t>
            </a:r>
          </a:p>
          <a:p>
            <a:pPr marL="171450" indent="-171450">
              <a:lnSpc>
                <a:spcPct val="100000"/>
              </a:lnSpc>
              <a:spcBef>
                <a:spcPts val="800"/>
              </a:spcBef>
              <a:spcAft>
                <a:spcPts val="800"/>
              </a:spcAft>
            </a:pPr>
            <a:r>
              <a:rPr lang="en-US" sz="2200" dirty="0">
                <a:latin typeface="Calibri" panose="020F0502020204030204" pitchFamily="34" charset="0"/>
                <a:cs typeface="Calibri" panose="020F0502020204030204" pitchFamily="34" charset="0"/>
              </a:rPr>
              <a:t>βi​ = beta of the investment</a:t>
            </a:r>
          </a:p>
          <a:p>
            <a:pPr marL="0" indent="0">
              <a:lnSpc>
                <a:spcPct val="100000"/>
              </a:lnSpc>
              <a:spcBef>
                <a:spcPts val="800"/>
              </a:spcBef>
              <a:spcAft>
                <a:spcPts val="800"/>
              </a:spcAft>
              <a:buFont typeface="Arial" panose="020B0604020202020204" pitchFamily="34" charset="0"/>
              <a:buNone/>
            </a:pPr>
            <a:r>
              <a:rPr lang="en-US" sz="2200" b="1" dirty="0">
                <a:latin typeface="Calibri" panose="020F0502020204030204" pitchFamily="34" charset="0"/>
                <a:cs typeface="Calibri" panose="020F0502020204030204" pitchFamily="34" charset="0"/>
                <a:sym typeface="Barlow"/>
              </a:rPr>
              <a:t>-&gt;  3.53%+0.50*(8.90%-3.53%) = 6.20%</a:t>
            </a:r>
          </a:p>
          <a:p>
            <a:pPr marL="0" indent="0">
              <a:lnSpc>
                <a:spcPct val="100000"/>
              </a:lnSpc>
              <a:spcBef>
                <a:spcPts val="800"/>
              </a:spcBef>
              <a:spcAft>
                <a:spcPts val="800"/>
              </a:spcAft>
              <a:buFont typeface="Arial" panose="020B0604020202020204" pitchFamily="34" charset="0"/>
              <a:buNone/>
            </a:pPr>
            <a:r>
              <a:rPr lang="en-US" sz="2200" b="1" dirty="0">
                <a:latin typeface="Calibri" panose="020F0502020204030204" pitchFamily="34" charset="0"/>
                <a:cs typeface="Calibri" panose="020F0502020204030204" pitchFamily="34" charset="0"/>
                <a:sym typeface="Barlow"/>
              </a:rPr>
              <a:t>*It means that the expected return of the investment, on the WALMART stocks, is 6.20% per year</a:t>
            </a:r>
          </a:p>
        </p:txBody>
      </p:sp>
    </p:spTree>
    <p:extLst>
      <p:ext uri="{BB962C8B-B14F-4D97-AF65-F5344CB8AC3E}">
        <p14:creationId xmlns:p14="http://schemas.microsoft.com/office/powerpoint/2010/main" val="10742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B3856-D98D-5EDB-0CF7-5F37E5EAEE5C}"/>
              </a:ext>
            </a:extLst>
          </p:cNvPr>
          <p:cNvSpPr>
            <a:spLocks noGrp="1"/>
          </p:cNvSpPr>
          <p:nvPr>
            <p:ph type="title"/>
          </p:nvPr>
        </p:nvSpPr>
        <p:spPr>
          <a:xfrm>
            <a:off x="1052684" y="571500"/>
            <a:ext cx="3108626" cy="5708515"/>
          </a:xfrm>
        </p:spPr>
        <p:txBody>
          <a:bodyPr anchor="ctr">
            <a:normAutofit/>
          </a:bodyPr>
          <a:lstStyle/>
          <a:p>
            <a:r>
              <a:rPr lang="en-CA" sz="4400" b="1" dirty="0">
                <a:solidFill>
                  <a:srgbClr val="F2F2F2"/>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13" name="Freeform: Shape 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BFF40040-ACFA-8D7B-C719-D406D8A23745}"/>
              </a:ext>
            </a:extLst>
          </p:cNvPr>
          <p:cNvGraphicFramePr>
            <a:graphicFrameLocks noGrp="1"/>
          </p:cNvGraphicFramePr>
          <p:nvPr>
            <p:ph idx="1"/>
            <p:extLst>
              <p:ext uri="{D42A27DB-BD31-4B8C-83A1-F6EECF244321}">
                <p14:modId xmlns:p14="http://schemas.microsoft.com/office/powerpoint/2010/main" val="408336294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94066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D812-6CF5-4491-51C0-57D9FEB53C22}"/>
              </a:ext>
            </a:extLst>
          </p:cNvPr>
          <p:cNvSpPr>
            <a:spLocks noGrp="1"/>
          </p:cNvSpPr>
          <p:nvPr>
            <p:ph type="title"/>
          </p:nvPr>
        </p:nvSpPr>
        <p:spPr/>
        <p:txBody>
          <a:bodyPr/>
          <a:lstStyle/>
          <a:p>
            <a:pPr algn="ctr"/>
            <a:r>
              <a:rPr lang="en-US" sz="4400" b="1" dirty="0">
                <a:latin typeface="Calibri"/>
                <a:cs typeface="Calibri"/>
              </a:rPr>
              <a:t>Monte Carlo Simulation</a:t>
            </a:r>
            <a:endParaRPr lang="en-IN" dirty="0"/>
          </a:p>
        </p:txBody>
      </p:sp>
      <p:sp>
        <p:nvSpPr>
          <p:cNvPr id="3" name="Content Placeholder 2">
            <a:extLst>
              <a:ext uri="{FF2B5EF4-FFF2-40B4-BE49-F238E27FC236}">
                <a16:creationId xmlns:a16="http://schemas.microsoft.com/office/drawing/2014/main" id="{41F5DAAF-76EE-C263-D280-5869A399B85B}"/>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Monte carlo simulation is at it core, a simple technique that uses random sampling to simulated real-world phenomena.</a:t>
            </a:r>
          </a:p>
          <a:p>
            <a:r>
              <a:rPr lang="en-US" sz="2400" dirty="0">
                <a:latin typeface="Calibri" panose="020F0502020204030204" pitchFamily="34" charset="0"/>
                <a:cs typeface="Calibri" panose="020F0502020204030204" pitchFamily="34" charset="0"/>
              </a:rPr>
              <a:t>Monte carlo methods are used when we are interested in a problem that could be deterministic in principle but for which it could be hard to know the exact answer.</a:t>
            </a:r>
          </a:p>
          <a:p>
            <a:r>
              <a:rPr lang="en-US" sz="2400" dirty="0">
                <a:latin typeface="Calibri" panose="020F0502020204030204" pitchFamily="34" charset="0"/>
                <a:cs typeface="Calibri" panose="020F0502020204030204" pitchFamily="34" charset="0"/>
              </a:rPr>
              <a:t>Therefore, we leverage randomness to estimate our answer.</a:t>
            </a:r>
          </a:p>
          <a:p>
            <a:r>
              <a:rPr lang="en-US" sz="2400" dirty="0">
                <a:latin typeface="Calibri" panose="020F0502020204030204" pitchFamily="34" charset="0"/>
                <a:cs typeface="Calibri" panose="020F0502020204030204" pitchFamily="34" charset="0"/>
              </a:rPr>
              <a:t>The technique is used for forecasting.</a:t>
            </a:r>
          </a:p>
          <a:p>
            <a:r>
              <a:rPr lang="en-US" sz="2400" dirty="0">
                <a:latin typeface="Calibri" panose="020F0502020204030204" pitchFamily="34" charset="0"/>
                <a:cs typeface="Calibri" panose="020F0502020204030204" pitchFamily="34" charset="0"/>
              </a:rPr>
              <a:t>The algorithm relies on repeated random sampling in  an attempt to determine the probability.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24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3" name="Picture 72">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76">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482D6F-4F0B-9683-FB7F-08565520B4FB}"/>
              </a:ext>
            </a:extLst>
          </p:cNvPr>
          <p:cNvSpPr>
            <a:spLocks noGrp="1"/>
          </p:cNvSpPr>
          <p:nvPr>
            <p:ph type="title"/>
          </p:nvPr>
        </p:nvSpPr>
        <p:spPr>
          <a:xfrm>
            <a:off x="7527721" y="1863803"/>
            <a:ext cx="4143781" cy="2301370"/>
          </a:xfrm>
        </p:spPr>
        <p:txBody>
          <a:bodyPr vert="horz" lIns="91440" tIns="45720" rIns="91440" bIns="45720" rtlCol="0" anchor="b">
            <a:normAutofit/>
          </a:bodyPr>
          <a:lstStyle/>
          <a:p>
            <a:pPr algn="ctr"/>
            <a:r>
              <a:rPr lang="en-US" sz="4800" b="1" dirty="0">
                <a:latin typeface="Calibri"/>
                <a:cs typeface="Calibri"/>
              </a:rPr>
              <a:t>Monte Carlo Simulation</a:t>
            </a:r>
          </a:p>
        </p:txBody>
      </p:sp>
      <p:sp>
        <p:nvSpPr>
          <p:cNvPr id="79" name="Freeform: Shape 78">
            <a:extLst>
              <a:ext uri="{FF2B5EF4-FFF2-40B4-BE49-F238E27FC236}">
                <a16:creationId xmlns:a16="http://schemas.microsoft.com/office/drawing/2014/main" id="{22AC4D5D-0A9D-43D6-A836-13B38BA13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rgbClr val="FFFFFF"/>
          </a:solidFill>
          <a:ln>
            <a:noFill/>
          </a:ln>
        </p:spPr>
      </p:sp>
      <p:pic>
        <p:nvPicPr>
          <p:cNvPr id="5" name="Picture 5" descr="Chart, line chart&#10;&#10;Description automatically generated">
            <a:extLst>
              <a:ext uri="{FF2B5EF4-FFF2-40B4-BE49-F238E27FC236}">
                <a16:creationId xmlns:a16="http://schemas.microsoft.com/office/drawing/2014/main" id="{84CE5831-D705-A697-091E-B924A01B6373}"/>
              </a:ext>
            </a:extLst>
          </p:cNvPr>
          <p:cNvPicPr>
            <a:picLocks noChangeAspect="1"/>
          </p:cNvPicPr>
          <p:nvPr/>
        </p:nvPicPr>
        <p:blipFill>
          <a:blip r:embed="rId7"/>
          <a:stretch>
            <a:fillRect/>
          </a:stretch>
        </p:blipFill>
        <p:spPr>
          <a:xfrm>
            <a:off x="643855" y="982723"/>
            <a:ext cx="5454404" cy="2031765"/>
          </a:xfrm>
          <a:prstGeom prst="rect">
            <a:avLst/>
          </a:prstGeom>
          <a:effectLst/>
        </p:spPr>
      </p:pic>
      <p:sp>
        <p:nvSpPr>
          <p:cNvPr id="81" name="Freeform 27">
            <a:extLst>
              <a:ext uri="{FF2B5EF4-FFF2-40B4-BE49-F238E27FC236}">
                <a16:creationId xmlns:a16="http://schemas.microsoft.com/office/drawing/2014/main" id="{6929218D-E6E8-4BC7-9F4C-397A7FE5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7" descr="Chart, line chart&#10;&#10;Description automatically generated">
            <a:extLst>
              <a:ext uri="{FF2B5EF4-FFF2-40B4-BE49-F238E27FC236}">
                <a16:creationId xmlns:a16="http://schemas.microsoft.com/office/drawing/2014/main" id="{FB8CCB7C-251B-3720-5030-8D75F1C09132}"/>
              </a:ext>
            </a:extLst>
          </p:cNvPr>
          <p:cNvPicPr>
            <a:picLocks noChangeAspect="1"/>
          </p:cNvPicPr>
          <p:nvPr/>
        </p:nvPicPr>
        <p:blipFill>
          <a:blip r:embed="rId8"/>
          <a:stretch>
            <a:fillRect/>
          </a:stretch>
        </p:blipFill>
        <p:spPr>
          <a:xfrm>
            <a:off x="643853" y="3926372"/>
            <a:ext cx="2646210" cy="1865578"/>
          </a:xfrm>
          <a:prstGeom prst="rect">
            <a:avLst/>
          </a:prstGeom>
          <a:effectLst/>
        </p:spPr>
      </p:pic>
      <p:pic>
        <p:nvPicPr>
          <p:cNvPr id="6" name="Picture 6" descr="Chart, line chart&#10;&#10;Description automatically generated">
            <a:extLst>
              <a:ext uri="{FF2B5EF4-FFF2-40B4-BE49-F238E27FC236}">
                <a16:creationId xmlns:a16="http://schemas.microsoft.com/office/drawing/2014/main" id="{93DB33EC-727A-E3C0-F7C2-D1DA8426F2E3}"/>
              </a:ext>
            </a:extLst>
          </p:cNvPr>
          <p:cNvPicPr>
            <a:picLocks noChangeAspect="1"/>
          </p:cNvPicPr>
          <p:nvPr/>
        </p:nvPicPr>
        <p:blipFill>
          <a:blip r:embed="rId9"/>
          <a:stretch>
            <a:fillRect/>
          </a:stretch>
        </p:blipFill>
        <p:spPr>
          <a:xfrm>
            <a:off x="3448201" y="4165173"/>
            <a:ext cx="3114042" cy="1206691"/>
          </a:xfrm>
          <a:prstGeom prst="rect">
            <a:avLst/>
          </a:prstGeom>
          <a:effectLst/>
        </p:spPr>
      </p:pic>
      <p:sp>
        <p:nvSpPr>
          <p:cNvPr id="4" name="TextBox 3">
            <a:extLst>
              <a:ext uri="{FF2B5EF4-FFF2-40B4-BE49-F238E27FC236}">
                <a16:creationId xmlns:a16="http://schemas.microsoft.com/office/drawing/2014/main" id="{27122A1C-8D9B-99AD-FB12-6B12852C8C2C}"/>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272741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A78F8-C6EB-6B4C-098D-412C402B7F57}"/>
              </a:ext>
            </a:extLst>
          </p:cNvPr>
          <p:cNvSpPr>
            <a:spLocks noGrp="1"/>
          </p:cNvSpPr>
          <p:nvPr>
            <p:ph idx="1"/>
          </p:nvPr>
        </p:nvSpPr>
        <p:spPr>
          <a:xfrm>
            <a:off x="1103312" y="1146412"/>
            <a:ext cx="8946541" cy="5101987"/>
          </a:xfrm>
        </p:spPr>
        <p:txBody>
          <a:bodyPr>
            <a:normAutofit/>
          </a:bodyPr>
          <a:lstStyle/>
          <a:p>
            <a:r>
              <a:rPr lang="en-US" sz="2800" dirty="0">
                <a:latin typeface="Calibri" panose="020F0502020204030204" pitchFamily="34" charset="0"/>
                <a:cs typeface="Calibri" panose="020F0502020204030204" pitchFamily="34" charset="0"/>
              </a:rPr>
              <a:t>Here, the monte carlo simulation represents the normal distribution (a bell shape) in which almost all the data points fit perfectly.</a:t>
            </a:r>
          </a:p>
          <a:p>
            <a:r>
              <a:rPr lang="en-US" sz="2800" dirty="0">
                <a:latin typeface="Calibri" panose="020F0502020204030204" pitchFamily="34" charset="0"/>
                <a:cs typeface="Calibri" panose="020F0502020204030204" pitchFamily="34" charset="0"/>
              </a:rPr>
              <a:t>You can see that the majority of scenarios are gathered around the middle points. This is where the most likely results lie.</a:t>
            </a:r>
          </a:p>
          <a:p>
            <a:r>
              <a:rPr lang="en-US" sz="2800" dirty="0">
                <a:latin typeface="Calibri" panose="020F0502020204030204" pitchFamily="34" charset="0"/>
                <a:cs typeface="Calibri" panose="020F0502020204030204" pitchFamily="34" charset="0"/>
              </a:rPr>
              <a:t>The result is 30</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simulation stock at the end of 30</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days. None has happened to fell below 130 and one is above 180 adj. closed values.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76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38"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9" name="TextBox 6">
            <a:extLst>
              <a:ext uri="{FF2B5EF4-FFF2-40B4-BE49-F238E27FC236}">
                <a16:creationId xmlns:a16="http://schemas.microsoft.com/office/drawing/2014/main" id="{845A9C23-EBC0-9478-7199-7C2613223E27}"/>
              </a:ext>
            </a:extLst>
          </p:cNvPr>
          <p:cNvSpPr txBox="1"/>
          <p:nvPr/>
        </p:nvSpPr>
        <p:spPr>
          <a:xfrm>
            <a:off x="643856" y="2388358"/>
            <a:ext cx="5343609" cy="44696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solidFill>
                  <a:schemeClr val="bg1"/>
                </a:solidFill>
                <a:latin typeface="Calibri" panose="020F0502020204030204" pitchFamily="34" charset="0"/>
                <a:ea typeface="+mj-ea"/>
                <a:cs typeface="Calibri" panose="020F0502020204030204" pitchFamily="34" charset="0"/>
              </a:rPr>
              <a:t>After running a Monte Carlo simulation of Walmart's adjusted closing price for the past two years, it was found that the expected average stock price for the next 30 days is higher than the current market price. </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solidFill>
                  <a:schemeClr val="bg1"/>
                </a:solidFill>
                <a:latin typeface="Calibri" panose="020F0502020204030204" pitchFamily="34" charset="0"/>
                <a:ea typeface="+mj-ea"/>
                <a:cs typeface="Calibri" panose="020F0502020204030204" pitchFamily="34" charset="0"/>
              </a:rPr>
              <a:t>This implies that there is a possibility of a rise in the stock price in the short term.</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solidFill>
                  <a:schemeClr val="bg1"/>
                </a:solidFill>
                <a:latin typeface="Calibri" panose="020F0502020204030204" pitchFamily="34" charset="0"/>
                <a:ea typeface="+mj-ea"/>
                <a:cs typeface="Calibri" panose="020F0502020204030204" pitchFamily="34" charset="0"/>
              </a:rPr>
              <a:t> Nevertheless, investors must note that this simulation does not ensure future stock price movements and further research and analysis should be conducted before making any investment decisions. </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solidFill>
                  <a:schemeClr val="bg1"/>
                </a:solidFill>
                <a:latin typeface="Calibri" panose="020F0502020204030204" pitchFamily="34" charset="0"/>
                <a:ea typeface="+mj-ea"/>
                <a:cs typeface="Calibri" panose="020F0502020204030204" pitchFamily="34" charset="0"/>
              </a:rPr>
              <a:t>Furthermore, stock investment involves risks, and past performance may not predict future results.</a:t>
            </a:r>
          </a:p>
          <a:p>
            <a:pPr marL="285750" indent="-285750">
              <a:lnSpc>
                <a:spcPct val="90000"/>
              </a:lnSpc>
              <a:spcBef>
                <a:spcPts val="1000"/>
              </a:spcBef>
              <a:buClr>
                <a:schemeClr val="bg2">
                  <a:lumMod val="40000"/>
                  <a:lumOff val="60000"/>
                </a:schemeClr>
              </a:buClr>
              <a:buSzPct val="80000"/>
              <a:buFont typeface="Arial" panose="020B0604020202020204" pitchFamily="34" charset="0"/>
              <a:buChar char="•"/>
            </a:pPr>
            <a:endParaRPr lang="en-US" sz="1900" dirty="0">
              <a:solidFill>
                <a:schemeClr val="bg1"/>
              </a:solidFill>
              <a:latin typeface="Calibri" panose="020F0502020204030204" pitchFamily="34" charset="0"/>
              <a:ea typeface="+mj-ea"/>
              <a:cs typeface="Calibri" panose="020F0502020204030204" pitchFamily="34" charset="0"/>
            </a:endParaRPr>
          </a:p>
        </p:txBody>
      </p:sp>
      <p:pic>
        <p:nvPicPr>
          <p:cNvPr id="8" name="Picture 8" descr="A picture containing text, screenshot, document&#10;&#10;Description automatically generated">
            <a:extLst>
              <a:ext uri="{FF2B5EF4-FFF2-40B4-BE49-F238E27FC236}">
                <a16:creationId xmlns:a16="http://schemas.microsoft.com/office/drawing/2014/main" id="{7291346D-A468-9F8A-9901-7975F7B3586A}"/>
              </a:ext>
            </a:extLst>
          </p:cNvPr>
          <p:cNvPicPr>
            <a:picLocks noChangeAspect="1"/>
          </p:cNvPicPr>
          <p:nvPr/>
        </p:nvPicPr>
        <p:blipFill rotWithShape="1">
          <a:blip r:embed="rId3"/>
          <a:srcRect l="1699" t="3725" r="3734" b="5156"/>
          <a:stretch/>
        </p:blipFill>
        <p:spPr>
          <a:xfrm>
            <a:off x="6373505" y="2251883"/>
            <a:ext cx="5240739" cy="2928804"/>
          </a:xfrm>
          <a:prstGeom prst="rect">
            <a:avLst/>
          </a:prstGeom>
          <a:effectLst/>
        </p:spPr>
      </p:pic>
      <p:pic>
        <p:nvPicPr>
          <p:cNvPr id="6" name="Picture 6" descr="Graphical user interface, table&#10;&#10;Description automatically generated">
            <a:extLst>
              <a:ext uri="{FF2B5EF4-FFF2-40B4-BE49-F238E27FC236}">
                <a16:creationId xmlns:a16="http://schemas.microsoft.com/office/drawing/2014/main" id="{EF14388E-D3FF-CEA8-A9FA-B9487709772A}"/>
              </a:ext>
            </a:extLst>
          </p:cNvPr>
          <p:cNvPicPr>
            <a:picLocks noGrp="1" noChangeAspect="1"/>
          </p:cNvPicPr>
          <p:nvPr>
            <p:ph idx="1"/>
          </p:nvPr>
        </p:nvPicPr>
        <p:blipFill>
          <a:blip r:embed="rId4"/>
          <a:stretch>
            <a:fillRect/>
          </a:stretch>
        </p:blipFill>
        <p:spPr>
          <a:xfrm>
            <a:off x="7191898" y="5278185"/>
            <a:ext cx="3413671" cy="1414077"/>
          </a:xfrm>
          <a:prstGeom prst="rect">
            <a:avLst/>
          </a:prstGeom>
          <a:effectLst/>
        </p:spPr>
      </p:pic>
      <p:sp>
        <p:nvSpPr>
          <p:cNvPr id="16" name="TextBox 15">
            <a:extLst>
              <a:ext uri="{FF2B5EF4-FFF2-40B4-BE49-F238E27FC236}">
                <a16:creationId xmlns:a16="http://schemas.microsoft.com/office/drawing/2014/main" id="{AF3DA62F-CD5B-C64B-0F48-380BFE43AB20}"/>
              </a:ext>
            </a:extLst>
          </p:cNvPr>
          <p:cNvSpPr txBox="1"/>
          <p:nvPr/>
        </p:nvSpPr>
        <p:spPr>
          <a:xfrm>
            <a:off x="2772497" y="596597"/>
            <a:ext cx="642993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EBEBEB"/>
                </a:solidFill>
                <a:latin typeface="Calibri"/>
                <a:cs typeface="Calibri"/>
              </a:rPr>
              <a:t>Monte Carlo Simulation</a:t>
            </a:r>
            <a:endParaRPr lang="en-US" sz="4400" dirty="0">
              <a:solidFill>
                <a:srgbClr val="EBEBEB"/>
              </a:solidFill>
              <a:latin typeface="Calibri"/>
              <a:cs typeface="Calibri"/>
            </a:endParaRPr>
          </a:p>
        </p:txBody>
      </p:sp>
    </p:spTree>
    <p:extLst>
      <p:ext uri="{BB962C8B-B14F-4D97-AF65-F5344CB8AC3E}">
        <p14:creationId xmlns:p14="http://schemas.microsoft.com/office/powerpoint/2010/main" val="46680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B41D7E-D09A-D60A-94B0-123F608BE471}"/>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gn="ctr"/>
            <a:r>
              <a:rPr lang="en-US" sz="4400" b="1" i="0" kern="1200" dirty="0">
                <a:solidFill>
                  <a:srgbClr val="EBEBEB"/>
                </a:solidFill>
                <a:latin typeface="Calibri" panose="020F0502020204030204" pitchFamily="34" charset="0"/>
                <a:cs typeface="Calibri" panose="020F0502020204030204" pitchFamily="34" charset="0"/>
              </a:rPr>
              <a:t>Simple Moving Average</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extBox 4">
            <a:extLst>
              <a:ext uri="{FF2B5EF4-FFF2-40B4-BE49-F238E27FC236}">
                <a16:creationId xmlns:a16="http://schemas.microsoft.com/office/drawing/2014/main" id="{A4066E57-C30D-5D4A-EFED-C2AF66B259A2}"/>
              </a:ext>
            </a:extLst>
          </p:cNvPr>
          <p:cNvSpPr txBox="1"/>
          <p:nvPr/>
        </p:nvSpPr>
        <p:spPr>
          <a:xfrm>
            <a:off x="648931" y="3429000"/>
            <a:ext cx="5122606"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pPr>
            <a:r>
              <a:rPr lang="en-US" sz="2800" dirty="0">
                <a:solidFill>
                  <a:srgbClr val="252525"/>
                </a:solidFill>
                <a:latin typeface="Calibri"/>
                <a:ea typeface="+mn-lt"/>
                <a:cs typeface="+mn-lt"/>
              </a:rPr>
              <a:t>As you can see in the plot, we have our stock's closing price as a 50-day and 100-day simple moving average.</a:t>
            </a:r>
            <a:endParaRPr lang="en-US" sz="2800" dirty="0">
              <a:latin typeface="Calibri"/>
              <a:ea typeface="+mj-ea"/>
              <a:cs typeface="Calibri"/>
            </a:endParaRPr>
          </a:p>
        </p:txBody>
      </p:sp>
      <p:pic>
        <p:nvPicPr>
          <p:cNvPr id="4" name="Picture 4" descr="Chart, line chart, histogram&#10;&#10;Description automatically generated">
            <a:extLst>
              <a:ext uri="{FF2B5EF4-FFF2-40B4-BE49-F238E27FC236}">
                <a16:creationId xmlns:a16="http://schemas.microsoft.com/office/drawing/2014/main" id="{8B893994-28A4-5E3D-50B3-38BA26BA7876}"/>
              </a:ext>
            </a:extLst>
          </p:cNvPr>
          <p:cNvPicPr>
            <a:picLocks noGrp="1" noChangeAspect="1"/>
          </p:cNvPicPr>
          <p:nvPr>
            <p:ph idx="1"/>
          </p:nvPr>
        </p:nvPicPr>
        <p:blipFill>
          <a:blip r:embed="rId2"/>
          <a:stretch>
            <a:fillRect/>
          </a:stretch>
        </p:blipFill>
        <p:spPr>
          <a:xfrm>
            <a:off x="5757890" y="2746998"/>
            <a:ext cx="6228430" cy="3729754"/>
          </a:xfrm>
          <a:prstGeom prst="rect">
            <a:avLst/>
          </a:prstGeom>
          <a:effectLst/>
        </p:spPr>
      </p:pic>
    </p:spTree>
    <p:extLst>
      <p:ext uri="{BB962C8B-B14F-4D97-AF65-F5344CB8AC3E}">
        <p14:creationId xmlns:p14="http://schemas.microsoft.com/office/powerpoint/2010/main" val="148114236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FAE2-D7DB-A02C-23DE-681D0878227E}"/>
              </a:ext>
            </a:extLst>
          </p:cNvPr>
          <p:cNvSpPr>
            <a:spLocks noGrp="1"/>
          </p:cNvSpPr>
          <p:nvPr>
            <p:ph type="title"/>
          </p:nvPr>
        </p:nvSpPr>
        <p:spPr>
          <a:xfrm>
            <a:off x="874525" y="248001"/>
            <a:ext cx="9404723" cy="1400530"/>
          </a:xfrm>
        </p:spPr>
        <p:txBody>
          <a:bodyPr/>
          <a:lstStyle/>
          <a:p>
            <a:pPr algn="ctr"/>
            <a:r>
              <a:rPr lang="en-US" b="1" dirty="0">
                <a:latin typeface="Calibri" panose="020F0502020204030204" pitchFamily="34" charset="0"/>
                <a:cs typeface="Calibri" panose="020F0502020204030204" pitchFamily="34" charset="0"/>
              </a:rPr>
              <a:t>Golden Point, Buy Sell Predictions</a:t>
            </a:r>
            <a:br>
              <a:rPr lang="en-US" b="1" dirty="0">
                <a:latin typeface="Calibri" panose="020F0502020204030204" pitchFamily="34" charset="0"/>
                <a:cs typeface="Calibri" panose="020F0502020204030204" pitchFamily="34" charset="0"/>
              </a:rPr>
            </a:br>
            <a:br>
              <a:rPr lang="en-US" sz="18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This Chart shows the short- and long-term stock predictions and it always increased after reaching the Golden Point, So we can be able to understand where to Buy and Sell the Stock.</a:t>
            </a:r>
            <a:endParaRPr lang="en-IN" sz="2400" b="1"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70EB87C-EC23-DC79-48A6-84F16E5403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121" y="2414237"/>
            <a:ext cx="845152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2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4C7D1D-738B-9B95-A083-669E2B11FFAD}"/>
              </a:ext>
            </a:extLst>
          </p:cNvPr>
          <p:cNvPicPr>
            <a:picLocks noChangeAspect="1"/>
          </p:cNvPicPr>
          <p:nvPr/>
        </p:nvPicPr>
        <p:blipFill>
          <a:blip r:embed="rId2"/>
          <a:stretch>
            <a:fillRect/>
          </a:stretch>
        </p:blipFill>
        <p:spPr>
          <a:xfrm>
            <a:off x="2797791" y="273651"/>
            <a:ext cx="6596418" cy="6310698"/>
          </a:xfrm>
          <a:prstGeom prst="rect">
            <a:avLst/>
          </a:prstGeom>
        </p:spPr>
      </p:pic>
    </p:spTree>
    <p:extLst>
      <p:ext uri="{BB962C8B-B14F-4D97-AF65-F5344CB8AC3E}">
        <p14:creationId xmlns:p14="http://schemas.microsoft.com/office/powerpoint/2010/main" val="387807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75E3-DEF9-38E2-54DC-7B5C1E07047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400" b="1" kern="1200" dirty="0">
                <a:solidFill>
                  <a:schemeClr val="tx1"/>
                </a:solidFill>
                <a:latin typeface="Calibri" panose="020F0502020204030204" pitchFamily="34" charset="0"/>
                <a:cs typeface="Calibri" panose="020F0502020204030204" pitchFamily="34" charset="0"/>
              </a:rPr>
              <a:t>Facebook Prophet</a:t>
            </a:r>
          </a:p>
        </p:txBody>
      </p:sp>
      <p:pic>
        <p:nvPicPr>
          <p:cNvPr id="5" name="Picture 4">
            <a:extLst>
              <a:ext uri="{FF2B5EF4-FFF2-40B4-BE49-F238E27FC236}">
                <a16:creationId xmlns:a16="http://schemas.microsoft.com/office/drawing/2014/main" id="{5EB0DF9A-63B3-074C-EA0F-1A84EE9C2BD5}"/>
              </a:ext>
            </a:extLst>
          </p:cNvPr>
          <p:cNvPicPr>
            <a:picLocks noChangeAspect="1"/>
          </p:cNvPicPr>
          <p:nvPr/>
        </p:nvPicPr>
        <p:blipFill>
          <a:blip r:embed="rId2"/>
          <a:stretch>
            <a:fillRect/>
          </a:stretch>
        </p:blipFill>
        <p:spPr>
          <a:xfrm>
            <a:off x="4913194" y="2488937"/>
            <a:ext cx="7165074" cy="3456429"/>
          </a:xfrm>
          <a:prstGeom prst="rect">
            <a:avLst/>
          </a:prstGeom>
        </p:spPr>
      </p:pic>
      <p:sp>
        <p:nvSpPr>
          <p:cNvPr id="3" name="TextBox 2">
            <a:extLst>
              <a:ext uri="{FF2B5EF4-FFF2-40B4-BE49-F238E27FC236}">
                <a16:creationId xmlns:a16="http://schemas.microsoft.com/office/drawing/2014/main" id="{74CB6DCD-72DD-B457-1B6C-06DACFD63A31}"/>
              </a:ext>
            </a:extLst>
          </p:cNvPr>
          <p:cNvSpPr txBox="1"/>
          <p:nvPr/>
        </p:nvSpPr>
        <p:spPr>
          <a:xfrm>
            <a:off x="0" y="1666970"/>
            <a:ext cx="470708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output of the above model is a predicted time series of future stock prices for Walmart (ticker: WMT).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model uses the historical data of WMT stock prices from January 2020.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To make predictions for the next 365 days using the Prophet library.</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predicted stock prices gradually increase over time with occasional dips, and the uncertainty of the predicted stock prices increases over time as well, as indicated by the increasing width between 'yhat_lower' and 'yhat_upper’</a:t>
            </a:r>
            <a:r>
              <a:rPr lang="en-CA"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448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38200-5B43-A163-46F9-94195E619A48}"/>
              </a:ext>
            </a:extLst>
          </p:cNvPr>
          <p:cNvSpPr>
            <a:spLocks noGrp="1"/>
          </p:cNvSpPr>
          <p:nvPr>
            <p:ph type="title"/>
          </p:nvPr>
        </p:nvSpPr>
        <p:spPr>
          <a:xfrm>
            <a:off x="648930" y="629267"/>
            <a:ext cx="6188190" cy="1052050"/>
          </a:xfrm>
        </p:spPr>
        <p:txBody>
          <a:bodyPr>
            <a:normAutofit/>
          </a:bodyPr>
          <a:lstStyle/>
          <a:p>
            <a:pPr algn="ctr"/>
            <a:r>
              <a:rPr lang="en-CA" sz="4400" b="1" dirty="0">
                <a:solidFill>
                  <a:srgbClr val="EBEBEB"/>
                </a:solidFill>
                <a:latin typeface="Calibri" panose="020F0502020204030204" pitchFamily="34" charset="0"/>
                <a:ea typeface="Calibri" panose="020F0502020204030204" pitchFamily="34" charset="0"/>
                <a:cs typeface="Calibri" panose="020F0502020204030204" pitchFamily="34" charset="0"/>
              </a:rPr>
              <a:t>Recommendation</a:t>
            </a:r>
          </a:p>
        </p:txBody>
      </p:sp>
      <p:sp>
        <p:nvSpPr>
          <p:cNvPr id="3" name="Content Placeholder 2">
            <a:extLst>
              <a:ext uri="{FF2B5EF4-FFF2-40B4-BE49-F238E27FC236}">
                <a16:creationId xmlns:a16="http://schemas.microsoft.com/office/drawing/2014/main" id="{85DEABCE-6A56-A7B3-30BC-2862BCF177DD}"/>
              </a:ext>
            </a:extLst>
          </p:cNvPr>
          <p:cNvSpPr>
            <a:spLocks noGrp="1"/>
          </p:cNvSpPr>
          <p:nvPr>
            <p:ph idx="1"/>
          </p:nvPr>
        </p:nvSpPr>
        <p:spPr>
          <a:xfrm>
            <a:off x="648930" y="1868130"/>
            <a:ext cx="6188189" cy="4355690"/>
          </a:xfrm>
        </p:spPr>
        <p:txBody>
          <a:bodyPr>
            <a:normAutofit/>
          </a:bodyPr>
          <a:lstStyle/>
          <a:p>
            <a:pPr marL="342900" lvl="0" indent="-342900">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Walmart is a major global retailer whose stock is regarded as a blue chip.</a:t>
            </a:r>
          </a:p>
          <a:p>
            <a:pPr marL="342900" lvl="0" indent="-342900">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Walmart's fundamentals may be shifting from what was formerly thought of as a value investment.</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Costco and Loblaws can</a:t>
            </a:r>
            <a:r>
              <a:rPr lang="en-CA" dirty="0">
                <a:solidFill>
                  <a:srgbClr val="FFFFFF"/>
                </a:solidFill>
                <a:latin typeface="Calibri" panose="020F0502020204030204" pitchFamily="34" charset="0"/>
                <a:ea typeface="Calibri" panose="020F0502020204030204" pitchFamily="34" charset="0"/>
                <a:cs typeface="Calibri" panose="020F0502020204030204" pitchFamily="34" charset="0"/>
              </a:rPr>
              <a:t>not</a:t>
            </a: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match the company's impressive financial performance.</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CA"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Walmart outperforms its two main competitors in terms of price-to-earnings and price-to-book ratios, but falls short in terms of return on equity, debt-to-equity ratio, and current ratio.</a:t>
            </a:r>
            <a:endParaRPr lang="en-CA"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solidFill>
                <a:srgbClr val="FFFFFF"/>
              </a:solidFill>
            </a:endParaRPr>
          </a:p>
        </p:txBody>
      </p:sp>
      <p:sp>
        <p:nvSpPr>
          <p:cNvPr id="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4" descr="Stock exchange numbers">
            <a:extLst>
              <a:ext uri="{FF2B5EF4-FFF2-40B4-BE49-F238E27FC236}">
                <a16:creationId xmlns:a16="http://schemas.microsoft.com/office/drawing/2014/main" id="{35B5FFE4-73D1-20F1-F94B-A9293AC6D972}"/>
              </a:ext>
            </a:extLst>
          </p:cNvPr>
          <p:cNvPicPr>
            <a:picLocks noChangeAspect="1"/>
          </p:cNvPicPr>
          <p:nvPr/>
        </p:nvPicPr>
        <p:blipFill rotWithShape="1">
          <a:blip r:embed="rId3"/>
          <a:srcRect l="26586" r="2510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952498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615D3-6166-4D99-C5B3-58C24DF8F7FF}"/>
              </a:ext>
            </a:extLst>
          </p:cNvPr>
          <p:cNvSpPr>
            <a:spLocks noGrp="1"/>
          </p:cNvSpPr>
          <p:nvPr>
            <p:ph type="title"/>
          </p:nvPr>
        </p:nvSpPr>
        <p:spPr>
          <a:xfrm>
            <a:off x="648930" y="629266"/>
            <a:ext cx="6188190" cy="1622321"/>
          </a:xfrm>
        </p:spPr>
        <p:txBody>
          <a:bodyPr>
            <a:normAutofit/>
          </a:bodyPr>
          <a:lstStyle/>
          <a:p>
            <a:r>
              <a:rPr lang="en-CA" dirty="0">
                <a:solidFill>
                  <a:srgbClr val="EBEBEB"/>
                </a:solidFill>
              </a:rPr>
              <a:t>			</a:t>
            </a:r>
            <a:r>
              <a:rPr lang="en-CA" sz="4400" b="1" dirty="0">
                <a:solidFill>
                  <a:srgbClr val="EBEBEB"/>
                </a:solidFill>
                <a:latin typeface="Calibri" panose="020F0502020204030204" pitchFamily="34" charset="0"/>
                <a:ea typeface="Calibri" panose="020F0502020204030204" pitchFamily="34" charset="0"/>
                <a:cs typeface="Calibri" panose="020F0502020204030204" pitchFamily="34" charset="0"/>
              </a:rPr>
              <a:t>	References</a:t>
            </a:r>
          </a:p>
        </p:txBody>
      </p:sp>
      <p:sp>
        <p:nvSpPr>
          <p:cNvPr id="3" name="Content Placeholder 2">
            <a:extLst>
              <a:ext uri="{FF2B5EF4-FFF2-40B4-BE49-F238E27FC236}">
                <a16:creationId xmlns:a16="http://schemas.microsoft.com/office/drawing/2014/main" id="{6EA32089-A075-0EF9-2674-067B34030C49}"/>
              </a:ext>
            </a:extLst>
          </p:cNvPr>
          <p:cNvSpPr>
            <a:spLocks noGrp="1"/>
          </p:cNvSpPr>
          <p:nvPr>
            <p:ph idx="1"/>
          </p:nvPr>
        </p:nvSpPr>
        <p:spPr>
          <a:xfrm>
            <a:off x="648930" y="2042810"/>
            <a:ext cx="6188189" cy="4181010"/>
          </a:xfrm>
        </p:spPr>
        <p:txBody>
          <a:bodyPr>
            <a:normAutofit fontScale="92500" lnSpcReduction="10000"/>
          </a:bodyPr>
          <a:lstStyle/>
          <a:p>
            <a:pPr algn="just" fontAlgn="base">
              <a:lnSpc>
                <a:spcPct val="107000"/>
              </a:lnSpc>
              <a:spcAft>
                <a:spcPts val="800"/>
              </a:spcAft>
              <a:buFont typeface="Arial" panose="020B0604020202020204" pitchFamily="34" charset="0"/>
              <a:buChar char="•"/>
            </a:pPr>
            <a:r>
              <a:rPr lang="en-CA" sz="1400" dirty="0">
                <a:solidFill>
                  <a:srgbClr val="FFFFFF"/>
                </a:solidFill>
              </a:rPr>
              <a:t> </a:t>
            </a: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https://pestleanalysis.com/walmart-pestle-analysis/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https://fourweekmba.com/walmart-business-model/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https://businesschronicler.com/competitors/walmart-competitors-analysis/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6"/>
              </a:rPr>
              <a:t>https://csimarket.com/stocks/competitionSEG2.php?code=COST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7"/>
              </a:rPr>
              <a:t>https://csimarket.com/stocks/competitionSEG2.php?code=TGT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8"/>
              </a:rPr>
              <a:t>https://csimarket.com/stocks/competitionSEG2.php?code=HD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9"/>
              </a:rPr>
              <a:t>https://csimarket.com/stocks/competitionSEG2.php?code=BBY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buFont typeface="Arial" panose="020B0604020202020204" pitchFamily="34" charset="0"/>
              <a:buChar char="•"/>
            </a:pPr>
            <a:r>
              <a:rPr lang="en-CA"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10"/>
              </a:rPr>
              <a:t>https://www.feedough.com/the-history-of-walmart/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buFont typeface="Arial" panose="020B0604020202020204" pitchFamily="34" charset="0"/>
              <a:buChar char="•"/>
            </a:pPr>
            <a:endParaRPr lang="en-CA" sz="14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CA94E72D-245F-CEBF-2D2B-E82D38552655}"/>
              </a:ext>
            </a:extLst>
          </p:cNvPr>
          <p:cNvPicPr>
            <a:picLocks noChangeAspect="1"/>
          </p:cNvPicPr>
          <p:nvPr/>
        </p:nvPicPr>
        <p:blipFill rotWithShape="1">
          <a:blip r:embed="rId11"/>
          <a:srcRect l="13361" r="38693"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810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B7A0-57A7-14E4-5ACD-9FD3BF7995FE}"/>
              </a:ext>
            </a:extLst>
          </p:cNvPr>
          <p:cNvSpPr>
            <a:spLocks noGrp="1"/>
          </p:cNvSpPr>
          <p:nvPr>
            <p:ph type="title"/>
          </p:nvPr>
        </p:nvSpPr>
        <p:spPr>
          <a:xfrm>
            <a:off x="-1" y="316689"/>
            <a:ext cx="5156353" cy="1179870"/>
          </a:xfrm>
        </p:spPr>
        <p:txBody>
          <a:bodyPr>
            <a:normAutofit/>
          </a:bodyPr>
          <a:lstStyle/>
          <a:p>
            <a:r>
              <a:rPr lang="en-CA" b="1"/>
              <a:t>	</a:t>
            </a:r>
            <a:r>
              <a:rPr lang="en-CA" b="1">
                <a:latin typeface="Calibri" panose="020F0502020204030204" pitchFamily="34" charset="0"/>
                <a:ea typeface="Calibri" panose="020F0502020204030204" pitchFamily="34" charset="0"/>
                <a:cs typeface="Calibri" panose="020F0502020204030204" pitchFamily="34" charset="0"/>
              </a:rPr>
              <a:t>	</a:t>
            </a:r>
            <a:r>
              <a:rPr lang="en-CA" sz="4400" b="1">
                <a:latin typeface="Calibri" panose="020F0502020204030204" pitchFamily="34" charset="0"/>
                <a:ea typeface="Calibri" panose="020F0502020204030204" pitchFamily="34" charset="0"/>
                <a:cs typeface="Calibri" panose="020F0502020204030204" pitchFamily="34" charset="0"/>
              </a:rPr>
              <a:t>About Company</a:t>
            </a:r>
            <a:endParaRPr lang="en-CA" sz="4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D92776E-B619-3916-420D-9706F91704F0}"/>
              </a:ext>
            </a:extLst>
          </p:cNvPr>
          <p:cNvSpPr>
            <a:spLocks noGrp="1"/>
          </p:cNvSpPr>
          <p:nvPr>
            <p:ph idx="1"/>
          </p:nvPr>
        </p:nvSpPr>
        <p:spPr>
          <a:xfrm>
            <a:off x="648930" y="1278194"/>
            <a:ext cx="5751870" cy="4945626"/>
          </a:xfrm>
        </p:spPr>
        <p:txBody>
          <a:bodyPr>
            <a:noAutofit/>
          </a:bodyPr>
          <a:lstStyle/>
          <a:p>
            <a:pPr>
              <a:lnSpc>
                <a:spcPct val="90000"/>
              </a:lnSpc>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Walmart is an American multinational retail corporation that operates a chain of discount department stores, grocery stores, and hypermarkets. </a:t>
            </a:r>
          </a:p>
          <a:p>
            <a:pPr>
              <a:lnSpc>
                <a:spcPct val="90000"/>
              </a:lnSpc>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Founded in 1962 by Sam Walton in Bentonville, Arkansas, Walmart has become one of the largest retailers in the world with over 11,000 stores in 27 countries. </a:t>
            </a:r>
          </a:p>
          <a:p>
            <a:pPr>
              <a:lnSpc>
                <a:spcPct val="90000"/>
              </a:lnSpc>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The company is known for its low prices and wide range of products, including clothing, electronics, groceries, and household items. </a:t>
            </a:r>
          </a:p>
          <a:p>
            <a:pPr>
              <a:lnSpc>
                <a:spcPct val="90000"/>
              </a:lnSpc>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Walmart has also been a pioneer in the use of technology, implementing advanced inventory management systems, automated warehouses, and digital innovations to enhance the customer experience. With a focus on innovation, sustainability, and community engagement, Walmart has become an iconic brand that has changed the face of retailing around the world.</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building with cars parked in front of it&#10;&#10;Description automatically generated with medium confidence">
            <a:extLst>
              <a:ext uri="{FF2B5EF4-FFF2-40B4-BE49-F238E27FC236}">
                <a16:creationId xmlns:a16="http://schemas.microsoft.com/office/drawing/2014/main" id="{4FFF6068-C930-6082-5CD3-F4D1ECBFFFF2}"/>
              </a:ext>
            </a:extLst>
          </p:cNvPr>
          <p:cNvPicPr>
            <a:picLocks noChangeAspect="1"/>
          </p:cNvPicPr>
          <p:nvPr/>
        </p:nvPicPr>
        <p:blipFill rotWithShape="1">
          <a:blip r:embed="rId3">
            <a:extLst>
              <a:ext uri="{28A0092B-C50C-407E-A947-70E740481C1C}">
                <a14:useLocalDpi xmlns:a14="http://schemas.microsoft.com/office/drawing/2010/main" val="0"/>
              </a:ext>
            </a:extLst>
          </a:blip>
          <a:srcRect l="25230" r="16098"/>
          <a:stretch/>
        </p:blipFill>
        <p:spPr>
          <a:xfrm>
            <a:off x="6902956" y="806365"/>
            <a:ext cx="4479038" cy="5095720"/>
          </a:xfrm>
          <a:prstGeom prst="rect">
            <a:avLst/>
          </a:prstGeom>
          <a:effectLst/>
        </p:spPr>
      </p:pic>
    </p:spTree>
    <p:extLst>
      <p:ext uri="{BB962C8B-B14F-4D97-AF65-F5344CB8AC3E}">
        <p14:creationId xmlns:p14="http://schemas.microsoft.com/office/powerpoint/2010/main" val="360749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B45F4F-DC4D-65D7-1808-79A390185815}"/>
              </a:ext>
            </a:extLst>
          </p:cNvPr>
          <p:cNvPicPr>
            <a:picLocks noChangeAspect="1"/>
          </p:cNvPicPr>
          <p:nvPr/>
        </p:nvPicPr>
        <p:blipFill rotWithShape="1">
          <a:blip r:embed="rId2">
            <a:alphaModFix amt="40000"/>
          </a:blip>
          <a:srcRect t="20213"/>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76F7E2C7-7CBA-0C5C-D2EB-B12D74834CE1}"/>
              </a:ext>
            </a:extLst>
          </p:cNvPr>
          <p:cNvSpPr>
            <a:spLocks noGrp="1"/>
          </p:cNvSpPr>
          <p:nvPr>
            <p:ph type="subTitle" idx="1"/>
          </p:nvPr>
        </p:nvSpPr>
        <p:spPr>
          <a:xfrm>
            <a:off x="2742880" y="2600671"/>
            <a:ext cx="6706240" cy="832707"/>
          </a:xfrm>
        </p:spPr>
        <p:txBody>
          <a:bodyPr>
            <a:normAutofit lnSpcReduction="10000"/>
          </a:bodyPr>
          <a:lstStyle/>
          <a:p>
            <a:pPr algn="ctr"/>
            <a:r>
              <a:rPr lang="en-CA" sz="5400" b="1" dirty="0">
                <a:solidFill>
                  <a:schemeClr val="tx1"/>
                </a:solidFill>
                <a:latin typeface="Calibri" panose="020F0502020204030204" pitchFamily="34" charset="0"/>
                <a:ea typeface="Calibri" panose="020F0502020204030204" pitchFamily="34" charset="0"/>
                <a:cs typeface="Calibri" panose="020F0502020204030204" pitchFamily="34" charset="0"/>
              </a:rPr>
              <a:t>Thank you</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F6E709C-65D2-D029-2900-480B1C17AE53}"/>
                  </a:ext>
                </a:extLst>
              </p14:cNvPr>
              <p14:cNvContentPartPr/>
              <p14:nvPr/>
            </p14:nvContentPartPr>
            <p14:xfrm>
              <a:off x="11010780" y="2485605"/>
              <a:ext cx="360" cy="360"/>
            </p14:xfrm>
          </p:contentPart>
        </mc:Choice>
        <mc:Fallback xmlns="">
          <p:pic>
            <p:nvPicPr>
              <p:cNvPr id="4" name="Ink 3">
                <a:extLst>
                  <a:ext uri="{FF2B5EF4-FFF2-40B4-BE49-F238E27FC236}">
                    <a16:creationId xmlns:a16="http://schemas.microsoft.com/office/drawing/2014/main" id="{AF6E709C-65D2-D029-2900-480B1C17AE53}"/>
                  </a:ext>
                </a:extLst>
              </p:cNvPr>
              <p:cNvPicPr/>
              <p:nvPr/>
            </p:nvPicPr>
            <p:blipFill>
              <a:blip r:embed="rId4"/>
              <a:stretch>
                <a:fillRect/>
              </a:stretch>
            </p:blipFill>
            <p:spPr>
              <a:xfrm>
                <a:off x="11001780" y="24766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3007DD6-863C-C643-D044-0FA4689F4430}"/>
                  </a:ext>
                </a:extLst>
              </p14:cNvPr>
              <p14:cNvContentPartPr/>
              <p14:nvPr/>
            </p14:nvContentPartPr>
            <p14:xfrm>
              <a:off x="7861555" y="2117113"/>
              <a:ext cx="360" cy="360"/>
            </p14:xfrm>
          </p:contentPart>
        </mc:Choice>
        <mc:Fallback xmlns="">
          <p:pic>
            <p:nvPicPr>
              <p:cNvPr id="6" name="Ink 5">
                <a:extLst>
                  <a:ext uri="{FF2B5EF4-FFF2-40B4-BE49-F238E27FC236}">
                    <a16:creationId xmlns:a16="http://schemas.microsoft.com/office/drawing/2014/main" id="{C3007DD6-863C-C643-D044-0FA4689F4430}"/>
                  </a:ext>
                </a:extLst>
              </p:cNvPr>
              <p:cNvPicPr/>
              <p:nvPr/>
            </p:nvPicPr>
            <p:blipFill>
              <a:blip r:embed="rId4"/>
              <a:stretch>
                <a:fillRect/>
              </a:stretch>
            </p:blipFill>
            <p:spPr>
              <a:xfrm>
                <a:off x="7852555" y="2108113"/>
                <a:ext cx="18000" cy="18000"/>
              </a:xfrm>
              <a:prstGeom prst="rect">
                <a:avLst/>
              </a:prstGeom>
            </p:spPr>
          </p:pic>
        </mc:Fallback>
      </mc:AlternateContent>
    </p:spTree>
    <p:extLst>
      <p:ext uri="{BB962C8B-B14F-4D97-AF65-F5344CB8AC3E}">
        <p14:creationId xmlns:p14="http://schemas.microsoft.com/office/powerpoint/2010/main" val="63781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BF4450-F935-D9AE-4E05-F47206576A16}"/>
              </a:ext>
            </a:extLst>
          </p:cNvPr>
          <p:cNvSpPr txBox="1"/>
          <p:nvPr/>
        </p:nvSpPr>
        <p:spPr>
          <a:xfrm>
            <a:off x="648930" y="1435014"/>
            <a:ext cx="6188189" cy="4549253"/>
          </a:xfrm>
          <a:prstGeom prst="rect">
            <a:avLst/>
          </a:prstGeom>
        </p:spPr>
        <p:txBody>
          <a:bodyPr vert="horz" lIns="91440" tIns="45720" rIns="91440" bIns="45720" rtlCol="0">
            <a:noAutofit/>
          </a:bodyPr>
          <a:lstStyle/>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HQ -Bentonville,Arkansas,US</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Public entity  </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Number of employees- 2.3 M</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Revenue - $ 611.3 billion</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Market Capital- $ 403.05 billion </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Net income -$ 11.29 billion</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Share Price - $ 149.52 </a:t>
            </a:r>
          </a:p>
          <a:p>
            <a:pPr marL="457200" marR="0" lvl="0" indent="-457200" fontAlgn="auto">
              <a:spcBef>
                <a:spcPts val="1000"/>
              </a:spcBef>
              <a:buClr>
                <a:schemeClr val="bg2">
                  <a:lumMod val="40000"/>
                  <a:lumOff val="60000"/>
                </a:schemeClr>
              </a:buClr>
              <a:buSzPct val="80000"/>
              <a:buFont typeface="Arial" panose="020B0604020202020204" pitchFamily="34" charset="0"/>
              <a:buChar char="•"/>
              <a:tabLst/>
              <a:defRPr/>
            </a:pPr>
            <a:r>
              <a:rPr kumimoji="0" lang="en-US" sz="2800" u="none" strike="noStrike"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rPr>
              <a:t>Market Share in Canada- 8%</a:t>
            </a:r>
          </a:p>
        </p:txBody>
      </p:sp>
      <p:sp>
        <p:nvSpPr>
          <p:cNvPr id="2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Stock exchange numbers">
            <a:extLst>
              <a:ext uri="{FF2B5EF4-FFF2-40B4-BE49-F238E27FC236}">
                <a16:creationId xmlns:a16="http://schemas.microsoft.com/office/drawing/2014/main" id="{E1544D49-EFF8-AF9F-557E-9203FF799F64}"/>
              </a:ext>
            </a:extLst>
          </p:cNvPr>
          <p:cNvPicPr>
            <a:picLocks noChangeAspect="1"/>
          </p:cNvPicPr>
          <p:nvPr/>
        </p:nvPicPr>
        <p:blipFill rotWithShape="1">
          <a:blip r:embed="rId3"/>
          <a:srcRect l="24977" r="2671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51387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0832-01E7-866C-8559-D32099519645}"/>
              </a:ext>
            </a:extLst>
          </p:cNvPr>
          <p:cNvSpPr>
            <a:spLocks noGrp="1"/>
          </p:cNvSpPr>
          <p:nvPr>
            <p:ph type="title"/>
          </p:nvPr>
        </p:nvSpPr>
        <p:spPr>
          <a:xfrm>
            <a:off x="838200" y="626051"/>
            <a:ext cx="10515600" cy="1133693"/>
          </a:xfrm>
        </p:spPr>
        <p:txBody>
          <a:bodyPr>
            <a:normAutofit/>
          </a:bodyPr>
          <a:lstStyle/>
          <a:p>
            <a:pPr algn="ctr"/>
            <a:r>
              <a:rPr lang="en-CA" sz="4800" b="1" dirty="0">
                <a:latin typeface="Calibri" panose="020F0502020204030204" pitchFamily="34" charset="0"/>
                <a:cs typeface="Calibri" panose="020F0502020204030204" pitchFamily="34" charset="0"/>
              </a:rPr>
              <a:t>		Mergers and Acquisitions</a:t>
            </a:r>
          </a:p>
        </p:txBody>
      </p:sp>
      <p:graphicFrame>
        <p:nvGraphicFramePr>
          <p:cNvPr id="9" name="Table 9">
            <a:extLst>
              <a:ext uri="{FF2B5EF4-FFF2-40B4-BE49-F238E27FC236}">
                <a16:creationId xmlns:a16="http://schemas.microsoft.com/office/drawing/2014/main" id="{97A6D804-C37F-10AB-2CB4-C4FF1713258B}"/>
              </a:ext>
            </a:extLst>
          </p:cNvPr>
          <p:cNvGraphicFramePr>
            <a:graphicFrameLocks noGrp="1"/>
          </p:cNvGraphicFramePr>
          <p:nvPr>
            <p:ph idx="1"/>
            <p:extLst>
              <p:ext uri="{D42A27DB-BD31-4B8C-83A1-F6EECF244321}">
                <p14:modId xmlns:p14="http://schemas.microsoft.com/office/powerpoint/2010/main" val="1560689263"/>
              </p:ext>
            </p:extLst>
          </p:nvPr>
        </p:nvGraphicFramePr>
        <p:xfrm>
          <a:off x="962891" y="2247683"/>
          <a:ext cx="9500755" cy="2225040"/>
        </p:xfrm>
        <a:graphic>
          <a:graphicData uri="http://schemas.openxmlformats.org/drawingml/2006/table">
            <a:tbl>
              <a:tblPr firstRow="1" bandRow="1">
                <a:tableStyleId>{5C22544A-7EE6-4342-B048-85BDC9FD1C3A}</a:tableStyleId>
              </a:tblPr>
              <a:tblGrid>
                <a:gridCol w="1900151">
                  <a:extLst>
                    <a:ext uri="{9D8B030D-6E8A-4147-A177-3AD203B41FA5}">
                      <a16:colId xmlns:a16="http://schemas.microsoft.com/office/drawing/2014/main" val="1054877347"/>
                    </a:ext>
                  </a:extLst>
                </a:gridCol>
                <a:gridCol w="1900151">
                  <a:extLst>
                    <a:ext uri="{9D8B030D-6E8A-4147-A177-3AD203B41FA5}">
                      <a16:colId xmlns:a16="http://schemas.microsoft.com/office/drawing/2014/main" val="270129506"/>
                    </a:ext>
                  </a:extLst>
                </a:gridCol>
                <a:gridCol w="2106689">
                  <a:extLst>
                    <a:ext uri="{9D8B030D-6E8A-4147-A177-3AD203B41FA5}">
                      <a16:colId xmlns:a16="http://schemas.microsoft.com/office/drawing/2014/main" val="1698989678"/>
                    </a:ext>
                  </a:extLst>
                </a:gridCol>
                <a:gridCol w="1693613">
                  <a:extLst>
                    <a:ext uri="{9D8B030D-6E8A-4147-A177-3AD203B41FA5}">
                      <a16:colId xmlns:a16="http://schemas.microsoft.com/office/drawing/2014/main" val="1754952795"/>
                    </a:ext>
                  </a:extLst>
                </a:gridCol>
                <a:gridCol w="1900151">
                  <a:extLst>
                    <a:ext uri="{9D8B030D-6E8A-4147-A177-3AD203B41FA5}">
                      <a16:colId xmlns:a16="http://schemas.microsoft.com/office/drawing/2014/main" val="584712019"/>
                    </a:ext>
                  </a:extLst>
                </a:gridCol>
              </a:tblGrid>
              <a:tr h="370840">
                <a:tc>
                  <a:txBody>
                    <a:bodyPr/>
                    <a:lstStyle/>
                    <a:p>
                      <a:r>
                        <a:rPr lang="en-CA" dirty="0"/>
                        <a:t>Number</a:t>
                      </a:r>
                    </a:p>
                  </a:txBody>
                  <a:tcPr/>
                </a:tc>
                <a:tc>
                  <a:txBody>
                    <a:bodyPr/>
                    <a:lstStyle/>
                    <a:p>
                      <a:r>
                        <a:rPr lang="en-CA" dirty="0"/>
                        <a:t>Year</a:t>
                      </a:r>
                    </a:p>
                  </a:txBody>
                  <a:tcPr/>
                </a:tc>
                <a:tc>
                  <a:txBody>
                    <a:bodyPr/>
                    <a:lstStyle/>
                    <a:p>
                      <a:r>
                        <a:rPr lang="en-CA" dirty="0"/>
                        <a:t>Company</a:t>
                      </a:r>
                    </a:p>
                  </a:txBody>
                  <a:tcPr/>
                </a:tc>
                <a:tc>
                  <a:txBody>
                    <a:bodyPr/>
                    <a:lstStyle/>
                    <a:p>
                      <a:r>
                        <a:rPr lang="en-CA" dirty="0"/>
                        <a:t>Country</a:t>
                      </a:r>
                    </a:p>
                  </a:txBody>
                  <a:tcPr/>
                </a:tc>
                <a:tc>
                  <a:txBody>
                    <a:bodyPr/>
                    <a:lstStyle/>
                    <a:p>
                      <a:r>
                        <a:rPr lang="en-CA" dirty="0"/>
                        <a:t>Price</a:t>
                      </a:r>
                    </a:p>
                  </a:txBody>
                  <a:tcPr/>
                </a:tc>
                <a:extLst>
                  <a:ext uri="{0D108BD9-81ED-4DB2-BD59-A6C34878D82A}">
                    <a16:rowId xmlns:a16="http://schemas.microsoft.com/office/drawing/2014/main" val="4175368833"/>
                  </a:ext>
                </a:extLst>
              </a:tr>
              <a:tr h="370840">
                <a:tc>
                  <a:txBody>
                    <a:bodyPr/>
                    <a:lstStyle/>
                    <a:p>
                      <a:pPr algn="ctr"/>
                      <a:r>
                        <a:rPr lang="en-CA" dirty="0"/>
                        <a:t>1</a:t>
                      </a:r>
                    </a:p>
                  </a:txBody>
                  <a:tcPr/>
                </a:tc>
                <a:tc>
                  <a:txBody>
                    <a:bodyPr/>
                    <a:lstStyle/>
                    <a:p>
                      <a:pPr algn="ctr" fontAlgn="b"/>
                      <a:r>
                        <a:rPr lang="en-CA" sz="1800" b="0" i="0" u="none" strike="noStrike" dirty="0">
                          <a:solidFill>
                            <a:srgbClr val="000000"/>
                          </a:solidFill>
                          <a:effectLst/>
                          <a:latin typeface="Calibri" panose="020F0502020204030204" pitchFamily="34" charset="0"/>
                        </a:rPr>
                        <a:t>1994</a:t>
                      </a:r>
                    </a:p>
                  </a:txBody>
                  <a:tcPr marL="7620" marR="7620" marT="7620" marB="0" anchor="b"/>
                </a:tc>
                <a:tc>
                  <a:txBody>
                    <a:bodyPr/>
                    <a:lstStyle/>
                    <a:p>
                      <a:pPr algn="ctr" fontAlgn="ctr">
                        <a:buClr>
                          <a:srgbClr val="000000"/>
                        </a:buClr>
                        <a:buSzPts val="1100"/>
                        <a:buFont typeface="Calibri" panose="020F0502020204030204" pitchFamily="34" charset="0"/>
                        <a:buNone/>
                      </a:pPr>
                      <a:r>
                        <a:rPr lang="en-CA" sz="1400" b="0" i="0" u="none" strike="noStrike" dirty="0">
                          <a:solidFill>
                            <a:srgbClr val="000000"/>
                          </a:solidFill>
                          <a:effectLst/>
                          <a:latin typeface="Calibri" panose="020F0502020204030204" pitchFamily="34" charset="0"/>
                        </a:rPr>
                        <a:t>Woolco</a:t>
                      </a:r>
                    </a:p>
                  </a:txBody>
                  <a:tcPr marL="274320" marR="7620" marT="7620" marB="0" anchor="ctr"/>
                </a:tc>
                <a:tc>
                  <a:txBody>
                    <a:bodyPr/>
                    <a:lstStyle/>
                    <a:p>
                      <a:pPr algn="ctr" fontAlgn="b"/>
                      <a:r>
                        <a:rPr lang="en-CA" sz="1800" b="0" i="0" u="none" strike="noStrike" dirty="0">
                          <a:solidFill>
                            <a:srgbClr val="000000"/>
                          </a:solidFill>
                          <a:effectLst/>
                          <a:latin typeface="Calibri" panose="020F0502020204030204" pitchFamily="34" charset="0"/>
                        </a:rPr>
                        <a:t>US</a:t>
                      </a:r>
                    </a:p>
                  </a:txBody>
                  <a:tcPr marL="7620" marR="7620" marT="7620" marB="0" anchor="b"/>
                </a:tc>
                <a:tc>
                  <a:txBody>
                    <a:bodyPr/>
                    <a:lstStyle/>
                    <a:p>
                      <a:pPr algn="ctr" fontAlgn="b"/>
                      <a:r>
                        <a:rPr lang="en-CA" sz="1600" b="0" i="0" u="none" strike="noStrike" dirty="0">
                          <a:solidFill>
                            <a:srgbClr val="000000"/>
                          </a:solidFill>
                          <a:effectLst/>
                          <a:latin typeface="Calibri" panose="020F0502020204030204" pitchFamily="34" charset="0"/>
                        </a:rPr>
                        <a:t>$ 300M</a:t>
                      </a:r>
                    </a:p>
                  </a:txBody>
                  <a:tcPr marL="7620" marR="7620" marT="7620" marB="0" anchor="b"/>
                </a:tc>
                <a:extLst>
                  <a:ext uri="{0D108BD9-81ED-4DB2-BD59-A6C34878D82A}">
                    <a16:rowId xmlns:a16="http://schemas.microsoft.com/office/drawing/2014/main" val="3082026318"/>
                  </a:ext>
                </a:extLst>
              </a:tr>
              <a:tr h="370840">
                <a:tc>
                  <a:txBody>
                    <a:bodyPr/>
                    <a:lstStyle/>
                    <a:p>
                      <a:pPr algn="ctr"/>
                      <a:r>
                        <a:rPr lang="en-CA" dirty="0"/>
                        <a:t>2</a:t>
                      </a:r>
                    </a:p>
                  </a:txBody>
                  <a:tcPr/>
                </a:tc>
                <a:tc>
                  <a:txBody>
                    <a:bodyPr/>
                    <a:lstStyle/>
                    <a:p>
                      <a:pPr algn="ctr" fontAlgn="b"/>
                      <a:r>
                        <a:rPr lang="en-CA" sz="1800" b="0" i="0" u="none" strike="noStrike">
                          <a:solidFill>
                            <a:srgbClr val="000000"/>
                          </a:solidFill>
                          <a:effectLst/>
                          <a:latin typeface="Calibri" panose="020F0502020204030204" pitchFamily="34" charset="0"/>
                        </a:rPr>
                        <a:t>1999</a:t>
                      </a:r>
                    </a:p>
                  </a:txBody>
                  <a:tcPr marL="7620" marR="7620" marT="7620" marB="0" anchor="b"/>
                </a:tc>
                <a:tc>
                  <a:txBody>
                    <a:bodyPr/>
                    <a:lstStyle/>
                    <a:p>
                      <a:pPr marL="0" indent="0" algn="ctr" fontAlgn="ctr">
                        <a:buClr>
                          <a:srgbClr val="000000"/>
                        </a:buClr>
                        <a:buSzPts val="1100"/>
                        <a:buFont typeface="Calibri" panose="020F0502020204030204" pitchFamily="34" charset="0"/>
                        <a:buNone/>
                      </a:pPr>
                      <a:r>
                        <a:rPr lang="en-CA" sz="1600" b="0" i="0" u="none" strike="noStrike" dirty="0">
                          <a:solidFill>
                            <a:srgbClr val="000000"/>
                          </a:solidFill>
                          <a:effectLst/>
                          <a:latin typeface="Calibri" panose="020F0502020204030204" pitchFamily="34" charset="0"/>
                        </a:rPr>
                        <a:t>ASDA </a:t>
                      </a:r>
                    </a:p>
                  </a:txBody>
                  <a:tcPr marL="274320" marR="7620" marT="7620" marB="0" anchor="ctr"/>
                </a:tc>
                <a:tc>
                  <a:txBody>
                    <a:bodyPr/>
                    <a:lstStyle/>
                    <a:p>
                      <a:pPr algn="ctr" fontAlgn="b"/>
                      <a:r>
                        <a:rPr lang="en-CA" sz="1800" b="0" i="0" u="none" strike="noStrike">
                          <a:solidFill>
                            <a:srgbClr val="000000"/>
                          </a:solidFill>
                          <a:effectLst/>
                          <a:latin typeface="Calibri" panose="020F0502020204030204" pitchFamily="34" charset="0"/>
                        </a:rPr>
                        <a:t>UK</a:t>
                      </a:r>
                    </a:p>
                  </a:txBody>
                  <a:tcPr marL="7620" marR="7620" marT="7620" marB="0" anchor="b"/>
                </a:tc>
                <a:tc>
                  <a:txBody>
                    <a:bodyPr/>
                    <a:lstStyle/>
                    <a:p>
                      <a:pPr algn="ctr" fontAlgn="b"/>
                      <a:r>
                        <a:rPr lang="en-CA" sz="1600" b="0" i="0" u="none" strike="noStrike">
                          <a:solidFill>
                            <a:srgbClr val="000000"/>
                          </a:solidFill>
                          <a:effectLst/>
                          <a:latin typeface="Calibri" panose="020F0502020204030204" pitchFamily="34" charset="0"/>
                        </a:rPr>
                        <a:t>$ 10B</a:t>
                      </a:r>
                    </a:p>
                  </a:txBody>
                  <a:tcPr marL="7620" marR="7620" marT="7620" marB="0" anchor="b"/>
                </a:tc>
                <a:extLst>
                  <a:ext uri="{0D108BD9-81ED-4DB2-BD59-A6C34878D82A}">
                    <a16:rowId xmlns:a16="http://schemas.microsoft.com/office/drawing/2014/main" val="883294886"/>
                  </a:ext>
                </a:extLst>
              </a:tr>
              <a:tr h="370840">
                <a:tc>
                  <a:txBody>
                    <a:bodyPr/>
                    <a:lstStyle/>
                    <a:p>
                      <a:pPr algn="ctr"/>
                      <a:r>
                        <a:rPr lang="en-CA" dirty="0"/>
                        <a:t>3</a:t>
                      </a:r>
                    </a:p>
                  </a:txBody>
                  <a:tcPr/>
                </a:tc>
                <a:tc>
                  <a:txBody>
                    <a:bodyPr/>
                    <a:lstStyle/>
                    <a:p>
                      <a:pPr algn="ctr" fontAlgn="b"/>
                      <a:r>
                        <a:rPr lang="en-CA" sz="1800" b="0" i="0" u="none" strike="noStrike">
                          <a:solidFill>
                            <a:srgbClr val="000000"/>
                          </a:solidFill>
                          <a:effectLst/>
                          <a:latin typeface="Calibri" panose="020F0502020204030204" pitchFamily="34" charset="0"/>
                        </a:rPr>
                        <a:t>2016</a:t>
                      </a:r>
                    </a:p>
                  </a:txBody>
                  <a:tcPr marL="7620" marR="7620" marT="7620" marB="0" anchor="b"/>
                </a:tc>
                <a:tc>
                  <a:txBody>
                    <a:bodyPr/>
                    <a:lstStyle/>
                    <a:p>
                      <a:pPr marL="0" indent="0" algn="ctr" fontAlgn="ctr">
                        <a:buClr>
                          <a:srgbClr val="000000"/>
                        </a:buClr>
                        <a:buSzPts val="1100"/>
                        <a:buFont typeface="Calibri" panose="020F0502020204030204" pitchFamily="34" charset="0"/>
                        <a:buNone/>
                      </a:pPr>
                      <a:r>
                        <a:rPr lang="en-CA" sz="1600" b="0" i="0" u="none" strike="noStrike" dirty="0">
                          <a:solidFill>
                            <a:srgbClr val="000000"/>
                          </a:solidFill>
                          <a:effectLst/>
                          <a:latin typeface="Calibri" panose="020F0502020204030204" pitchFamily="34" charset="0"/>
                        </a:rPr>
                        <a:t>Jet.com </a:t>
                      </a:r>
                    </a:p>
                  </a:txBody>
                  <a:tcPr marL="274320" marR="7620" marT="7620" marB="0" anchor="ctr"/>
                </a:tc>
                <a:tc>
                  <a:txBody>
                    <a:bodyPr/>
                    <a:lstStyle/>
                    <a:p>
                      <a:pPr algn="ctr" fontAlgn="b"/>
                      <a:r>
                        <a:rPr lang="en-CA" sz="1800" b="0" i="0" u="none" strike="noStrike">
                          <a:solidFill>
                            <a:srgbClr val="000000"/>
                          </a:solidFill>
                          <a:effectLst/>
                          <a:latin typeface="Calibri" panose="020F0502020204030204" pitchFamily="34" charset="0"/>
                        </a:rPr>
                        <a:t>US</a:t>
                      </a:r>
                    </a:p>
                  </a:txBody>
                  <a:tcPr marL="7620" marR="7620" marT="7620" marB="0" anchor="b"/>
                </a:tc>
                <a:tc>
                  <a:txBody>
                    <a:bodyPr/>
                    <a:lstStyle/>
                    <a:p>
                      <a:pPr algn="ctr" fontAlgn="b"/>
                      <a:r>
                        <a:rPr lang="en-CA" sz="1600" b="0" i="0" u="none" strike="noStrike">
                          <a:solidFill>
                            <a:srgbClr val="000000"/>
                          </a:solidFill>
                          <a:effectLst/>
                          <a:latin typeface="Calibri" panose="020F0502020204030204" pitchFamily="34" charset="0"/>
                        </a:rPr>
                        <a:t>$ 3.3B</a:t>
                      </a:r>
                    </a:p>
                  </a:txBody>
                  <a:tcPr marL="7620" marR="7620" marT="7620" marB="0" anchor="b"/>
                </a:tc>
                <a:extLst>
                  <a:ext uri="{0D108BD9-81ED-4DB2-BD59-A6C34878D82A}">
                    <a16:rowId xmlns:a16="http://schemas.microsoft.com/office/drawing/2014/main" val="2855431564"/>
                  </a:ext>
                </a:extLst>
              </a:tr>
              <a:tr h="370840">
                <a:tc>
                  <a:txBody>
                    <a:bodyPr/>
                    <a:lstStyle/>
                    <a:p>
                      <a:pPr algn="ctr"/>
                      <a:r>
                        <a:rPr lang="en-CA" dirty="0"/>
                        <a:t>4</a:t>
                      </a:r>
                    </a:p>
                  </a:txBody>
                  <a:tcPr/>
                </a:tc>
                <a:tc>
                  <a:txBody>
                    <a:bodyPr/>
                    <a:lstStyle/>
                    <a:p>
                      <a:pPr algn="ctr" fontAlgn="b"/>
                      <a:r>
                        <a:rPr lang="en-CA" sz="1800" b="0" i="0" u="none" strike="noStrike">
                          <a:solidFill>
                            <a:srgbClr val="000000"/>
                          </a:solidFill>
                          <a:effectLst/>
                          <a:latin typeface="Calibri" panose="020F0502020204030204" pitchFamily="34" charset="0"/>
                        </a:rPr>
                        <a:t>2017</a:t>
                      </a:r>
                    </a:p>
                  </a:txBody>
                  <a:tcPr marL="7620" marR="7620" marT="7620" marB="0" anchor="b"/>
                </a:tc>
                <a:tc>
                  <a:txBody>
                    <a:bodyPr/>
                    <a:lstStyle/>
                    <a:p>
                      <a:pPr marL="0" indent="0" algn="ctr" fontAlgn="ctr">
                        <a:buClr>
                          <a:srgbClr val="000000"/>
                        </a:buClr>
                        <a:buSzPts val="1100"/>
                        <a:buFont typeface="Calibri" panose="020F0502020204030204" pitchFamily="34" charset="0"/>
                        <a:buNone/>
                      </a:pPr>
                      <a:r>
                        <a:rPr lang="en-US" sz="1600" b="0" i="0" u="none" strike="noStrike" dirty="0">
                          <a:solidFill>
                            <a:srgbClr val="000000"/>
                          </a:solidFill>
                          <a:effectLst/>
                          <a:latin typeface="Calibri" panose="020F0502020204030204" pitchFamily="34" charset="0"/>
                        </a:rPr>
                        <a:t>B</a:t>
                      </a:r>
                      <a:r>
                        <a:rPr lang="en-CA" sz="1600" b="0" i="0" u="none" strike="noStrike" dirty="0">
                          <a:solidFill>
                            <a:srgbClr val="000000"/>
                          </a:solidFill>
                          <a:effectLst/>
                          <a:latin typeface="Calibri" panose="020F0502020204030204" pitchFamily="34" charset="0"/>
                        </a:rPr>
                        <a:t>onobos</a:t>
                      </a:r>
                    </a:p>
                  </a:txBody>
                  <a:tcPr marL="274320" marR="7620" marT="7620" marB="0" anchor="ctr"/>
                </a:tc>
                <a:tc>
                  <a:txBody>
                    <a:bodyPr/>
                    <a:lstStyle/>
                    <a:p>
                      <a:pPr algn="ctr" fontAlgn="b"/>
                      <a:r>
                        <a:rPr lang="en-CA" sz="1800" b="0" i="0" u="none" strike="noStrike">
                          <a:solidFill>
                            <a:srgbClr val="000000"/>
                          </a:solidFill>
                          <a:effectLst/>
                          <a:latin typeface="Calibri" panose="020F0502020204030204" pitchFamily="34" charset="0"/>
                        </a:rPr>
                        <a:t>US</a:t>
                      </a:r>
                    </a:p>
                  </a:txBody>
                  <a:tcPr marL="7620" marR="7620" marT="7620" marB="0" anchor="b"/>
                </a:tc>
                <a:tc>
                  <a:txBody>
                    <a:bodyPr/>
                    <a:lstStyle/>
                    <a:p>
                      <a:pPr algn="ctr" fontAlgn="b"/>
                      <a:r>
                        <a:rPr lang="en-CA" sz="1600" b="0" i="0" u="none" strike="noStrike">
                          <a:solidFill>
                            <a:srgbClr val="000000"/>
                          </a:solidFill>
                          <a:effectLst/>
                          <a:latin typeface="Calibri" panose="020F0502020204030204" pitchFamily="34" charset="0"/>
                        </a:rPr>
                        <a:t>$ 310M</a:t>
                      </a:r>
                    </a:p>
                  </a:txBody>
                  <a:tcPr marL="7620" marR="7620" marT="7620" marB="0" anchor="b"/>
                </a:tc>
                <a:extLst>
                  <a:ext uri="{0D108BD9-81ED-4DB2-BD59-A6C34878D82A}">
                    <a16:rowId xmlns:a16="http://schemas.microsoft.com/office/drawing/2014/main" val="3734521867"/>
                  </a:ext>
                </a:extLst>
              </a:tr>
              <a:tr h="370840">
                <a:tc>
                  <a:txBody>
                    <a:bodyPr/>
                    <a:lstStyle/>
                    <a:p>
                      <a:pPr algn="ctr"/>
                      <a:r>
                        <a:rPr lang="en-CA" dirty="0"/>
                        <a:t>5</a:t>
                      </a:r>
                    </a:p>
                  </a:txBody>
                  <a:tcPr/>
                </a:tc>
                <a:tc>
                  <a:txBody>
                    <a:bodyPr/>
                    <a:lstStyle/>
                    <a:p>
                      <a:pPr algn="ctr" fontAlgn="b"/>
                      <a:r>
                        <a:rPr lang="en-CA" sz="1800" b="0" i="0" u="none" strike="noStrike" dirty="0">
                          <a:solidFill>
                            <a:srgbClr val="000000"/>
                          </a:solidFill>
                          <a:effectLst/>
                          <a:latin typeface="Calibri" panose="020F0502020204030204" pitchFamily="34" charset="0"/>
                        </a:rPr>
                        <a:t>2018</a:t>
                      </a:r>
                    </a:p>
                  </a:txBody>
                  <a:tcPr marL="7620" marR="7620" marT="7620" marB="0" anchor="b"/>
                </a:tc>
                <a:tc>
                  <a:txBody>
                    <a:bodyPr/>
                    <a:lstStyle/>
                    <a:p>
                      <a:pPr marL="0" indent="0" algn="ctr" fontAlgn="ctr">
                        <a:buClr>
                          <a:srgbClr val="000000"/>
                        </a:buClr>
                        <a:buSzPts val="1100"/>
                        <a:buFont typeface="Calibri" panose="020F0502020204030204" pitchFamily="34" charset="0"/>
                        <a:buNone/>
                      </a:pPr>
                      <a:r>
                        <a:rPr lang="en-US" sz="1600" b="0" i="0" u="none" strike="noStrike" dirty="0">
                          <a:solidFill>
                            <a:srgbClr val="000000"/>
                          </a:solidFill>
                          <a:effectLst/>
                          <a:latin typeface="Calibri" panose="020F0502020204030204" pitchFamily="34" charset="0"/>
                        </a:rPr>
                        <a:t>F</a:t>
                      </a:r>
                      <a:r>
                        <a:rPr lang="en-CA" sz="1600" b="0" i="0" u="none" strike="noStrike" dirty="0">
                          <a:solidFill>
                            <a:srgbClr val="000000"/>
                          </a:solidFill>
                          <a:effectLst/>
                          <a:latin typeface="Calibri" panose="020F0502020204030204" pitchFamily="34" charset="0"/>
                        </a:rPr>
                        <a:t>lipkart</a:t>
                      </a:r>
                    </a:p>
                  </a:txBody>
                  <a:tcPr marL="274320" marR="7620" marT="7620" marB="0" anchor="ctr"/>
                </a:tc>
                <a:tc>
                  <a:txBody>
                    <a:bodyPr/>
                    <a:lstStyle/>
                    <a:p>
                      <a:pPr algn="ctr" fontAlgn="b"/>
                      <a:r>
                        <a:rPr lang="en-CA" sz="1800" b="0" i="0" u="none" strike="noStrike" dirty="0">
                          <a:solidFill>
                            <a:srgbClr val="000000"/>
                          </a:solidFill>
                          <a:effectLst/>
                          <a:latin typeface="Calibri" panose="020F0502020204030204" pitchFamily="34" charset="0"/>
                        </a:rPr>
                        <a:t>India</a:t>
                      </a:r>
                    </a:p>
                  </a:txBody>
                  <a:tcPr marL="7620" marR="7620" marT="7620" marB="0" anchor="b"/>
                </a:tc>
                <a:tc>
                  <a:txBody>
                    <a:bodyPr/>
                    <a:lstStyle/>
                    <a:p>
                      <a:pPr algn="ctr" fontAlgn="b"/>
                      <a:r>
                        <a:rPr lang="en-CA" sz="1600" b="0" i="0" u="none" strike="noStrike" dirty="0">
                          <a:solidFill>
                            <a:srgbClr val="000000"/>
                          </a:solidFill>
                          <a:effectLst/>
                          <a:latin typeface="Calibri" panose="020F0502020204030204" pitchFamily="34" charset="0"/>
                        </a:rPr>
                        <a:t>$ 16B</a:t>
                      </a:r>
                    </a:p>
                  </a:txBody>
                  <a:tcPr marL="7620" marR="7620" marT="7620" marB="0" anchor="b"/>
                </a:tc>
                <a:extLst>
                  <a:ext uri="{0D108BD9-81ED-4DB2-BD59-A6C34878D82A}">
                    <a16:rowId xmlns:a16="http://schemas.microsoft.com/office/drawing/2014/main" val="1204893752"/>
                  </a:ext>
                </a:extLst>
              </a:tr>
            </a:tbl>
          </a:graphicData>
        </a:graphic>
      </p:graphicFrame>
      <p:sp>
        <p:nvSpPr>
          <p:cNvPr id="3" name="TextBox 2">
            <a:extLst>
              <a:ext uri="{FF2B5EF4-FFF2-40B4-BE49-F238E27FC236}">
                <a16:creationId xmlns:a16="http://schemas.microsoft.com/office/drawing/2014/main" id="{943E660E-B7D5-62DD-3A4D-C4F1035C48CB}"/>
              </a:ext>
            </a:extLst>
          </p:cNvPr>
          <p:cNvSpPr txBox="1"/>
          <p:nvPr/>
        </p:nvSpPr>
        <p:spPr>
          <a:xfrm>
            <a:off x="763080" y="4960662"/>
            <a:ext cx="10826362" cy="923330"/>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Google Sans"/>
              </a:rPr>
              <a:t>Walmart has made 27 acquisitions and 17 investments.</a:t>
            </a:r>
          </a:p>
          <a:p>
            <a:pPr marL="285750" indent="-285750">
              <a:buFont typeface="Arial" panose="020B0604020202020204" pitchFamily="34" charset="0"/>
              <a:buChar char="•"/>
            </a:pPr>
            <a:r>
              <a:rPr lang="en-US" b="0" i="0" dirty="0">
                <a:solidFill>
                  <a:schemeClr val="tx1">
                    <a:lumMod val="95000"/>
                    <a:lumOff val="5000"/>
                  </a:schemeClr>
                </a:solidFill>
                <a:effectLst/>
                <a:latin typeface="Google Sans"/>
              </a:rPr>
              <a:t>The company has spent over $ 21.94B for the acquisitions.</a:t>
            </a:r>
          </a:p>
          <a:p>
            <a:pPr marL="285750" indent="-285750">
              <a:buFont typeface="Arial" panose="020B0604020202020204" pitchFamily="34" charset="0"/>
              <a:buChar char="•"/>
            </a:pPr>
            <a:r>
              <a:rPr lang="en-US" b="0" i="0" dirty="0">
                <a:solidFill>
                  <a:schemeClr val="tx1">
                    <a:lumMod val="95000"/>
                    <a:lumOff val="5000"/>
                  </a:schemeClr>
                </a:solidFill>
                <a:effectLst/>
                <a:latin typeface="Google Sans"/>
              </a:rPr>
              <a:t>Walmart has invested in multiple sectors such as Fashion Tech, E-Commerce Enablers, Logistics Tech and more.</a:t>
            </a:r>
            <a:endParaRPr lang="en-CA" dirty="0">
              <a:solidFill>
                <a:schemeClr val="tx1">
                  <a:lumMod val="95000"/>
                  <a:lumOff val="5000"/>
                </a:schemeClr>
              </a:solidFill>
            </a:endParaRPr>
          </a:p>
        </p:txBody>
      </p:sp>
    </p:spTree>
    <p:extLst>
      <p:ext uri="{BB962C8B-B14F-4D97-AF65-F5344CB8AC3E}">
        <p14:creationId xmlns:p14="http://schemas.microsoft.com/office/powerpoint/2010/main" val="200310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72BF-BC48-30CD-64AA-75B5832B7F6C}"/>
              </a:ext>
            </a:extLst>
          </p:cNvPr>
          <p:cNvSpPr>
            <a:spLocks noGrp="1"/>
          </p:cNvSpPr>
          <p:nvPr>
            <p:ph type="title"/>
          </p:nvPr>
        </p:nvSpPr>
        <p:spPr>
          <a:xfrm>
            <a:off x="978805" y="659645"/>
            <a:ext cx="6246093" cy="800666"/>
          </a:xfrm>
        </p:spPr>
        <p:txBody>
          <a:bodyPr>
            <a:normAutofit/>
          </a:bodyPr>
          <a:lstStyle/>
          <a:p>
            <a:r>
              <a:rPr lang="en-CA" b="1" dirty="0">
                <a:latin typeface="Calibri" panose="020F0502020204030204" pitchFamily="34" charset="0"/>
                <a:ea typeface="Calibri" panose="020F0502020204030204" pitchFamily="34" charset="0"/>
                <a:cs typeface="Calibri" panose="020F0502020204030204" pitchFamily="34" charset="0"/>
              </a:rPr>
              <a:t>Business Model</a:t>
            </a:r>
          </a:p>
        </p:txBody>
      </p:sp>
      <p:sp>
        <p:nvSpPr>
          <p:cNvPr id="3" name="Content Placeholder 2">
            <a:extLst>
              <a:ext uri="{FF2B5EF4-FFF2-40B4-BE49-F238E27FC236}">
                <a16:creationId xmlns:a16="http://schemas.microsoft.com/office/drawing/2014/main" id="{0D02DA26-15DE-23EA-A4DE-F2C0791B3265}"/>
              </a:ext>
            </a:extLst>
          </p:cNvPr>
          <p:cNvSpPr>
            <a:spLocks noGrp="1"/>
          </p:cNvSpPr>
          <p:nvPr>
            <p:ph idx="1"/>
          </p:nvPr>
        </p:nvSpPr>
        <p:spPr>
          <a:xfrm>
            <a:off x="642175" y="1828800"/>
            <a:ext cx="6253484" cy="4419599"/>
          </a:xfrm>
        </p:spPr>
        <p:txBody>
          <a:bodyPr>
            <a:normAutofit/>
          </a:bodyPr>
          <a:lstStyle/>
          <a:p>
            <a:pPr>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With over $555 billion in net sales in 2021, the company operates a differentiated Omni business model with three primary units comprising Walmart U.S, Walmart International, and Sam’s Club (approximately 12% of its net sales) a membership-only warehouse club.</a:t>
            </a:r>
          </a:p>
          <a:p>
            <a:pPr>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Together with Walmart+, a subscription service including unlimited free shipping, unlimited delivery from its stores, and discounts launched in 2021. </a:t>
            </a:r>
          </a:p>
          <a:p>
            <a:endParaRPr lang="en-CA" dirty="0"/>
          </a:p>
        </p:txBody>
      </p:sp>
      <p:pic>
        <p:nvPicPr>
          <p:cNvPr id="5" name="Picture 4" descr="Table&#10;&#10;Description automatically generated with low confidence">
            <a:extLst>
              <a:ext uri="{FF2B5EF4-FFF2-40B4-BE49-F238E27FC236}">
                <a16:creationId xmlns:a16="http://schemas.microsoft.com/office/drawing/2014/main" id="{DD14DCB0-923D-858E-CCDA-F5409EE19D10}"/>
              </a:ext>
            </a:extLst>
          </p:cNvPr>
          <p:cNvPicPr>
            <a:picLocks noChangeAspect="1"/>
          </p:cNvPicPr>
          <p:nvPr/>
        </p:nvPicPr>
        <p:blipFill rotWithShape="1">
          <a:blip r:embed="rId3"/>
          <a:srcRect l="11652"/>
          <a:stretch/>
        </p:blipFill>
        <p:spPr bwMode="auto">
          <a:xfrm>
            <a:off x="7554137" y="1101399"/>
            <a:ext cx="3990161" cy="2766290"/>
          </a:xfrm>
          <a:prstGeom prst="rect">
            <a:avLst/>
          </a:prstGeom>
          <a:effectLst>
            <a:outerShdw blurRad="50800" dist="38100" dir="5400000" algn="t" rotWithShape="0">
              <a:prstClr val="black">
                <a:alpha val="43000"/>
              </a:prstClr>
            </a:outerShdw>
          </a:effectLst>
          <a:extLst>
            <a:ext uri="{53640926-AAD7-44D8-BBD7-CCE9431645EC}">
              <a14:shadowObscured xmlns:a14="http://schemas.microsoft.com/office/drawing/2010/main"/>
            </a:ext>
          </a:extLst>
        </p:spPr>
      </p:pic>
      <p:pic>
        <p:nvPicPr>
          <p:cNvPr id="4" name="Picture 3" descr="Diagram&#10;&#10;Description automatically generated">
            <a:extLst>
              <a:ext uri="{FF2B5EF4-FFF2-40B4-BE49-F238E27FC236}">
                <a16:creationId xmlns:a16="http://schemas.microsoft.com/office/drawing/2014/main" id="{36F3C93B-B979-3E17-C555-EAB7D4A70602}"/>
              </a:ext>
            </a:extLst>
          </p:cNvPr>
          <p:cNvPicPr>
            <a:picLocks noChangeAspect="1"/>
          </p:cNvPicPr>
          <p:nvPr/>
        </p:nvPicPr>
        <p:blipFill rotWithShape="1">
          <a:blip r:embed="rId4">
            <a:extLst>
              <a:ext uri="{28A0092B-C50C-407E-A947-70E740481C1C}">
                <a14:useLocalDpi xmlns:a14="http://schemas.microsoft.com/office/drawing/2010/main" val="0"/>
              </a:ext>
            </a:extLst>
          </a:blip>
          <a:srcRect t="210" r="-4" b="12306"/>
          <a:stretch/>
        </p:blipFill>
        <p:spPr bwMode="auto">
          <a:xfrm>
            <a:off x="7554137" y="3984564"/>
            <a:ext cx="3990161" cy="2766290"/>
          </a:xfrm>
          <a:prstGeom prst="rect">
            <a:avLst/>
          </a:prstGeom>
          <a:noFill/>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8319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9" name="Picture 2058">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61" name="Oval 2060">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3" name="Picture 2062">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5" name="Picture 2064">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7" name="Rectangle 2066">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89061F-B25C-A090-6C18-D784FF3ECA4D}"/>
              </a:ext>
            </a:extLst>
          </p:cNvPr>
          <p:cNvSpPr>
            <a:spLocks noGrp="1"/>
          </p:cNvSpPr>
          <p:nvPr>
            <p:ph type="title"/>
          </p:nvPr>
        </p:nvSpPr>
        <p:spPr>
          <a:xfrm>
            <a:off x="968991" y="3059888"/>
            <a:ext cx="3156061" cy="738224"/>
          </a:xfrm>
        </p:spPr>
        <p:txBody>
          <a:bodyPr vert="horz" lIns="91440" tIns="45720" rIns="91440" bIns="45720" rtlCol="0" anchor="b">
            <a:noAutofit/>
          </a:bodyPr>
          <a:lstStyle/>
          <a:p>
            <a:r>
              <a:rPr lang="en-US" sz="4400" b="1" dirty="0">
                <a:latin typeface="Calibri" panose="020F0502020204030204" pitchFamily="34" charset="0"/>
                <a:cs typeface="Calibri" panose="020F0502020204030204" pitchFamily="34" charset="0"/>
              </a:rPr>
              <a:t>Competitors </a:t>
            </a:r>
          </a:p>
        </p:txBody>
      </p:sp>
      <p:sp>
        <p:nvSpPr>
          <p:cNvPr id="2069" name="Freeform: Shape 2068">
            <a:extLst>
              <a:ext uri="{FF2B5EF4-FFF2-40B4-BE49-F238E27FC236}">
                <a16:creationId xmlns:a16="http://schemas.microsoft.com/office/drawing/2014/main" id="{E1C4A5C1-C93B-401A-BAB0-B3937EADE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071" name="Freeform 25">
            <a:extLst>
              <a:ext uri="{FF2B5EF4-FFF2-40B4-BE49-F238E27FC236}">
                <a16:creationId xmlns:a16="http://schemas.microsoft.com/office/drawing/2014/main" id="{B1A05FDA-6030-4929-B7F1-99254754D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73" name="Rectangle 2072">
            <a:extLst>
              <a:ext uri="{FF2B5EF4-FFF2-40B4-BE49-F238E27FC236}">
                <a16:creationId xmlns:a16="http://schemas.microsoft.com/office/drawing/2014/main" id="{A33F94DC-5C58-431B-886A-3C9AB0C6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1" name="Picture 20" descr="A close up of a logo&#10;&#10;Description automatically generated with low confidence">
            <a:extLst>
              <a:ext uri="{FF2B5EF4-FFF2-40B4-BE49-F238E27FC236}">
                <a16:creationId xmlns:a16="http://schemas.microsoft.com/office/drawing/2014/main" id="{5978BE20-7865-67EF-639B-A6BC33D44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7071" y="2176869"/>
            <a:ext cx="2567766" cy="815878"/>
          </a:xfrm>
          <a:prstGeom prst="rect">
            <a:avLst/>
          </a:prstGeom>
          <a:effectLst/>
        </p:spPr>
      </p:pic>
      <p:pic>
        <p:nvPicPr>
          <p:cNvPr id="1028" name="Picture 4">
            <a:extLst>
              <a:ext uri="{FF2B5EF4-FFF2-40B4-BE49-F238E27FC236}">
                <a16:creationId xmlns:a16="http://schemas.microsoft.com/office/drawing/2014/main" id="{546FAE53-F96E-D052-54C4-EEF93FBD1F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0352" y="4209136"/>
            <a:ext cx="2152451" cy="18868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ackground pattern">
            <a:extLst>
              <a:ext uri="{FF2B5EF4-FFF2-40B4-BE49-F238E27FC236}">
                <a16:creationId xmlns:a16="http://schemas.microsoft.com/office/drawing/2014/main" id="{9238171F-B81E-B080-ADC9-F4653A8942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856" y="3204028"/>
            <a:ext cx="2554196" cy="1436735"/>
          </a:xfrm>
          <a:prstGeom prst="rect">
            <a:avLst/>
          </a:prstGeom>
        </p:spPr>
      </p:pic>
      <p:pic>
        <p:nvPicPr>
          <p:cNvPr id="5" name="Picture 4">
            <a:extLst>
              <a:ext uri="{FF2B5EF4-FFF2-40B4-BE49-F238E27FC236}">
                <a16:creationId xmlns:a16="http://schemas.microsoft.com/office/drawing/2014/main" id="{A4E11243-16C1-D7C5-B893-B04E785B23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8086" y="4852043"/>
            <a:ext cx="2785736" cy="693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04C59C75-26E3-2FBF-9D2C-64DA6F12B8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92807" y="2880285"/>
            <a:ext cx="3108928" cy="789376"/>
          </a:xfrm>
          <a:prstGeom prst="rect">
            <a:avLst/>
          </a:prstGeom>
        </p:spPr>
      </p:pic>
    </p:spTree>
    <p:extLst>
      <p:ext uri="{BB962C8B-B14F-4D97-AF65-F5344CB8AC3E}">
        <p14:creationId xmlns:p14="http://schemas.microsoft.com/office/powerpoint/2010/main" val="398709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2BCCF5-54C2-EF0C-8420-7E1A70F1C6B4}"/>
              </a:ext>
            </a:extLst>
          </p:cNvPr>
          <p:cNvSpPr>
            <a:spLocks noGrp="1"/>
          </p:cNvSpPr>
          <p:nvPr>
            <p:ph type="title"/>
          </p:nvPr>
        </p:nvSpPr>
        <p:spPr>
          <a:xfrm>
            <a:off x="6683829" y="1447800"/>
            <a:ext cx="4397828" cy="3329581"/>
          </a:xfrm>
        </p:spPr>
        <p:txBody>
          <a:bodyPr vert="horz" lIns="91440" tIns="45720" rIns="91440" bIns="45720" rtlCol="0" anchor="b">
            <a:normAutofit/>
          </a:bodyPr>
          <a:lstStyle/>
          <a:p>
            <a:pPr>
              <a:lnSpc>
                <a:spcPct val="90000"/>
              </a:lnSpc>
            </a:pPr>
            <a:r>
              <a:rPr lang="en-US" sz="5100" b="1" i="0" kern="1200" dirty="0">
                <a:solidFill>
                  <a:schemeClr val="tx2"/>
                </a:solidFill>
                <a:latin typeface="Calibri" panose="020F0502020204030204" pitchFamily="34" charset="0"/>
                <a:cs typeface="Calibri" panose="020F0502020204030204" pitchFamily="34" charset="0"/>
              </a:rPr>
              <a:t>Competitor’s Market Share &amp; Share Price</a:t>
            </a:r>
          </a:p>
        </p:txBody>
      </p:sp>
      <p:graphicFrame>
        <p:nvGraphicFramePr>
          <p:cNvPr id="4" name="Table 4">
            <a:extLst>
              <a:ext uri="{FF2B5EF4-FFF2-40B4-BE49-F238E27FC236}">
                <a16:creationId xmlns:a16="http://schemas.microsoft.com/office/drawing/2014/main" id="{2FB8E64B-D662-9C0A-FD1E-E353587126D3}"/>
              </a:ext>
            </a:extLst>
          </p:cNvPr>
          <p:cNvGraphicFramePr>
            <a:graphicFrameLocks noGrp="1"/>
          </p:cNvGraphicFramePr>
          <p:nvPr>
            <p:extLst>
              <p:ext uri="{D42A27DB-BD31-4B8C-83A1-F6EECF244321}">
                <p14:modId xmlns:p14="http://schemas.microsoft.com/office/powerpoint/2010/main" val="1905180524"/>
              </p:ext>
            </p:extLst>
          </p:nvPr>
        </p:nvGraphicFramePr>
        <p:xfrm>
          <a:off x="643854" y="1527631"/>
          <a:ext cx="5450559" cy="3802274"/>
        </p:xfrm>
        <a:graphic>
          <a:graphicData uri="http://schemas.openxmlformats.org/drawingml/2006/table">
            <a:tbl>
              <a:tblPr firstRow="1" bandRow="1">
                <a:noFill/>
                <a:tableStyleId>{5C22544A-7EE6-4342-B048-85BDC9FD1C3A}</a:tableStyleId>
              </a:tblPr>
              <a:tblGrid>
                <a:gridCol w="1851854">
                  <a:extLst>
                    <a:ext uri="{9D8B030D-6E8A-4147-A177-3AD203B41FA5}">
                      <a16:colId xmlns:a16="http://schemas.microsoft.com/office/drawing/2014/main" val="3949424159"/>
                    </a:ext>
                  </a:extLst>
                </a:gridCol>
                <a:gridCol w="1556845">
                  <a:extLst>
                    <a:ext uri="{9D8B030D-6E8A-4147-A177-3AD203B41FA5}">
                      <a16:colId xmlns:a16="http://schemas.microsoft.com/office/drawing/2014/main" val="3692800925"/>
                    </a:ext>
                  </a:extLst>
                </a:gridCol>
                <a:gridCol w="2041860">
                  <a:extLst>
                    <a:ext uri="{9D8B030D-6E8A-4147-A177-3AD203B41FA5}">
                      <a16:colId xmlns:a16="http://schemas.microsoft.com/office/drawing/2014/main" val="1764507831"/>
                    </a:ext>
                  </a:extLst>
                </a:gridCol>
              </a:tblGrid>
              <a:tr h="1113890">
                <a:tc>
                  <a:txBody>
                    <a:bodyPr/>
                    <a:lstStyle/>
                    <a:p>
                      <a:r>
                        <a:rPr lang="en-CA" sz="1800" b="1" cap="all" spc="60">
                          <a:solidFill>
                            <a:schemeClr val="tx1"/>
                          </a:solidFill>
                          <a:latin typeface="Calibri" panose="020F0502020204030204" pitchFamily="34" charset="0"/>
                          <a:cs typeface="Calibri" panose="020F0502020204030204" pitchFamily="34" charset="0"/>
                        </a:rPr>
                        <a:t>Company’s Name</a:t>
                      </a:r>
                      <a:endParaRPr lang="en-CA" sz="1800" b="1" cap="all" spc="60" dirty="0">
                        <a:solidFill>
                          <a:schemeClr val="tx1"/>
                        </a:solidFill>
                        <a:latin typeface="Calibri" panose="020F0502020204030204" pitchFamily="34" charset="0"/>
                        <a:cs typeface="Calibri" panose="020F0502020204030204" pitchFamily="34" charset="0"/>
                      </a:endParaRPr>
                    </a:p>
                  </a:txBody>
                  <a:tcPr marL="142152" marR="142152" marT="133931" marB="133931" anchor="b">
                    <a:lnL w="12700" cap="flat" cmpd="sng" algn="ctr">
                      <a:noFill/>
                      <a:prstDash val="solid"/>
                    </a:lnL>
                    <a:lnR w="12700" cmpd="sng">
                      <a:noFill/>
                      <a:prstDash val="solid"/>
                    </a:lnR>
                    <a:lnT w="12700" cmpd="sng">
                      <a:noFill/>
                    </a:lnT>
                    <a:lnB w="12700" cmpd="sng">
                      <a:noFill/>
                      <a:prstDash val="solid"/>
                    </a:lnB>
                    <a:noFill/>
                  </a:tcPr>
                </a:tc>
                <a:tc>
                  <a:txBody>
                    <a:bodyPr/>
                    <a:lstStyle/>
                    <a:p>
                      <a:r>
                        <a:rPr lang="en-CA" sz="1800" b="1" cap="all" spc="60">
                          <a:solidFill>
                            <a:schemeClr val="tx1"/>
                          </a:solidFill>
                          <a:latin typeface="Calibri" panose="020F0502020204030204" pitchFamily="34" charset="0"/>
                          <a:cs typeface="Calibri" panose="020F0502020204030204" pitchFamily="34" charset="0"/>
                        </a:rPr>
                        <a:t>Market Share in Canada</a:t>
                      </a:r>
                      <a:endParaRPr lang="en-CA" sz="1800" b="1" cap="all" spc="60" dirty="0">
                        <a:solidFill>
                          <a:schemeClr val="tx1"/>
                        </a:solidFill>
                        <a:latin typeface="Calibri" panose="020F0502020204030204" pitchFamily="34" charset="0"/>
                        <a:cs typeface="Calibri" panose="020F0502020204030204" pitchFamily="34" charset="0"/>
                      </a:endParaRPr>
                    </a:p>
                  </a:txBody>
                  <a:tcPr marL="142152" marR="142152" marT="133931" marB="133931" anchor="b">
                    <a:lnL w="12700" cmpd="sng">
                      <a:noFill/>
                      <a:prstDash val="solid"/>
                    </a:lnL>
                    <a:lnR w="12700" cmpd="sng">
                      <a:noFill/>
                      <a:prstDash val="solid"/>
                    </a:lnR>
                    <a:lnT w="12700" cmpd="sng">
                      <a:noFill/>
                    </a:lnT>
                    <a:lnB w="12700" cmpd="sng">
                      <a:noFill/>
                      <a:prstDash val="solid"/>
                    </a:lnB>
                    <a:noFill/>
                  </a:tcPr>
                </a:tc>
                <a:tc>
                  <a:txBody>
                    <a:bodyPr/>
                    <a:lstStyle/>
                    <a:p>
                      <a:r>
                        <a:rPr lang="en-CA" sz="1800" b="1" cap="all" spc="60">
                          <a:solidFill>
                            <a:schemeClr val="tx1"/>
                          </a:solidFill>
                          <a:latin typeface="Calibri" panose="020F0502020204030204" pitchFamily="34" charset="0"/>
                          <a:cs typeface="Calibri" panose="020F0502020204030204" pitchFamily="34" charset="0"/>
                        </a:rPr>
                        <a:t>Share Price (USD $)</a:t>
                      </a:r>
                    </a:p>
                  </a:txBody>
                  <a:tcPr marL="142152" marR="142152" marT="133931" marB="133931"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1211560876"/>
                  </a:ext>
                </a:extLst>
              </a:tr>
              <a:tr h="672096">
                <a:tc>
                  <a:txBody>
                    <a:bodyPr/>
                    <a:lstStyle/>
                    <a:p>
                      <a:r>
                        <a:rPr lang="en-CA" sz="2400" cap="none" spc="0">
                          <a:solidFill>
                            <a:schemeClr val="tx1"/>
                          </a:solidFill>
                          <a:latin typeface="Calibri" panose="020F0502020204030204" pitchFamily="34" charset="0"/>
                          <a:cs typeface="Calibri" panose="020F0502020204030204" pitchFamily="34" charset="0"/>
                        </a:rPr>
                        <a:t>Costco</a:t>
                      </a:r>
                    </a:p>
                  </a:txBody>
                  <a:tcPr marL="142152" marR="142152" marT="142152" marB="133931">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CA" sz="2400" cap="none" spc="0" dirty="0">
                          <a:solidFill>
                            <a:schemeClr val="tx1"/>
                          </a:solidFill>
                          <a:latin typeface="Calibri" panose="020F0502020204030204" pitchFamily="34" charset="0"/>
                          <a:cs typeface="Calibri" panose="020F0502020204030204" pitchFamily="34" charset="0"/>
                        </a:rPr>
                        <a:t>9%</a:t>
                      </a:r>
                    </a:p>
                  </a:txBody>
                  <a:tcPr marL="142152" marR="142152" marT="142152" marB="133931">
                    <a:lnL w="12700" cmpd="sng">
                      <a:noFill/>
                      <a:prstDash val="solid"/>
                    </a:lnL>
                    <a:lnR w="12700" cmpd="sng">
                      <a:noFill/>
                      <a:prstDash val="solid"/>
                    </a:lnR>
                    <a:lnT w="12700" cmpd="sng">
                      <a:noFill/>
                      <a:prstDash val="solid"/>
                    </a:lnT>
                    <a:lnB w="12700" cmpd="sng">
                      <a:noFill/>
                      <a:prstDash val="solid"/>
                    </a:lnB>
                    <a:noFill/>
                  </a:tcPr>
                </a:tc>
                <a:tc>
                  <a:txBody>
                    <a:bodyPr/>
                    <a:lstStyle/>
                    <a:p>
                      <a:r>
                        <a:rPr lang="en-CA" sz="2400" cap="none" spc="0">
                          <a:solidFill>
                            <a:schemeClr val="tx1"/>
                          </a:solidFill>
                          <a:latin typeface="Calibri" panose="020F0502020204030204" pitchFamily="34" charset="0"/>
                          <a:cs typeface="Calibri" panose="020F0502020204030204" pitchFamily="34" charset="0"/>
                        </a:rPr>
                        <a:t>$ </a:t>
                      </a:r>
                      <a:r>
                        <a:rPr lang="en-CA" sz="2400" b="0" i="0" kern="1200" cap="none" spc="0">
                          <a:solidFill>
                            <a:schemeClr val="tx1"/>
                          </a:solidFill>
                          <a:effectLst/>
                          <a:latin typeface="Calibri" panose="020F0502020204030204" pitchFamily="34" charset="0"/>
                          <a:ea typeface="+mn-ea"/>
                          <a:cs typeface="Calibri" panose="020F0502020204030204" pitchFamily="34" charset="0"/>
                        </a:rPr>
                        <a:t>493.94</a:t>
                      </a:r>
                      <a:endParaRPr lang="en-CA" sz="2400" cap="none" spc="0">
                        <a:solidFill>
                          <a:schemeClr val="tx1"/>
                        </a:solidFill>
                        <a:latin typeface="Calibri" panose="020F0502020204030204" pitchFamily="34" charset="0"/>
                        <a:cs typeface="Calibri" panose="020F0502020204030204" pitchFamily="34" charset="0"/>
                      </a:endParaRPr>
                    </a:p>
                  </a:txBody>
                  <a:tcPr marL="142152" marR="142152" marT="142152" marB="13393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26336356"/>
                  </a:ext>
                </a:extLst>
              </a:tr>
              <a:tr h="672096">
                <a:tc>
                  <a:txBody>
                    <a:bodyPr/>
                    <a:lstStyle/>
                    <a:p>
                      <a:r>
                        <a:rPr lang="en-CA" sz="2400" cap="none" spc="0" dirty="0">
                          <a:solidFill>
                            <a:schemeClr val="tx1"/>
                          </a:solidFill>
                          <a:latin typeface="Calibri" panose="020F0502020204030204" pitchFamily="34" charset="0"/>
                          <a:cs typeface="Calibri" panose="020F0502020204030204" pitchFamily="34" charset="0"/>
                        </a:rPr>
                        <a:t>Loblaws</a:t>
                      </a:r>
                    </a:p>
                  </a:txBody>
                  <a:tcPr marL="142152" marR="142152" marT="142152" marB="133931">
                    <a:lnL w="12700" cap="flat" cmpd="sng" algn="ctr">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CA" sz="2400" cap="none" spc="0">
                          <a:solidFill>
                            <a:schemeClr val="tx1"/>
                          </a:solidFill>
                          <a:latin typeface="Calibri" panose="020F0502020204030204" pitchFamily="34" charset="0"/>
                          <a:cs typeface="Calibri" panose="020F0502020204030204" pitchFamily="34" charset="0"/>
                        </a:rPr>
                        <a:t>28%</a:t>
                      </a:r>
                    </a:p>
                  </a:txBody>
                  <a:tcPr marL="142152" marR="142152" marT="142152" marB="133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CA" sz="2400" cap="none" spc="0">
                          <a:solidFill>
                            <a:schemeClr val="tx1"/>
                          </a:solidFill>
                          <a:latin typeface="Calibri" panose="020F0502020204030204" pitchFamily="34" charset="0"/>
                          <a:cs typeface="Calibri" panose="020F0502020204030204" pitchFamily="34" charset="0"/>
                        </a:rPr>
                        <a:t>$ 92.68</a:t>
                      </a:r>
                    </a:p>
                  </a:txBody>
                  <a:tcPr marL="142152" marR="142152" marT="142152" marB="13393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83194330"/>
                  </a:ext>
                </a:extLst>
              </a:tr>
              <a:tr h="672096">
                <a:tc>
                  <a:txBody>
                    <a:bodyPr/>
                    <a:lstStyle/>
                    <a:p>
                      <a:r>
                        <a:rPr lang="en-CA" sz="2400" cap="none" spc="0">
                          <a:solidFill>
                            <a:schemeClr val="tx1"/>
                          </a:solidFill>
                          <a:latin typeface="Calibri" panose="020F0502020204030204" pitchFamily="34" charset="0"/>
                          <a:cs typeface="Calibri" panose="020F0502020204030204" pitchFamily="34" charset="0"/>
                        </a:rPr>
                        <a:t>Sobeys</a:t>
                      </a:r>
                    </a:p>
                  </a:txBody>
                  <a:tcPr marL="142152" marR="142152" marT="142152" marB="133931">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CA" sz="2400" cap="none" spc="0">
                          <a:solidFill>
                            <a:schemeClr val="tx1"/>
                          </a:solidFill>
                          <a:latin typeface="Calibri" panose="020F0502020204030204" pitchFamily="34" charset="0"/>
                          <a:cs typeface="Calibri" panose="020F0502020204030204" pitchFamily="34" charset="0"/>
                        </a:rPr>
                        <a:t>20%</a:t>
                      </a:r>
                    </a:p>
                  </a:txBody>
                  <a:tcPr marL="142152" marR="142152" marT="142152" marB="133931">
                    <a:lnL w="12700" cmpd="sng">
                      <a:noFill/>
                      <a:prstDash val="solid"/>
                    </a:lnL>
                    <a:lnR w="12700" cmpd="sng">
                      <a:noFill/>
                      <a:prstDash val="solid"/>
                    </a:lnR>
                    <a:lnT w="12700" cmpd="sng">
                      <a:noFill/>
                      <a:prstDash val="solid"/>
                    </a:lnT>
                    <a:lnB w="12700" cmpd="sng">
                      <a:noFill/>
                      <a:prstDash val="solid"/>
                    </a:lnB>
                    <a:noFill/>
                  </a:tcPr>
                </a:tc>
                <a:tc>
                  <a:txBody>
                    <a:bodyPr/>
                    <a:lstStyle/>
                    <a:p>
                      <a:r>
                        <a:rPr lang="en-CA" sz="2400" cap="none" spc="0">
                          <a:solidFill>
                            <a:schemeClr val="tx1"/>
                          </a:solidFill>
                          <a:latin typeface="Calibri" panose="020F0502020204030204" pitchFamily="34" charset="0"/>
                          <a:cs typeface="Calibri" panose="020F0502020204030204" pitchFamily="34" charset="0"/>
                        </a:rPr>
                        <a:t>$ 27.12</a:t>
                      </a:r>
                    </a:p>
                  </a:txBody>
                  <a:tcPr marL="142152" marR="142152" marT="142152" marB="13393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89307521"/>
                  </a:ext>
                </a:extLst>
              </a:tr>
              <a:tr h="672096">
                <a:tc>
                  <a:txBody>
                    <a:bodyPr/>
                    <a:lstStyle/>
                    <a:p>
                      <a:r>
                        <a:rPr lang="en-CA" sz="2400" cap="none" spc="0">
                          <a:solidFill>
                            <a:schemeClr val="tx1"/>
                          </a:solidFill>
                          <a:latin typeface="Calibri" panose="020F0502020204030204" pitchFamily="34" charset="0"/>
                          <a:cs typeface="Calibri" panose="020F0502020204030204" pitchFamily="34" charset="0"/>
                        </a:rPr>
                        <a:t>Metro</a:t>
                      </a:r>
                    </a:p>
                  </a:txBody>
                  <a:tcPr marL="142152" marR="142152" marT="142152" marB="133931">
                    <a:lnL w="12700" cap="flat" cmpd="sng" algn="ctr">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r>
                        <a:rPr lang="en-CA" sz="2400" cap="none" spc="0">
                          <a:solidFill>
                            <a:schemeClr val="tx1"/>
                          </a:solidFill>
                          <a:latin typeface="Calibri" panose="020F0502020204030204" pitchFamily="34" charset="0"/>
                          <a:cs typeface="Calibri" panose="020F0502020204030204" pitchFamily="34" charset="0"/>
                        </a:rPr>
                        <a:t>11%</a:t>
                      </a:r>
                    </a:p>
                  </a:txBody>
                  <a:tcPr marL="142152" marR="142152" marT="142152" marB="133931">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r>
                        <a:rPr lang="en-CA" sz="2400" cap="none" spc="0" dirty="0">
                          <a:solidFill>
                            <a:schemeClr val="tx1"/>
                          </a:solidFill>
                          <a:latin typeface="Calibri" panose="020F0502020204030204" pitchFamily="34" charset="0"/>
                          <a:cs typeface="Calibri" panose="020F0502020204030204" pitchFamily="34" charset="0"/>
                        </a:rPr>
                        <a:t>$ 56.11</a:t>
                      </a:r>
                    </a:p>
                  </a:txBody>
                  <a:tcPr marL="142152" marR="142152" marT="142152" marB="133931">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extLst>
                  <a:ext uri="{0D108BD9-81ED-4DB2-BD59-A6C34878D82A}">
                    <a16:rowId xmlns:a16="http://schemas.microsoft.com/office/drawing/2014/main" val="4203984804"/>
                  </a:ext>
                </a:extLst>
              </a:tr>
            </a:tbl>
          </a:graphicData>
        </a:graphic>
      </p:graphicFrame>
    </p:spTree>
    <p:extLst>
      <p:ext uri="{BB962C8B-B14F-4D97-AF65-F5344CB8AC3E}">
        <p14:creationId xmlns:p14="http://schemas.microsoft.com/office/powerpoint/2010/main" val="147488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FB416FD2-DAA9-B029-224B-4DBADD678F04}"/>
              </a:ext>
            </a:extLst>
          </p:cNvPr>
          <p:cNvGraphicFramePr/>
          <p:nvPr>
            <p:extLst>
              <p:ext uri="{D42A27DB-BD31-4B8C-83A1-F6EECF244321}">
                <p14:modId xmlns:p14="http://schemas.microsoft.com/office/powerpoint/2010/main" val="544887887"/>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8804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498FCC0C3D5F47A9006853F93C5DA5" ma:contentTypeVersion="5" ma:contentTypeDescription="Create a new document." ma:contentTypeScope="" ma:versionID="2db53e7e503e089ff776aea3863a223f">
  <xsd:schema xmlns:xsd="http://www.w3.org/2001/XMLSchema" xmlns:xs="http://www.w3.org/2001/XMLSchema" xmlns:p="http://schemas.microsoft.com/office/2006/metadata/properties" xmlns:ns3="38031a79-5052-42d1-8e37-b81695a34108" xmlns:ns4="67b4ebfb-6a93-421c-adca-cabfff0dabe3" targetNamespace="http://schemas.microsoft.com/office/2006/metadata/properties" ma:root="true" ma:fieldsID="48b547e954dc7c2db968a6fb7a072f12" ns3:_="" ns4:_="">
    <xsd:import namespace="38031a79-5052-42d1-8e37-b81695a34108"/>
    <xsd:import namespace="67b4ebfb-6a93-421c-adca-cabfff0dab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031a79-5052-42d1-8e37-b81695a341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b4ebfb-6a93-421c-adca-cabfff0dab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932695-9062-4054-9889-19C1F7112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031a79-5052-42d1-8e37-b81695a34108"/>
    <ds:schemaRef ds:uri="67b4ebfb-6a93-421c-adca-cabfff0dab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36F3C4-3759-4856-92CE-085FAB313169}">
  <ds:schemaRefs>
    <ds:schemaRef ds:uri="http://schemas.microsoft.com/sharepoint/v3/contenttype/forms"/>
  </ds:schemaRefs>
</ds:datastoreItem>
</file>

<file path=customXml/itemProps3.xml><?xml version="1.0" encoding="utf-8"?>
<ds:datastoreItem xmlns:ds="http://schemas.openxmlformats.org/officeDocument/2006/customXml" ds:itemID="{35CB3853-864E-4F11-912F-C028E34E165E}">
  <ds:schemaRefs>
    <ds:schemaRef ds:uri="http://schemas.microsoft.com/office/2006/metadata/properties"/>
    <ds:schemaRef ds:uri="http://purl.org/dc/elements/1.1/"/>
    <ds:schemaRef ds:uri="38031a79-5052-42d1-8e37-b81695a34108"/>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67b4ebfb-6a93-421c-adca-cabfff0dabe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1817</TotalTime>
  <Words>1282</Words>
  <Application>Microsoft Office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vt:lpstr>
      <vt:lpstr>Barlow</vt:lpstr>
      <vt:lpstr>Calibri</vt:lpstr>
      <vt:lpstr>Century Gothic</vt:lpstr>
      <vt:lpstr>Google Sans</vt:lpstr>
      <vt:lpstr>Symbol</vt:lpstr>
      <vt:lpstr>Wingdings 3</vt:lpstr>
      <vt:lpstr>Ion</vt:lpstr>
      <vt:lpstr>PowerPoint Presentation</vt:lpstr>
      <vt:lpstr>Agenda</vt:lpstr>
      <vt:lpstr>  About Company</vt:lpstr>
      <vt:lpstr>PowerPoint Presentation</vt:lpstr>
      <vt:lpstr>  Mergers and Acquisitions</vt:lpstr>
      <vt:lpstr>Business Model</vt:lpstr>
      <vt:lpstr>Competitors </vt:lpstr>
      <vt:lpstr>Competitor’s Market Share &amp; Share Price</vt:lpstr>
      <vt:lpstr>PowerPoint Presentation</vt:lpstr>
      <vt:lpstr>Balance Sheet </vt:lpstr>
      <vt:lpstr>Ratio and valuation Analysis </vt:lpstr>
      <vt:lpstr> Ratio Analysis</vt:lpstr>
      <vt:lpstr>1.Liquidity Ratio</vt:lpstr>
      <vt:lpstr>2.Profitability Ratio</vt:lpstr>
      <vt:lpstr>3.Other Ratio</vt:lpstr>
      <vt:lpstr>Growth Rate</vt:lpstr>
      <vt:lpstr>Capital Asset Pricing Model</vt:lpstr>
      <vt:lpstr>Beta (β) - Volatility in relation to the overall market.</vt:lpstr>
      <vt:lpstr>CAPM Model</vt:lpstr>
      <vt:lpstr>Monte Carlo Simulation</vt:lpstr>
      <vt:lpstr>Monte Carlo Simulation</vt:lpstr>
      <vt:lpstr>PowerPoint Presentation</vt:lpstr>
      <vt:lpstr>PowerPoint Presentation</vt:lpstr>
      <vt:lpstr>Simple Moving Average</vt:lpstr>
      <vt:lpstr>Golden Point, Buy Sell Predictions  This Chart shows the short- and long-term stock predictions and it always increased after reaching the Golden Point, So we can be able to understand where to Buy and Sell the Stock.</vt:lpstr>
      <vt:lpstr>PowerPoint Presentation</vt:lpstr>
      <vt:lpstr>Facebook Prophet</vt:lpstr>
      <vt:lpstr>Recommendation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Patel</dc:creator>
  <cp:lastModifiedBy>Apurv Hiteshkumar Sathwara</cp:lastModifiedBy>
  <cp:revision>613</cp:revision>
  <dcterms:created xsi:type="dcterms:W3CDTF">2023-04-10T23:10:56Z</dcterms:created>
  <dcterms:modified xsi:type="dcterms:W3CDTF">2023-04-18T22:24:02Z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0x010100E3498FCC0C3D5F47A9006853F93C5DA5</vt:lpwstr>
  </property>
</Properties>
</file>