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CC14C-391B-BA68-FB23-5AA59CA05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0B280B-9EDB-C178-61E5-F68F8C7BA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FF98E-203A-81E7-7DB5-2FD4EF28C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8BED-C6ED-442E-8DBE-F6142177AC2D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A8312-BA37-46D2-11F9-F8936C20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447B8-9E53-EB44-2A4A-181CA1F69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009E-6F86-4987-A38C-4A45A5213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055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D891B-9031-CE9D-2297-5ACB2B68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CD928A-382B-3348-6CD2-9A72E48EA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F4611-F876-C3A9-606A-738991DFD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8BED-C6ED-442E-8DBE-F6142177AC2D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7A490-F725-8004-7124-16B99032A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6B91C-BE21-E88F-1C2B-E46BD9637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009E-6F86-4987-A38C-4A45A5213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974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36D589-7540-A0AF-49A4-5C316168E6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D09D14-4ACF-9A11-1452-A53257402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E6E75-441E-9535-C552-9654D3CC1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8BED-C6ED-442E-8DBE-F6142177AC2D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39150-1534-037F-68C3-1DABF0B06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F4F15-2E18-C389-08B5-70ED92A24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009E-6F86-4987-A38C-4A45A5213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976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6150E-74C5-2EDB-1C03-40FC7BFAD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48C27-094B-50AD-39AC-2CADB2D0E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77489-A269-DDFE-4754-A38DD2A68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8BED-C6ED-442E-8DBE-F6142177AC2D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59467-EEBD-FD8F-47EE-58E896ECA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9A058-4680-EF8C-C489-AFFCB66A1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009E-6F86-4987-A38C-4A45A5213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26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B1BA5-9CCD-157E-66D6-EC5B4DB92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08EC3-CA1B-4F89-2CB6-17A23F603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C15F0-42FB-E5A7-1021-ABB2E9906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8BED-C6ED-442E-8DBE-F6142177AC2D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AE966-DAB7-CF9A-4AA6-AD511492C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A6644-CFBF-82B5-3D38-3CABAC1CF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009E-6F86-4987-A38C-4A45A5213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072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1B150-6436-DDF1-7F05-654D38B4E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AAFAE-30E8-82D2-9645-EFE4769A4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B090AD-D037-FFCA-B77B-1F6930816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F877B2-8787-5577-C092-3F4041EF9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8BED-C6ED-442E-8DBE-F6142177AC2D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20981A-1C45-0B47-8B70-3D8AE524D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6298A-0C31-113D-18D1-008C6083D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009E-6F86-4987-A38C-4A45A5213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06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C0DDD-BC82-208D-DA2F-D472C266E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88A99-55AB-69CD-4F4B-C83848FD0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D2A995-FB18-AD09-86CB-2881B7E81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024EFB-796D-ED2B-0C57-F41CB98BF1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CEEAC6-36D7-0E40-B26C-5117BCCF4F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C447FA-35D7-6408-046C-513F1DA78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8BED-C6ED-442E-8DBE-F6142177AC2D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762F0B-D7AA-9DC2-C8E7-77D053753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6AB32B-E405-1D83-E1C3-31D3A4DE8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009E-6F86-4987-A38C-4A45A5213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821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4250-A7A8-39E2-C6B3-BA94128C2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512923-85A8-2463-DEB5-965E621C4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8BED-C6ED-442E-8DBE-F6142177AC2D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2353C5-4CC5-E8DB-62FC-813AD6905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9F8DA7-2B8E-5E22-7D13-0743ED4E4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009E-6F86-4987-A38C-4A45A5213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121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BA7657-7ABE-5F15-BBFA-A2D48999F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8BED-C6ED-442E-8DBE-F6142177AC2D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536A59-8720-7D23-55A4-32C63DDD8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ED481F-B649-779D-4399-993033EC8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009E-6F86-4987-A38C-4A45A5213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4269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8AD05-2CC0-0B51-56A6-5B9B81B32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256BD-164F-6632-CC5E-7301BCEF0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520572-8250-21A9-EA2A-61B0B4F78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F881A-119F-E695-DAD1-77FABE6C0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8BED-C6ED-442E-8DBE-F6142177AC2D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78472E-6CF4-B23B-4902-7676E1214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1A987-17A1-AC5A-43CD-F7434A65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009E-6F86-4987-A38C-4A45A5213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080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A0568-CBE6-80E9-58C5-2B5269927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0DDE1-370A-9A26-5871-F0E2CFC820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75704A-F472-179B-89E7-01E57FF23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F57FAC-D65F-C754-3BC8-FEC801B14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8BED-C6ED-442E-8DBE-F6142177AC2D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26028-5036-8B93-D997-4D76C153A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B3AB01-C286-722A-8928-39EDF0081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009E-6F86-4987-A38C-4A45A5213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955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A632CE-0DE4-4A49-FE11-8F9F65AC2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C23A1-1638-D216-53EF-901982ED2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02C3B-2B30-73E4-AD1F-FFF7B9DF78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28BED-C6ED-442E-8DBE-F6142177AC2D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BE5D6-52D2-1D74-10D9-60C4BBEDA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DA948-D9C8-17A8-DCC0-0C2BECC22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8009E-6F86-4987-A38C-4A45A5213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46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38/s41567-022-01643-7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2FCC7-FE37-2085-53EA-A23A577850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Classically Verifiable Quantum advantage from a computational bell 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2FDAA3-2C25-6E97-7D44-E70544E460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BY</a:t>
            </a:r>
          </a:p>
          <a:p>
            <a:r>
              <a:rPr lang="en-IN" dirty="0"/>
              <a:t>Apurva Dhingra</a:t>
            </a:r>
          </a:p>
          <a:p>
            <a:r>
              <a:rPr lang="en-IN" dirty="0" err="1"/>
              <a:t>Barnokhon</a:t>
            </a:r>
            <a:r>
              <a:rPr lang="en-IN" dirty="0"/>
              <a:t> </a:t>
            </a:r>
            <a:r>
              <a:rPr lang="en-IN" dirty="0" err="1"/>
              <a:t>Tashpulotova</a:t>
            </a:r>
            <a:endParaRPr lang="en-IN" dirty="0"/>
          </a:p>
          <a:p>
            <a:r>
              <a:rPr lang="en-IN" dirty="0"/>
              <a:t>Kush Dhuvad</a:t>
            </a:r>
          </a:p>
        </p:txBody>
      </p:sp>
    </p:spTree>
    <p:extLst>
      <p:ext uri="{BB962C8B-B14F-4D97-AF65-F5344CB8AC3E}">
        <p14:creationId xmlns:p14="http://schemas.microsoft.com/office/powerpoint/2010/main" val="2018874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B355B-CF62-105A-959D-E8E24FFB1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circuits for x^2 mod 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DAD545-5C68-1F63-B682-E87F04E33C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3380" y="1965546"/>
            <a:ext cx="7750127" cy="4145575"/>
          </a:xfrm>
        </p:spPr>
      </p:pic>
    </p:spTree>
    <p:extLst>
      <p:ext uri="{BB962C8B-B14F-4D97-AF65-F5344CB8AC3E}">
        <p14:creationId xmlns:p14="http://schemas.microsoft.com/office/powerpoint/2010/main" val="3475367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2C646-EA58-375B-949E-1101A5620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626DA-AEC5-50E4-59BE-684811E8E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>
                <a:hlinkClick r:id="rId2"/>
              </a:rPr>
              <a:t>https://</a:t>
            </a:r>
            <a:r>
              <a:rPr lang="en-IN" dirty="0">
                <a:hlinkClick r:id="rId2"/>
              </a:rPr>
              <a:t>doi.org/10.1038</a:t>
            </a:r>
            <a:r>
              <a:rPr lang="en-IN">
                <a:hlinkClick r:id="rId2"/>
              </a:rPr>
              <a:t>/s41567-022-01643-7</a:t>
            </a:r>
            <a:endParaRPr lang="en-IN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186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51EA7-6A6A-522E-D98D-187A4E42F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Efficiently Verifiable Quantum Computational Advantage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FE36C-5B61-B5FF-59A1-2DBCBFFF8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400" b="1" dirty="0"/>
              <a:t>Key Points:</a:t>
            </a:r>
            <a:endParaRPr lang="en-US" sz="3400" dirty="0"/>
          </a:p>
          <a:p>
            <a:pPr>
              <a:lnSpc>
                <a:spcPct val="120000"/>
              </a:lnSpc>
            </a:pPr>
            <a:r>
              <a:rPr lang="en-US" b="1" dirty="0"/>
              <a:t>Current Limitations in Quantum Advantage:</a:t>
            </a:r>
            <a:endParaRPr lang="en-US" dirty="0"/>
          </a:p>
          <a:p>
            <a:pPr marL="742950" lvl="1" indent="-28575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Existing demonstrations require exponentially costly classical computations for verification.</a:t>
            </a:r>
          </a:p>
          <a:p>
            <a:pPr>
              <a:lnSpc>
                <a:spcPct val="120000"/>
              </a:lnSpc>
            </a:pPr>
            <a:r>
              <a:rPr lang="en-US" b="1" dirty="0"/>
              <a:t>Proposed Interactive Protocol:</a:t>
            </a:r>
            <a:endParaRPr lang="en-US" dirty="0"/>
          </a:p>
          <a:p>
            <a:pPr marL="742950" lvl="1" indent="-28575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A new protocol for quantum computational advantage that is efficiently verifiable using classical methods.</a:t>
            </a:r>
          </a:p>
          <a:p>
            <a:pPr>
              <a:lnSpc>
                <a:spcPct val="120000"/>
              </a:lnSpc>
            </a:pPr>
            <a:r>
              <a:rPr lang="en-US" b="1" dirty="0"/>
              <a:t>Trapdoor Claw-Free Functions:</a:t>
            </a:r>
            <a:endParaRPr lang="en-US" dirty="0"/>
          </a:p>
          <a:p>
            <a:pPr marL="742950" lvl="1" indent="-28575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The protocol uses cryptographic tools known as trapdoor claw-free functions.</a:t>
            </a:r>
          </a:p>
          <a:p>
            <a:pPr marL="742950" lvl="1" indent="-28575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Unlike previous approaches, this protocol eliminates the need for the adaptive hardcore bit property.</a:t>
            </a:r>
          </a:p>
          <a:p>
            <a:pPr>
              <a:lnSpc>
                <a:spcPct val="120000"/>
              </a:lnSpc>
            </a:pPr>
            <a:r>
              <a:rPr lang="en-US" b="1" dirty="0"/>
              <a:t>Connection to Bell's Inequality:</a:t>
            </a:r>
            <a:endParaRPr lang="en-US" dirty="0"/>
          </a:p>
          <a:p>
            <a:pPr marL="742950" lvl="1" indent="-28575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The protocol employs a novel connection to Bell’s inequality.</a:t>
            </a:r>
          </a:p>
          <a:p>
            <a:pPr marL="742950" lvl="1" indent="-28575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This allows for simplified cryptographic assumptions without increasing quantum circuit complexity.</a:t>
            </a:r>
          </a:p>
          <a:p>
            <a:pPr>
              <a:lnSpc>
                <a:spcPct val="120000"/>
              </a:lnSpc>
            </a:pPr>
            <a:r>
              <a:rPr lang="en-US" b="1" dirty="0"/>
              <a:t>Innovative Trapdoor Claw-Free Function Constructions:</a:t>
            </a:r>
            <a:br>
              <a:rPr lang="en-US" b="1" dirty="0"/>
            </a:br>
            <a:r>
              <a:rPr lang="en-US" b="1" dirty="0"/>
              <a:t> </a:t>
            </a:r>
            <a:r>
              <a:rPr lang="en-US" dirty="0"/>
              <a:t>Constructions based on:  </a:t>
            </a:r>
            <a:r>
              <a:rPr lang="en-US" b="1" dirty="0"/>
              <a:t>Rabin’s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340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2BF50-619E-00E8-1927-6FB3E2FB4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08E4D-0639-096E-401B-1F308C94D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896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35087-AB11-226C-8E7D-7C2FDBD35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 which only Quantum Computers can pass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5760D-A882-6792-BB4B-E114DAC18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Theorem 1: Completeness. An error-free quantum device honestly following the interactive protocol will cause the verifier to return Accept with </a:t>
            </a:r>
            <a:r>
              <a:rPr lang="en-US" dirty="0" err="1"/>
              <a:t>p</a:t>
            </a:r>
            <a:r>
              <a:rPr lang="en-US" sz="1600" dirty="0" err="1"/>
              <a:t>x</a:t>
            </a:r>
            <a:r>
              <a:rPr lang="en-US" dirty="0"/>
              <a:t> = 1 and </a:t>
            </a:r>
            <a:r>
              <a:rPr lang="en-US" dirty="0" err="1"/>
              <a:t>p</a:t>
            </a:r>
            <a:r>
              <a:rPr lang="en-US" sz="1200" dirty="0" err="1"/>
              <a:t>CHSH</a:t>
            </a:r>
            <a:r>
              <a:rPr lang="en-US" dirty="0"/>
              <a:t> = cos2(π/8) ≈ 0.85.</a:t>
            </a:r>
            <a:br>
              <a:rPr lang="en-US" dirty="0"/>
            </a:br>
            <a:r>
              <a:rPr lang="en-US" dirty="0"/>
              <a:t>  BQP(bounded quantum polynomial-time) provers are quantum  </a:t>
            </a:r>
            <a:br>
              <a:rPr lang="en-US" dirty="0"/>
            </a:br>
            <a:r>
              <a:rPr lang="en-US" dirty="0"/>
              <a:t>  provers such that classical verifier accepts the results with </a:t>
            </a:r>
            <a:br>
              <a:rPr lang="en-US" dirty="0"/>
            </a:br>
            <a:r>
              <a:rPr lang="en-US" dirty="0"/>
              <a:t>  probability&gt;2/3</a:t>
            </a:r>
            <a:br>
              <a:rPr lang="en-US" dirty="0"/>
            </a:br>
            <a:r>
              <a:rPr lang="en-US" dirty="0"/>
              <a:t>   </a:t>
            </a:r>
          </a:p>
          <a:p>
            <a:r>
              <a:rPr lang="en-US" dirty="0"/>
              <a:t>Theorem 2: Soundness. Assume the function family used in the interactive protocol is claw-free. Then </a:t>
            </a:r>
            <a:r>
              <a:rPr lang="en-US" dirty="0" err="1"/>
              <a:t>p</a:t>
            </a:r>
            <a:r>
              <a:rPr lang="en-US" sz="1800" dirty="0" err="1"/>
              <a:t>x</a:t>
            </a:r>
            <a:r>
              <a:rPr lang="en-US" dirty="0"/>
              <a:t> and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CHSH</a:t>
            </a:r>
            <a:r>
              <a:rPr lang="en-US" dirty="0"/>
              <a:t> for any classical prover must obey the relation </a:t>
            </a:r>
            <a:br>
              <a:rPr lang="en-US" dirty="0"/>
            </a:b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dirty="0"/>
              <a:t>+4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CHSH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dirty="0"/>
              <a:t>−4 &lt; ϵ(n) (1) where ϵ is a negligible function of n, the length of the function family’s input strings.</a:t>
            </a:r>
            <a:br>
              <a:rPr lang="en-US" dirty="0"/>
            </a:br>
            <a:r>
              <a:rPr lang="en-US" dirty="0"/>
              <a:t> BPP</a:t>
            </a:r>
            <a:r>
              <a:rPr lang="en-IN" dirty="0"/>
              <a:t>(Bounded-error Probabilistic Polynomial-time) </a:t>
            </a:r>
            <a:r>
              <a:rPr lang="en-US" dirty="0"/>
              <a:t> provers are quantum  </a:t>
            </a:r>
            <a:br>
              <a:rPr lang="en-US" dirty="0"/>
            </a:br>
            <a:r>
              <a:rPr lang="en-US" dirty="0"/>
              <a:t> provers such that classical verifier accepts the results with </a:t>
            </a:r>
            <a:br>
              <a:rPr lang="en-US" dirty="0"/>
            </a:br>
            <a:r>
              <a:rPr lang="en-US" dirty="0"/>
              <a:t> probability&lt;1/3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9544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34C49-6831-1CA4-E858-3BEB4474C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157AF-FC0B-46C1-F9AC-B0634E2D1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Shor’s algorithm is the solution!</a:t>
            </a:r>
          </a:p>
          <a:p>
            <a:r>
              <a:rPr lang="en-IN" dirty="0"/>
              <a:t>But in NISQ (Noisy intermediate-scale Quantum devices) era running this algorithm is not possible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254E06-30F4-414A-7B33-B3A9328B813B}"/>
              </a:ext>
            </a:extLst>
          </p:cNvPr>
          <p:cNvSpPr/>
          <p:nvPr/>
        </p:nvSpPr>
        <p:spPr>
          <a:xfrm>
            <a:off x="1259174" y="3627620"/>
            <a:ext cx="3372787" cy="18737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b="1" dirty="0"/>
              <a:t>NISQ Feasible</a:t>
            </a:r>
          </a:p>
          <a:p>
            <a:r>
              <a:rPr lang="en-IN" sz="2400" b="1" dirty="0"/>
              <a:t>Efficiently verifiable problems</a:t>
            </a:r>
          </a:p>
        </p:txBody>
      </p:sp>
    </p:spTree>
    <p:extLst>
      <p:ext uri="{BB962C8B-B14F-4D97-AF65-F5344CB8AC3E}">
        <p14:creationId xmlns:p14="http://schemas.microsoft.com/office/powerpoint/2010/main" val="3724578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D56DF-097A-DC4C-B8E4-F2A07BC98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Trap-door Claw-free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7F8B9-DFBB-E223-11D5-111087EFF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Interactive protocol was introduced that can operate both as a test for quantum advantage and as a generator of certifiable quantum randomness. The core of the protocol is a two-to-one function, f.</a:t>
            </a:r>
          </a:p>
          <a:p>
            <a:endParaRPr lang="en-US" dirty="0"/>
          </a:p>
          <a:p>
            <a:r>
              <a:rPr lang="en-US" dirty="0"/>
              <a:t>Claw-free, means that it is computationally hard to find a pair of inputs (x0 , x1 ) such that f(x0 ) = f(x1 )</a:t>
            </a:r>
          </a:p>
          <a:p>
            <a:endParaRPr lang="en-US" dirty="0"/>
          </a:p>
          <a:p>
            <a:r>
              <a:rPr lang="en-US" dirty="0"/>
              <a:t> Trap door: given some secret data t, it becomes possible to efficiently invert f and reveal the pair of inputs mapping to any output.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6086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56945-1DB0-FAA9-766B-C49073ED4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039"/>
          </a:xfrm>
        </p:spPr>
        <p:txBody>
          <a:bodyPr/>
          <a:lstStyle/>
          <a:p>
            <a:r>
              <a:rPr lang="en-IN" dirty="0"/>
              <a:t>Protocol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882900-D359-5F7F-A157-E12F7F4210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1632" y="1285407"/>
            <a:ext cx="9548735" cy="5218711"/>
          </a:xfrm>
        </p:spPr>
      </p:pic>
    </p:spTree>
    <p:extLst>
      <p:ext uri="{BB962C8B-B14F-4D97-AF65-F5344CB8AC3E}">
        <p14:creationId xmlns:p14="http://schemas.microsoft.com/office/powerpoint/2010/main" val="1947433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BBED4-A416-0ACA-5DF9-8358F691D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Cryptographic constructions for interactive quantum advantage protocols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A32E16-4096-C965-FEFB-ACED03A06E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3456" y="2582366"/>
            <a:ext cx="7066568" cy="267918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4EAA2B-25FD-8682-AD57-C0DEDDA9EEC8}"/>
              </a:ext>
            </a:extLst>
          </p:cNvPr>
          <p:cNvSpPr txBox="1"/>
          <p:nvPr/>
        </p:nvSpPr>
        <p:spPr>
          <a:xfrm>
            <a:off x="2839990" y="5261548"/>
            <a:ext cx="6093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 represents the number of bits in the function’s input string.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1606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8EAFA-CD98-8946-7E7F-9B0FC84DE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TCF from Rabin’s function x^2 mod 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0AC25-42BE-E328-835E-CA1CD6015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Randomly choose two prime numbers p and q, with pmod4≡qmod4≡3mod4. 2. Return N = </a:t>
            </a:r>
            <a:r>
              <a:rPr lang="en-US" dirty="0" err="1"/>
              <a:t>pq</a:t>
            </a:r>
            <a:r>
              <a:rPr lang="en-US" dirty="0"/>
              <a:t> as the function index, and the tuple (p, q) as the trapdoor data.</a:t>
            </a:r>
          </a:p>
          <a:p>
            <a:r>
              <a:rPr lang="en-US" dirty="0"/>
              <a:t>Function definition </a:t>
            </a:r>
            <a:r>
              <a:rPr lang="en-US" dirty="0" err="1"/>
              <a:t>f</a:t>
            </a:r>
            <a:r>
              <a:rPr lang="en-US" sz="1100" dirty="0" err="1"/>
              <a:t>N</a:t>
            </a:r>
            <a:r>
              <a:rPr lang="en-US" sz="1100" dirty="0"/>
              <a:t> </a:t>
            </a:r>
            <a:r>
              <a:rPr lang="en-US" dirty="0"/>
              <a:t>: [N/2] → [N] is defined as </a:t>
            </a:r>
            <a:r>
              <a:rPr lang="en-US" dirty="0" err="1"/>
              <a:t>f</a:t>
            </a:r>
            <a:r>
              <a:rPr lang="en-US" sz="1050" dirty="0" err="1"/>
              <a:t>N</a:t>
            </a:r>
            <a:r>
              <a:rPr lang="en-US" dirty="0"/>
              <a:t>(x)=x^2modN</a:t>
            </a:r>
          </a:p>
          <a:p>
            <a:r>
              <a:rPr lang="en-US" dirty="0"/>
              <a:t>The trapdoor algorithm is the same as the decryption algorithm of the Rabin cryptosystem30. On input y and key (p, q), the Rabin decryption algorithm returns four integers (x0 , x1 , −x0 , −x1 ) in the range [0, N). x0 and x1 can then be selected by choosing the two values that are smaller than N/2.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386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599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Classically Verifiable Quantum advantage from a computational bell test</vt:lpstr>
      <vt:lpstr>Efficiently Verifiable Quantum Computational Advantage</vt:lpstr>
      <vt:lpstr>PowerPoint Presentation</vt:lpstr>
      <vt:lpstr>Test which only Quantum Computers can pass</vt:lpstr>
      <vt:lpstr>PowerPoint Presentation</vt:lpstr>
      <vt:lpstr>Trap-door Claw-free functions</vt:lpstr>
      <vt:lpstr>Protocol</vt:lpstr>
      <vt:lpstr>Cryptographic constructions for interactive quantum advantage protocols</vt:lpstr>
      <vt:lpstr>TCF from Rabin’s function x^2 mod N</vt:lpstr>
      <vt:lpstr>Phase circuits for x^2 mod 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Kush Dhuvad</dc:creator>
  <cp:lastModifiedBy>Kush Dhuvad</cp:lastModifiedBy>
  <cp:revision>1</cp:revision>
  <dcterms:created xsi:type="dcterms:W3CDTF">2024-08-08T22:57:54Z</dcterms:created>
  <dcterms:modified xsi:type="dcterms:W3CDTF">2024-08-09T00:16:39Z</dcterms:modified>
</cp:coreProperties>
</file>