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6" r:id="rId3"/>
    <p:sldId id="257"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8673-0995-4B78-BCFB-D0F6EAE805CA}"/>
              </a:ext>
            </a:extLst>
          </p:cNvPr>
          <p:cNvSpPr>
            <a:spLocks noGrp="1"/>
          </p:cNvSpPr>
          <p:nvPr>
            <p:ph type="ctrTitle"/>
          </p:nvPr>
        </p:nvSpPr>
        <p:spPr>
          <a:xfrm>
            <a:off x="1700212" y="314960"/>
            <a:ext cx="8791575" cy="5791200"/>
          </a:xfrm>
        </p:spPr>
        <p:txBody>
          <a:bodyPr/>
          <a:lstStyle/>
          <a:p>
            <a:r>
              <a:rPr lang="en-IN" sz="4400" dirty="0"/>
              <a:t> </a:t>
            </a:r>
            <a:r>
              <a:rPr lang="en-IN" sz="4400" i="1" dirty="0" err="1"/>
              <a:t>Dr.</a:t>
            </a:r>
            <a:r>
              <a:rPr lang="en-IN" sz="4400" i="1" dirty="0"/>
              <a:t> D. Y. Patil Unitech Society’s </a:t>
            </a:r>
            <a:r>
              <a:rPr lang="en-IN" sz="4000" dirty="0" err="1"/>
              <a:t>Dr.</a:t>
            </a:r>
            <a:r>
              <a:rPr lang="en-IN" sz="4000" dirty="0"/>
              <a:t> D. Y. Patil Arts, Commerce and 	Science College, Pimpri, 			          Pune- 411018 </a:t>
            </a:r>
          </a:p>
        </p:txBody>
      </p:sp>
      <p:pic>
        <p:nvPicPr>
          <p:cNvPr id="7" name="Picture 6">
            <a:extLst>
              <a:ext uri="{FF2B5EF4-FFF2-40B4-BE49-F238E27FC236}">
                <a16:creationId xmlns:a16="http://schemas.microsoft.com/office/drawing/2014/main" id="{836CE87D-89C4-446C-A9B4-135AE258EE52}"/>
              </a:ext>
            </a:extLst>
          </p:cNvPr>
          <p:cNvPicPr>
            <a:picLocks noChangeAspect="1"/>
          </p:cNvPicPr>
          <p:nvPr/>
        </p:nvPicPr>
        <p:blipFill>
          <a:blip r:embed="rId2"/>
          <a:stretch>
            <a:fillRect/>
          </a:stretch>
        </p:blipFill>
        <p:spPr>
          <a:xfrm>
            <a:off x="3657600" y="1137921"/>
            <a:ext cx="4541520" cy="2291080"/>
          </a:xfrm>
          <a:prstGeom prst="rect">
            <a:avLst/>
          </a:prstGeom>
        </p:spPr>
      </p:pic>
    </p:spTree>
    <p:extLst>
      <p:ext uri="{BB962C8B-B14F-4D97-AF65-F5344CB8AC3E}">
        <p14:creationId xmlns:p14="http://schemas.microsoft.com/office/powerpoint/2010/main" val="93189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913D42-4183-4050-A6B9-F1A19DCC2BBF}"/>
              </a:ext>
            </a:extLst>
          </p:cNvPr>
          <p:cNvPicPr>
            <a:picLocks noGrp="1" noChangeAspect="1"/>
          </p:cNvPicPr>
          <p:nvPr>
            <p:ph idx="1"/>
          </p:nvPr>
        </p:nvPicPr>
        <p:blipFill>
          <a:blip r:embed="rId2"/>
          <a:stretch>
            <a:fillRect/>
          </a:stretch>
        </p:blipFill>
        <p:spPr>
          <a:xfrm rot="21434607">
            <a:off x="2143760" y="1300480"/>
            <a:ext cx="7396480" cy="4693920"/>
          </a:xfrm>
        </p:spPr>
      </p:pic>
    </p:spTree>
    <p:extLst>
      <p:ext uri="{BB962C8B-B14F-4D97-AF65-F5344CB8AC3E}">
        <p14:creationId xmlns:p14="http://schemas.microsoft.com/office/powerpoint/2010/main" val="100696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360E-4616-4C57-9D29-9FBCD6CA0D72}"/>
              </a:ext>
            </a:extLst>
          </p:cNvPr>
          <p:cNvSpPr>
            <a:spLocks noGrp="1"/>
          </p:cNvSpPr>
          <p:nvPr>
            <p:ph type="ctrTitle"/>
          </p:nvPr>
        </p:nvSpPr>
        <p:spPr>
          <a:xfrm>
            <a:off x="1701690" y="853440"/>
            <a:ext cx="8824069" cy="1280160"/>
          </a:xfrm>
        </p:spPr>
        <p:txBody>
          <a:bodyPr>
            <a:normAutofit fontScale="90000"/>
          </a:bodyPr>
          <a:lstStyle/>
          <a:p>
            <a:r>
              <a:rPr lang="en-US" sz="6600" b="1" dirty="0">
                <a:solidFill>
                  <a:schemeClr val="accent4">
                    <a:lumMod val="75000"/>
                  </a:schemeClr>
                </a:solidFill>
                <a:latin typeface="Algerian" panose="04020705040A02060702" pitchFamily="82" charset="0"/>
              </a:rPr>
              <a:t>  </a:t>
            </a:r>
            <a:r>
              <a:rPr lang="en-US" sz="6700" b="1" i="1" dirty="0">
                <a:solidFill>
                  <a:srgbClr val="FF0000"/>
                </a:solidFill>
                <a:latin typeface="Algerian" panose="04020705040A02060702" pitchFamily="82" charset="0"/>
              </a:rPr>
              <a:t>PLATES OF FLAVOURs</a:t>
            </a:r>
            <a:endParaRPr lang="en-IN" sz="6700" b="1" i="1" dirty="0">
              <a:solidFill>
                <a:srgbClr val="FF0000"/>
              </a:solidFill>
              <a:latin typeface="Algerian" panose="04020705040A02060702" pitchFamily="82" charset="0"/>
            </a:endParaRPr>
          </a:p>
        </p:txBody>
      </p:sp>
      <p:pic>
        <p:nvPicPr>
          <p:cNvPr id="5" name="Picture 4">
            <a:extLst>
              <a:ext uri="{FF2B5EF4-FFF2-40B4-BE49-F238E27FC236}">
                <a16:creationId xmlns:a16="http://schemas.microsoft.com/office/drawing/2014/main" id="{4BB63D24-2912-4911-8CDF-C786253C22D2}"/>
              </a:ext>
            </a:extLst>
          </p:cNvPr>
          <p:cNvPicPr>
            <a:picLocks noChangeAspect="1"/>
          </p:cNvPicPr>
          <p:nvPr/>
        </p:nvPicPr>
        <p:blipFill>
          <a:blip r:embed="rId2"/>
          <a:stretch>
            <a:fillRect/>
          </a:stretch>
        </p:blipFill>
        <p:spPr>
          <a:xfrm>
            <a:off x="2414726" y="2210540"/>
            <a:ext cx="7075503" cy="4048217"/>
          </a:xfrm>
          <a:prstGeom prst="rect">
            <a:avLst/>
          </a:prstGeom>
        </p:spPr>
      </p:pic>
    </p:spTree>
    <p:extLst>
      <p:ext uri="{BB962C8B-B14F-4D97-AF65-F5344CB8AC3E}">
        <p14:creationId xmlns:p14="http://schemas.microsoft.com/office/powerpoint/2010/main" val="118892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AD47-600A-47B0-AB11-8E5D5A3F4A12}"/>
              </a:ext>
            </a:extLst>
          </p:cNvPr>
          <p:cNvSpPr>
            <a:spLocks noGrp="1"/>
          </p:cNvSpPr>
          <p:nvPr>
            <p:ph type="ctrTitle"/>
          </p:nvPr>
        </p:nvSpPr>
        <p:spPr>
          <a:xfrm>
            <a:off x="1876424" y="843281"/>
            <a:ext cx="8791575" cy="975359"/>
          </a:xfrm>
        </p:spPr>
        <p:txBody>
          <a:bodyPr/>
          <a:lstStyle/>
          <a:p>
            <a:r>
              <a:rPr lang="en-US" dirty="0"/>
              <a:t>          </a:t>
            </a:r>
            <a:r>
              <a:rPr lang="en-US" sz="5400" b="1" dirty="0">
                <a:solidFill>
                  <a:schemeClr val="bg2"/>
                </a:solidFill>
              </a:rPr>
              <a:t>Project MEMBERS</a:t>
            </a:r>
            <a:endParaRPr lang="en-IN" sz="5400" b="1" dirty="0">
              <a:solidFill>
                <a:schemeClr val="bg2"/>
              </a:solidFill>
            </a:endParaRPr>
          </a:p>
        </p:txBody>
      </p:sp>
      <p:sp>
        <p:nvSpPr>
          <p:cNvPr id="3" name="Subtitle 2">
            <a:extLst>
              <a:ext uri="{FF2B5EF4-FFF2-40B4-BE49-F238E27FC236}">
                <a16:creationId xmlns:a16="http://schemas.microsoft.com/office/drawing/2014/main" id="{8AE11662-F575-4729-B7D7-4431D9266E78}"/>
              </a:ext>
            </a:extLst>
          </p:cNvPr>
          <p:cNvSpPr>
            <a:spLocks noGrp="1"/>
          </p:cNvSpPr>
          <p:nvPr>
            <p:ph type="subTitle" idx="1"/>
          </p:nvPr>
        </p:nvSpPr>
        <p:spPr>
          <a:xfrm>
            <a:off x="1876424" y="2042160"/>
            <a:ext cx="8791575" cy="3830320"/>
          </a:xfrm>
        </p:spPr>
        <p:txBody>
          <a:bodyPr>
            <a:normAutofit/>
          </a:bodyPr>
          <a:lstStyle/>
          <a:p>
            <a:pPr marL="457200" indent="-457200">
              <a:buAutoNum type="arabicParenR"/>
            </a:pPr>
            <a:r>
              <a:rPr lang="en-US" sz="3600" dirty="0">
                <a:solidFill>
                  <a:schemeClr val="tx1"/>
                </a:solidFill>
              </a:rPr>
              <a:t>Alex </a:t>
            </a:r>
            <a:r>
              <a:rPr lang="en-US" sz="3600" dirty="0" err="1">
                <a:solidFill>
                  <a:schemeClr val="tx1"/>
                </a:solidFill>
              </a:rPr>
              <a:t>d’souza</a:t>
            </a:r>
            <a:r>
              <a:rPr lang="en-US" sz="3600" dirty="0">
                <a:solidFill>
                  <a:schemeClr val="tx1"/>
                </a:solidFill>
              </a:rPr>
              <a:t> -24</a:t>
            </a:r>
          </a:p>
          <a:p>
            <a:pPr marL="457200" indent="-457200">
              <a:buAutoNum type="arabicParenR"/>
            </a:pPr>
            <a:r>
              <a:rPr lang="en-US" sz="3600" dirty="0">
                <a:solidFill>
                  <a:schemeClr val="tx1"/>
                </a:solidFill>
              </a:rPr>
              <a:t>Apurva jambhale-42</a:t>
            </a:r>
          </a:p>
          <a:p>
            <a:pPr marL="457200" indent="-457200">
              <a:buAutoNum type="arabicParenR"/>
            </a:pPr>
            <a:r>
              <a:rPr lang="en-US" sz="3600" dirty="0">
                <a:solidFill>
                  <a:schemeClr val="tx1"/>
                </a:solidFill>
              </a:rPr>
              <a:t>Pooja Kulkarni-55</a:t>
            </a:r>
          </a:p>
          <a:p>
            <a:r>
              <a:rPr lang="en-US" sz="3600" dirty="0">
                <a:solidFill>
                  <a:schemeClr val="tx1"/>
                </a:solidFill>
              </a:rPr>
              <a:t>            GUIDE-  MRS.</a:t>
            </a:r>
            <a:r>
              <a:rPr lang="en-US" sz="3600" u="sng" dirty="0">
                <a:solidFill>
                  <a:schemeClr val="tx1"/>
                </a:solidFill>
              </a:rPr>
              <a:t>SONALI NEMADE</a:t>
            </a:r>
          </a:p>
          <a:p>
            <a:endParaRPr lang="en-IN" sz="3600" dirty="0">
              <a:solidFill>
                <a:schemeClr val="tx1"/>
              </a:solidFill>
            </a:endParaRPr>
          </a:p>
        </p:txBody>
      </p:sp>
    </p:spTree>
    <p:extLst>
      <p:ext uri="{BB962C8B-B14F-4D97-AF65-F5344CB8AC3E}">
        <p14:creationId xmlns:p14="http://schemas.microsoft.com/office/powerpoint/2010/main" val="334992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ECAF-AB05-44A6-A43E-B34846BBD551}"/>
              </a:ext>
            </a:extLst>
          </p:cNvPr>
          <p:cNvSpPr>
            <a:spLocks noGrp="1"/>
          </p:cNvSpPr>
          <p:nvPr>
            <p:ph type="ctrTitle"/>
          </p:nvPr>
        </p:nvSpPr>
        <p:spPr>
          <a:xfrm>
            <a:off x="1876424" y="386081"/>
            <a:ext cx="8791575" cy="985519"/>
          </a:xfrm>
        </p:spPr>
        <p:txBody>
          <a:bodyPr>
            <a:normAutofit/>
          </a:bodyPr>
          <a:lstStyle/>
          <a:p>
            <a:r>
              <a:rPr lang="en-US" sz="5400" b="1" dirty="0"/>
              <a:t>        </a:t>
            </a:r>
            <a:r>
              <a:rPr lang="en-US" sz="5400" b="1" dirty="0">
                <a:solidFill>
                  <a:schemeClr val="bg2"/>
                </a:solidFill>
              </a:rPr>
              <a:t>INTRODUCTION</a:t>
            </a:r>
            <a:endParaRPr lang="en-IN" sz="5400" b="1" dirty="0">
              <a:solidFill>
                <a:schemeClr val="bg2"/>
              </a:solidFill>
            </a:endParaRPr>
          </a:p>
        </p:txBody>
      </p:sp>
      <p:sp>
        <p:nvSpPr>
          <p:cNvPr id="3" name="Subtitle 2">
            <a:extLst>
              <a:ext uri="{FF2B5EF4-FFF2-40B4-BE49-F238E27FC236}">
                <a16:creationId xmlns:a16="http://schemas.microsoft.com/office/drawing/2014/main" id="{28E2625E-1BC5-47B1-9597-6BA565271B95}"/>
              </a:ext>
            </a:extLst>
          </p:cNvPr>
          <p:cNvSpPr>
            <a:spLocks noGrp="1"/>
          </p:cNvSpPr>
          <p:nvPr>
            <p:ph type="subTitle" idx="1"/>
          </p:nvPr>
        </p:nvSpPr>
        <p:spPr>
          <a:xfrm>
            <a:off x="1876424" y="1523999"/>
            <a:ext cx="8791575" cy="4947919"/>
          </a:xfrm>
        </p:spPr>
        <p:txBody>
          <a:bodyPr>
            <a:normAutofit/>
          </a:bodyPr>
          <a:lstStyle/>
          <a:p>
            <a:pPr algn="ctr"/>
            <a:r>
              <a:rPr lang="en-US" dirty="0">
                <a:solidFill>
                  <a:schemeClr val="tx1"/>
                </a:solidFill>
              </a:rPr>
              <a:t>“Plates of </a:t>
            </a:r>
            <a:r>
              <a:rPr lang="en-US" dirty="0" err="1">
                <a:solidFill>
                  <a:schemeClr val="tx1"/>
                </a:solidFill>
              </a:rPr>
              <a:t>Flavours</a:t>
            </a:r>
            <a:r>
              <a:rPr lang="en-US" dirty="0">
                <a:solidFill>
                  <a:schemeClr val="tx1"/>
                </a:solidFill>
              </a:rPr>
              <a:t>”.</a:t>
            </a:r>
          </a:p>
          <a:p>
            <a:pPr algn="just"/>
            <a:r>
              <a:rPr lang="en-US" dirty="0">
                <a:solidFill>
                  <a:schemeClr val="tx1"/>
                </a:solidFill>
              </a:rPr>
              <a:t> In our Project, we provide various types of cuisines where the user can order it. The aim of developing an Online Food Ordering system is to replace the traditional way of taking orders with a computerized system. Consumers can visit web stores from the comfort of their homes and shop as they sit in front of the computer. This project is easy, fast, and accurate. It requires less disk space For our better understanding we are going to design a static website. In this system we are using HTML5, CSS along with the Bootstrap as well as we will host the entire site through the GitHub platform.</a:t>
            </a:r>
            <a:endParaRPr lang="en-IN" dirty="0">
              <a:solidFill>
                <a:schemeClr val="tx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3497695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A132-DE3E-4CE4-B0B9-7680B6886240}"/>
              </a:ext>
            </a:extLst>
          </p:cNvPr>
          <p:cNvSpPr>
            <a:spLocks noGrp="1"/>
          </p:cNvSpPr>
          <p:nvPr>
            <p:ph type="title"/>
          </p:nvPr>
        </p:nvSpPr>
        <p:spPr>
          <a:xfrm>
            <a:off x="1141413" y="589280"/>
            <a:ext cx="9905998" cy="1270000"/>
          </a:xfrm>
        </p:spPr>
        <p:txBody>
          <a:bodyPr>
            <a:normAutofit/>
          </a:bodyPr>
          <a:lstStyle/>
          <a:p>
            <a:r>
              <a:rPr lang="en-US" sz="4800" b="1" dirty="0">
                <a:solidFill>
                  <a:schemeClr val="bg2"/>
                </a:solidFill>
              </a:rPr>
              <a:t>       H/W AND S/W REQUIREMENTS</a:t>
            </a:r>
            <a:endParaRPr lang="en-IN" sz="4800" b="1" dirty="0">
              <a:solidFill>
                <a:schemeClr val="bg2"/>
              </a:solidFill>
            </a:endParaRPr>
          </a:p>
        </p:txBody>
      </p:sp>
      <p:sp>
        <p:nvSpPr>
          <p:cNvPr id="3" name="Content Placeholder 2">
            <a:extLst>
              <a:ext uri="{FF2B5EF4-FFF2-40B4-BE49-F238E27FC236}">
                <a16:creationId xmlns:a16="http://schemas.microsoft.com/office/drawing/2014/main" id="{A83071BE-A53D-4E8B-AD5E-8815D0CE9BD4}"/>
              </a:ext>
            </a:extLst>
          </p:cNvPr>
          <p:cNvSpPr>
            <a:spLocks noGrp="1"/>
          </p:cNvSpPr>
          <p:nvPr>
            <p:ph idx="1"/>
          </p:nvPr>
        </p:nvSpPr>
        <p:spPr>
          <a:xfrm>
            <a:off x="1141412" y="1524000"/>
            <a:ext cx="9905999" cy="4998720"/>
          </a:xfrm>
        </p:spPr>
        <p:txBody>
          <a:bodyPr>
            <a:normAutofit fontScale="85000" lnSpcReduction="20000"/>
          </a:bodyPr>
          <a:lstStyle/>
          <a:p>
            <a:pPr>
              <a:buFont typeface="Wingdings" panose="05000000000000000000" pitchFamily="2" charset="2"/>
              <a:buChar char="Ø"/>
            </a:pPr>
            <a:r>
              <a:rPr lang="en-US" sz="3200" dirty="0"/>
              <a:t>HARDWARE REQUIREMENTS -</a:t>
            </a:r>
          </a:p>
          <a:p>
            <a:pPr marL="0" indent="0">
              <a:buNone/>
            </a:pPr>
            <a:r>
              <a:rPr lang="en-US" sz="3200" dirty="0"/>
              <a:t>1)RAM-2GB</a:t>
            </a:r>
          </a:p>
          <a:p>
            <a:pPr marL="0" indent="0">
              <a:buNone/>
            </a:pPr>
            <a:r>
              <a:rPr lang="en-US" sz="3200" dirty="0"/>
              <a:t>2)PROCESSOR-Intel Dual Core/i3/i5/i7…</a:t>
            </a:r>
          </a:p>
          <a:p>
            <a:pPr marL="0" indent="0">
              <a:buNone/>
            </a:pPr>
            <a:r>
              <a:rPr lang="en-US" sz="3200" dirty="0"/>
              <a:t>3)HARD DISK-Minimum 4 GB</a:t>
            </a:r>
          </a:p>
          <a:p>
            <a:pPr>
              <a:buFont typeface="Wingdings" panose="05000000000000000000" pitchFamily="2" charset="2"/>
              <a:buChar char="Ø"/>
            </a:pPr>
            <a:r>
              <a:rPr lang="en-US" sz="3200" dirty="0"/>
              <a:t>SOFTWARE REQUIREMENTS-</a:t>
            </a:r>
          </a:p>
          <a:p>
            <a:pPr marL="0" indent="0">
              <a:buNone/>
            </a:pPr>
            <a:r>
              <a:rPr lang="en-US" sz="3200" dirty="0"/>
              <a:t>1)OPERATING SYSTEM-Windows XP/Windows 7/Linux/Unix</a:t>
            </a:r>
          </a:p>
          <a:p>
            <a:pPr>
              <a:buFont typeface="Wingdings" panose="05000000000000000000" pitchFamily="2" charset="2"/>
              <a:buChar char="Ø"/>
            </a:pPr>
            <a:r>
              <a:rPr lang="en-US" sz="3200" dirty="0"/>
              <a:t>WEB TECHNOLOGIES –HTML 5,CSS</a:t>
            </a:r>
          </a:p>
          <a:p>
            <a:pPr>
              <a:buFont typeface="Wingdings" panose="05000000000000000000" pitchFamily="2" charset="2"/>
              <a:buChar char="Ø"/>
            </a:pPr>
            <a:r>
              <a:rPr lang="en-US" sz="3200" dirty="0"/>
              <a:t>OTHER REQUIREMENTS – GITHUB,BOOTSTRAP</a:t>
            </a:r>
          </a:p>
          <a:p>
            <a:pPr>
              <a:buFont typeface="Wingdings" panose="05000000000000000000" pitchFamily="2" charset="2"/>
              <a:buChar char="Ø"/>
            </a:pPr>
            <a:r>
              <a:rPr lang="en-US" sz="3200" dirty="0"/>
              <a:t>PLATFORM –ANY</a:t>
            </a:r>
          </a:p>
          <a:p>
            <a:pPr>
              <a:buFont typeface="Wingdings" panose="05000000000000000000" pitchFamily="2" charset="2"/>
              <a:buChar char="Ø"/>
            </a:pPr>
            <a:endParaRPr lang="en-IN" sz="3200" dirty="0"/>
          </a:p>
        </p:txBody>
      </p:sp>
    </p:spTree>
    <p:extLst>
      <p:ext uri="{BB962C8B-B14F-4D97-AF65-F5344CB8AC3E}">
        <p14:creationId xmlns:p14="http://schemas.microsoft.com/office/powerpoint/2010/main" val="39442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A117-DE73-4F6F-A9AC-9BA0D28CF121}"/>
              </a:ext>
            </a:extLst>
          </p:cNvPr>
          <p:cNvSpPr>
            <a:spLocks noGrp="1"/>
          </p:cNvSpPr>
          <p:nvPr>
            <p:ph type="ctrTitle"/>
          </p:nvPr>
        </p:nvSpPr>
        <p:spPr>
          <a:xfrm>
            <a:off x="1876424" y="274321"/>
            <a:ext cx="8791575" cy="965199"/>
          </a:xfrm>
        </p:spPr>
        <p:txBody>
          <a:bodyPr/>
          <a:lstStyle/>
          <a:p>
            <a:r>
              <a:rPr lang="en-US" dirty="0"/>
              <a:t>          </a:t>
            </a:r>
            <a:r>
              <a:rPr lang="en-US" sz="5400" b="1" dirty="0">
                <a:solidFill>
                  <a:schemeClr val="bg2"/>
                </a:solidFill>
              </a:rPr>
              <a:t>EXISTING SYSTEM</a:t>
            </a:r>
            <a:endParaRPr lang="en-IN" sz="5400" b="1" dirty="0">
              <a:solidFill>
                <a:schemeClr val="bg2"/>
              </a:solidFill>
            </a:endParaRPr>
          </a:p>
        </p:txBody>
      </p:sp>
      <p:sp>
        <p:nvSpPr>
          <p:cNvPr id="3" name="Subtitle 2">
            <a:extLst>
              <a:ext uri="{FF2B5EF4-FFF2-40B4-BE49-F238E27FC236}">
                <a16:creationId xmlns:a16="http://schemas.microsoft.com/office/drawing/2014/main" id="{381CDBD5-7BDB-42B0-B952-485417D04C94}"/>
              </a:ext>
            </a:extLst>
          </p:cNvPr>
          <p:cNvSpPr>
            <a:spLocks noGrp="1"/>
          </p:cNvSpPr>
          <p:nvPr>
            <p:ph type="subTitle" idx="1"/>
          </p:nvPr>
        </p:nvSpPr>
        <p:spPr>
          <a:xfrm>
            <a:off x="1876424" y="1432559"/>
            <a:ext cx="8791575" cy="5151119"/>
          </a:xfrm>
        </p:spPr>
        <p:txBody>
          <a:bodyPr>
            <a:normAutofit lnSpcReduction="10000"/>
          </a:bodyPr>
          <a:lstStyle/>
          <a:p>
            <a:r>
              <a:rPr lang="en-US" sz="2800" b="1" u="sng" dirty="0">
                <a:solidFill>
                  <a:schemeClr val="bg2"/>
                </a:solidFill>
              </a:rPr>
              <a:t>IN EXISTING SYSTEM THERE ARE FOLLOWING PROBLEMS.</a:t>
            </a:r>
          </a:p>
          <a:p>
            <a:pPr marL="457200" indent="-457200">
              <a:buFont typeface="Wingdings" panose="05000000000000000000" pitchFamily="2" charset="2"/>
              <a:buChar char="Ø"/>
            </a:pPr>
            <a:r>
              <a:rPr lang="en-US" sz="2800" dirty="0">
                <a:solidFill>
                  <a:schemeClr val="tx1"/>
                </a:solidFill>
              </a:rPr>
              <a:t>IN THE PRESENT SCENARIO,PEOPLE HAVE TO PHYSICALLY VISIT THE HOTELS OR RESTAURENTS FOR EATING FOOD AND HAVE TO MAKE PAYMENT through cash mode.</a:t>
            </a:r>
          </a:p>
          <a:p>
            <a:pPr marL="457200" indent="-457200">
              <a:buFont typeface="Wingdings" panose="05000000000000000000" pitchFamily="2" charset="2"/>
              <a:buChar char="Ø"/>
            </a:pPr>
            <a:r>
              <a:rPr lang="en-US" sz="2800" dirty="0">
                <a:solidFill>
                  <a:schemeClr val="tx1"/>
                </a:solidFill>
              </a:rPr>
              <a:t>IN THIS METHOD TIME AS WELL AS PHYSIICAL WORK IS REQUIRED ALSO TRADITIONAL FOOD ORDERING PROCEDURE IS NOT EFFIECIENT ENOUGH FOR HOTELS AND RESTAURENTS ,AS THEY HAVE TO DEAL WITH THE CROWD IN THRIE HOTEL.</a:t>
            </a:r>
          </a:p>
          <a:p>
            <a:endParaRPr lang="en-IN" sz="2800" b="1" u="sng" dirty="0">
              <a:solidFill>
                <a:schemeClr val="bg2"/>
              </a:solidFill>
            </a:endParaRPr>
          </a:p>
        </p:txBody>
      </p:sp>
    </p:spTree>
    <p:extLst>
      <p:ext uri="{BB962C8B-B14F-4D97-AF65-F5344CB8AC3E}">
        <p14:creationId xmlns:p14="http://schemas.microsoft.com/office/powerpoint/2010/main" val="38009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9A7B78-9931-4B6D-9E08-F4457451C810}"/>
              </a:ext>
            </a:extLst>
          </p:cNvPr>
          <p:cNvSpPr>
            <a:spLocks noGrp="1"/>
          </p:cNvSpPr>
          <p:nvPr>
            <p:ph type="subTitle" idx="1"/>
          </p:nvPr>
        </p:nvSpPr>
        <p:spPr>
          <a:xfrm>
            <a:off x="1876424" y="477520"/>
            <a:ext cx="8791575" cy="5963920"/>
          </a:xfrm>
        </p:spPr>
        <p:txBody>
          <a:bodyPr>
            <a:normAutofit lnSpcReduction="10000"/>
          </a:bodyPr>
          <a:lstStyle/>
          <a:p>
            <a:pPr marL="457200" indent="-457200">
              <a:buFont typeface="Wingdings" panose="05000000000000000000" pitchFamily="2" charset="2"/>
              <a:buChar char="Ø"/>
            </a:pPr>
            <a:r>
              <a:rPr lang="en-US" sz="2800" dirty="0">
                <a:solidFill>
                  <a:schemeClr val="tx1"/>
                </a:solidFill>
              </a:rPr>
              <a:t>THE OLD METHODS  CAN BE CLASSIFIED INTO CATOGORIES WHICH ARE PAPER GROUNDED  AND VERBAL GROUNDED. FOR PAPER BASED WORK,THE WAITER COMES AND PENS DOWN FOODS THAT CUSTOMERS ORDER AND PASS THE FOOD LIST THEN CHEF COOKES IN THE FURTHER PROCESS.</a:t>
            </a:r>
          </a:p>
          <a:p>
            <a:pPr marL="457200" indent="-457200">
              <a:buFont typeface="Wingdings" panose="05000000000000000000" pitchFamily="2" charset="2"/>
              <a:buChar char="Ø"/>
            </a:pPr>
            <a:r>
              <a:rPr lang="en-US" sz="2800" dirty="0">
                <a:solidFill>
                  <a:schemeClr val="tx1"/>
                </a:solidFill>
              </a:rPr>
              <a:t>ALSO FROM OWNERS POINT OF VIEW MAINTAING DATA RECORD AND  THE ACCOUNT IN PHYSICAL FILE ARE TEDIOUS WORK TO DO. </a:t>
            </a:r>
          </a:p>
          <a:p>
            <a:pPr marL="457200" indent="-457200">
              <a:buFont typeface="Wingdings" panose="05000000000000000000" pitchFamily="2" charset="2"/>
              <a:buChar char="Ø"/>
            </a:pPr>
            <a:r>
              <a:rPr lang="en-US" sz="2800" dirty="0">
                <a:solidFill>
                  <a:schemeClr val="tx1"/>
                </a:solidFill>
              </a:rPr>
              <a:t>ALSO IT IS FULL OF RISK AS ANYONE CAN ACCESS IT AND MODIFY THE DATA.</a:t>
            </a:r>
            <a:endParaRPr lang="en-IN" sz="2800" dirty="0">
              <a:solidFill>
                <a:schemeClr val="tx1"/>
              </a:solidFill>
            </a:endParaRPr>
          </a:p>
        </p:txBody>
      </p:sp>
    </p:spTree>
    <p:extLst>
      <p:ext uri="{BB962C8B-B14F-4D97-AF65-F5344CB8AC3E}">
        <p14:creationId xmlns:p14="http://schemas.microsoft.com/office/powerpoint/2010/main" val="202021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F1C63-4A49-444C-95EF-C51FA981FEE4}"/>
              </a:ext>
            </a:extLst>
          </p:cNvPr>
          <p:cNvSpPr>
            <a:spLocks noGrp="1"/>
          </p:cNvSpPr>
          <p:nvPr>
            <p:ph type="ctrTitle"/>
          </p:nvPr>
        </p:nvSpPr>
        <p:spPr>
          <a:xfrm>
            <a:off x="1876424" y="294641"/>
            <a:ext cx="8791575" cy="1056639"/>
          </a:xfrm>
        </p:spPr>
        <p:txBody>
          <a:bodyPr>
            <a:normAutofit/>
          </a:bodyPr>
          <a:lstStyle/>
          <a:p>
            <a:r>
              <a:rPr lang="en-US" sz="5400" b="1" dirty="0"/>
              <a:t>      </a:t>
            </a:r>
            <a:r>
              <a:rPr lang="en-US" sz="5400" b="1" dirty="0">
                <a:solidFill>
                  <a:schemeClr val="bg2"/>
                </a:solidFill>
              </a:rPr>
              <a:t>PROPOSED SYSTEM</a:t>
            </a:r>
            <a:endParaRPr lang="en-IN" sz="5400" b="1" dirty="0">
              <a:solidFill>
                <a:schemeClr val="bg2"/>
              </a:solidFill>
            </a:endParaRPr>
          </a:p>
        </p:txBody>
      </p:sp>
      <p:sp>
        <p:nvSpPr>
          <p:cNvPr id="3" name="Subtitle 2">
            <a:extLst>
              <a:ext uri="{FF2B5EF4-FFF2-40B4-BE49-F238E27FC236}">
                <a16:creationId xmlns:a16="http://schemas.microsoft.com/office/drawing/2014/main" id="{57E9AF3C-FACA-441C-B9A5-AD64F84724D3}"/>
              </a:ext>
            </a:extLst>
          </p:cNvPr>
          <p:cNvSpPr>
            <a:spLocks noGrp="1"/>
          </p:cNvSpPr>
          <p:nvPr>
            <p:ph type="subTitle" idx="1"/>
          </p:nvPr>
        </p:nvSpPr>
        <p:spPr>
          <a:xfrm>
            <a:off x="1876424" y="1473201"/>
            <a:ext cx="8791575" cy="5090158"/>
          </a:xfrm>
        </p:spPr>
        <p:txBody>
          <a:bodyPr>
            <a:normAutofit/>
          </a:bodyPr>
          <a:lstStyle/>
          <a:p>
            <a:pPr marL="457200" indent="-457200">
              <a:buFont typeface="Wingdings" panose="05000000000000000000" pitchFamily="2" charset="2"/>
              <a:buChar char="Ø"/>
            </a:pPr>
            <a:r>
              <a:rPr lang="en-US" sz="2800" dirty="0">
                <a:solidFill>
                  <a:schemeClr val="tx1"/>
                </a:solidFill>
              </a:rPr>
              <a:t>THIS SYSTEM  IS A BUNCH OF BENEFITS FROM VARIOUS POINT OF VIEWS. AS THIS  ONLINE WEBSITE ENABLES THE END USERS TO REGISTER TO SYSTEM ONLINE,SELECT FOOD ITEM OF THEIR CHOICE FROM MENU LIST AND ORDER FOOD ONLINE.</a:t>
            </a:r>
          </a:p>
          <a:p>
            <a:pPr marL="457200" indent="-457200">
              <a:buFont typeface="Wingdings" panose="05000000000000000000" pitchFamily="2" charset="2"/>
              <a:buChar char="Ø"/>
            </a:pPr>
            <a:r>
              <a:rPr lang="en-US" sz="2800" dirty="0">
                <a:solidFill>
                  <a:schemeClr val="tx1"/>
                </a:solidFill>
              </a:rPr>
              <a:t>THE PAYMENT CAN BE MADE THROUGH ONLINE MODE OR AT THE TIME OF DELIVERY DEPENDING UPON THE CUSTOMERS CHOICE AND CONVENIENCE.</a:t>
            </a:r>
          </a:p>
          <a:p>
            <a:pPr marL="342900" indent="-342900">
              <a:buFont typeface="Arial" panose="020B0604020202020204" pitchFamily="34" charset="0"/>
              <a:buChar char="•"/>
            </a:pPr>
            <a:endParaRPr lang="en-IN" sz="2800" dirty="0">
              <a:solidFill>
                <a:schemeClr val="tx1"/>
              </a:solidFill>
            </a:endParaRPr>
          </a:p>
        </p:txBody>
      </p:sp>
    </p:spTree>
    <p:extLst>
      <p:ext uri="{BB962C8B-B14F-4D97-AF65-F5344CB8AC3E}">
        <p14:creationId xmlns:p14="http://schemas.microsoft.com/office/powerpoint/2010/main" val="30758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0FB2AA-0DCB-4644-BD3E-26765F6967F3}"/>
              </a:ext>
            </a:extLst>
          </p:cNvPr>
          <p:cNvSpPr>
            <a:spLocks noGrp="1"/>
          </p:cNvSpPr>
          <p:nvPr>
            <p:ph type="subTitle" idx="1"/>
          </p:nvPr>
        </p:nvSpPr>
        <p:spPr>
          <a:xfrm>
            <a:off x="1876424" y="568960"/>
            <a:ext cx="8791575" cy="5882640"/>
          </a:xfrm>
        </p:spPr>
        <p:txBody>
          <a:bodyPr>
            <a:normAutofit/>
          </a:bodyPr>
          <a:lstStyle/>
          <a:p>
            <a:pPr marL="457200" indent="-457200">
              <a:buFont typeface="Wingdings" panose="05000000000000000000" pitchFamily="2" charset="2"/>
              <a:buChar char="Ø"/>
            </a:pPr>
            <a:r>
              <a:rPr lang="en-US" sz="2800" dirty="0">
                <a:solidFill>
                  <a:schemeClr val="tx1"/>
                </a:solidFill>
              </a:rPr>
              <a:t>ONE OF THE VARIOUS BENEFITS OF THIS  IS SYSTEM IS THAT IS THERE IS RUSH OR HUGE CROWD PRESENT  IN THE RESTAURENT THEN IN THAT CASE  SOMETIMES AVAILABILITY OF TABLES CUT DOWNS THE RESTAURENTS CUSTOMER.</a:t>
            </a:r>
          </a:p>
          <a:p>
            <a:pPr marL="457200" indent="-457200">
              <a:buFont typeface="Wingdings" panose="05000000000000000000" pitchFamily="2" charset="2"/>
              <a:buChar char="Ø"/>
            </a:pPr>
            <a:r>
              <a:rPr lang="en-US" sz="2800" dirty="0">
                <a:solidFill>
                  <a:schemeClr val="tx1"/>
                </a:solidFill>
              </a:rPr>
              <a:t>WITH THIS SYSTEM  WORK LOAD OF  WAITERS IN THE RESTAURNTS ARE REDUCED.</a:t>
            </a:r>
          </a:p>
          <a:p>
            <a:pPr marL="457200" indent="-457200">
              <a:buFont typeface="Wingdings" panose="05000000000000000000" pitchFamily="2" charset="2"/>
              <a:buChar char="Ø"/>
            </a:pPr>
            <a:r>
              <a:rPr lang="en-US" sz="2800" dirty="0">
                <a:solidFill>
                  <a:schemeClr val="tx1"/>
                </a:solidFill>
              </a:rPr>
              <a:t>THIS SYSTEM ALLOW THE STAFF TO SERVE CUSTOMER WITHIN  LESS TIME AS COMPARED TO THE MANUAL SYSTEM.</a:t>
            </a:r>
            <a:endParaRPr lang="en-IN" sz="2800" dirty="0">
              <a:solidFill>
                <a:schemeClr val="tx1"/>
              </a:solidFill>
            </a:endParaRPr>
          </a:p>
        </p:txBody>
      </p:sp>
    </p:spTree>
    <p:extLst>
      <p:ext uri="{BB962C8B-B14F-4D97-AF65-F5344CB8AC3E}">
        <p14:creationId xmlns:p14="http://schemas.microsoft.com/office/powerpoint/2010/main" val="854913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1688</TotalTime>
  <Words>530</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Bahnschrift</vt:lpstr>
      <vt:lpstr>Tw Cen MT</vt:lpstr>
      <vt:lpstr>Wingdings</vt:lpstr>
      <vt:lpstr>Circuit</vt:lpstr>
      <vt:lpstr> Dr. D. Y. Patil Unitech Society’s Dr. D. Y. Patil Arts, Commerce and  Science College, Pimpri,              Pune- 411018 </vt:lpstr>
      <vt:lpstr>  PLATES OF FLAVOURs</vt:lpstr>
      <vt:lpstr>          Project MEMBERS</vt:lpstr>
      <vt:lpstr>        INTRODUCTION</vt:lpstr>
      <vt:lpstr>       H/W AND S/W REQUIREMENTS</vt:lpstr>
      <vt:lpstr>          EXISTING SYSTEM</vt:lpstr>
      <vt:lpstr>PowerPoint Presentation</vt:lpstr>
      <vt:lpstr>      PROPOSED SYSTEM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PLATES OF FLAVOUR</dc:title>
  <dc:creator>Pooja Kulkarni</dc:creator>
  <cp:lastModifiedBy>chaitrali phadtare</cp:lastModifiedBy>
  <cp:revision>7</cp:revision>
  <dcterms:created xsi:type="dcterms:W3CDTF">2020-09-16T15:42:16Z</dcterms:created>
  <dcterms:modified xsi:type="dcterms:W3CDTF">2020-09-18T18:15:52Z</dcterms:modified>
</cp:coreProperties>
</file>