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2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>
        <p:scale>
          <a:sx n="153" d="100"/>
          <a:sy n="153" d="100"/>
        </p:scale>
        <p:origin x="326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hyperlink" Target="https://www.patelapurva.com/" TargetMode="External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hyperlink" Target="mailto:amp2365@columbia.edu" TargetMode="External"/><Relationship Id="rId1" Type="http://schemas.openxmlformats.org/officeDocument/2006/relationships/hyperlink" Target="https://github.com/Apurva3509/DuneSec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www.patelapurva.com/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github.com/Apurva3509/DuneSec" TargetMode="External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hyperlink" Target="mailto:amp2365@columbia.edu" TargetMode="External"/><Relationship Id="rId4" Type="http://schemas.openxmlformats.org/officeDocument/2006/relationships/image" Target="../media/image14.svg"/><Relationship Id="rId9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DFA91-B807-4779-804C-86CCBB31B9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18A2CF-B348-421B-8F6D-F7AD5458E80B}">
      <dgm:prSet/>
      <dgm:spPr/>
      <dgm:t>
        <a:bodyPr/>
        <a:lstStyle/>
        <a:p>
          <a:r>
            <a:rPr lang="en-US" b="1"/>
            <a:t>Questions?</a:t>
          </a:r>
          <a:endParaRPr lang="en-US"/>
        </a:p>
      </dgm:t>
    </dgm:pt>
    <dgm:pt modelId="{36F159B2-5F48-4292-891D-8CAD2772D76A}" type="parTrans" cxnId="{13B785FA-0186-4772-ACFF-025555E9183E}">
      <dgm:prSet/>
      <dgm:spPr/>
      <dgm:t>
        <a:bodyPr/>
        <a:lstStyle/>
        <a:p>
          <a:endParaRPr lang="en-US"/>
        </a:p>
      </dgm:t>
    </dgm:pt>
    <dgm:pt modelId="{987B5F16-1297-4C91-B616-B55B33D29A8E}" type="sibTrans" cxnId="{13B785FA-0186-4772-ACFF-025555E9183E}">
      <dgm:prSet/>
      <dgm:spPr/>
      <dgm:t>
        <a:bodyPr/>
        <a:lstStyle/>
        <a:p>
          <a:endParaRPr lang="en-US"/>
        </a:p>
      </dgm:t>
    </dgm:pt>
    <dgm:pt modelId="{4C29FC8C-1CB6-461F-8A7A-821CBCEF2F44}">
      <dgm:prSet/>
      <dgm:spPr/>
      <dgm:t>
        <a:bodyPr/>
        <a:lstStyle/>
        <a:p>
          <a:r>
            <a:rPr lang="en-US"/>
            <a:t>Thank you! Feel free to ask any questions.</a:t>
          </a:r>
        </a:p>
      </dgm:t>
    </dgm:pt>
    <dgm:pt modelId="{AEB09D43-C035-4BF0-A3B9-084AEA020EB3}" type="parTrans" cxnId="{887283C4-71DB-46E4-8A15-18BD3DD39138}">
      <dgm:prSet/>
      <dgm:spPr/>
      <dgm:t>
        <a:bodyPr/>
        <a:lstStyle/>
        <a:p>
          <a:endParaRPr lang="en-US"/>
        </a:p>
      </dgm:t>
    </dgm:pt>
    <dgm:pt modelId="{6B5CA814-3605-4A01-92E4-A1743A68C797}" type="sibTrans" cxnId="{887283C4-71DB-46E4-8A15-18BD3DD39138}">
      <dgm:prSet/>
      <dgm:spPr/>
      <dgm:t>
        <a:bodyPr/>
        <a:lstStyle/>
        <a:p>
          <a:endParaRPr lang="en-US"/>
        </a:p>
      </dgm:t>
    </dgm:pt>
    <dgm:pt modelId="{0EE65061-8C5F-4B46-AC44-A13E35B69214}">
      <dgm:prSet custT="1"/>
      <dgm:spPr/>
      <dgm:t>
        <a:bodyPr/>
        <a:lstStyle/>
        <a:p>
          <a:r>
            <a:rPr lang="en-US" sz="1100" dirty="0"/>
            <a:t>GitHub Repository: </a:t>
          </a:r>
          <a:r>
            <a:rPr lang="en-US" sz="900" b="1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https://github.com/Apurva3509/DuneSec</a:t>
          </a:r>
          <a:endParaRPr lang="en-US" sz="1100" dirty="0">
            <a:solidFill>
              <a:schemeClr val="accent1">
                <a:lumMod val="50000"/>
              </a:schemeClr>
            </a:solidFill>
          </a:endParaRPr>
        </a:p>
      </dgm:t>
    </dgm:pt>
    <dgm:pt modelId="{D3BAF5ED-1AF5-484D-83C7-3B10DD1C1AE0}" type="parTrans" cxnId="{13F7DC6E-00F8-4104-A5E2-29A65C6669DE}">
      <dgm:prSet/>
      <dgm:spPr/>
      <dgm:t>
        <a:bodyPr/>
        <a:lstStyle/>
        <a:p>
          <a:endParaRPr lang="en-US"/>
        </a:p>
      </dgm:t>
    </dgm:pt>
    <dgm:pt modelId="{8B36C723-41B6-4904-A59C-868FC80BFF72}" type="sibTrans" cxnId="{13F7DC6E-00F8-4104-A5E2-29A65C6669DE}">
      <dgm:prSet/>
      <dgm:spPr/>
      <dgm:t>
        <a:bodyPr/>
        <a:lstStyle/>
        <a:p>
          <a:endParaRPr lang="en-US"/>
        </a:p>
      </dgm:t>
    </dgm:pt>
    <dgm:pt modelId="{B28B119C-8983-4A26-8F6B-66AA3460BF36}">
      <dgm:prSet custT="1"/>
      <dgm:spPr/>
      <dgm:t>
        <a:bodyPr/>
        <a:lstStyle/>
        <a:p>
          <a:r>
            <a:rPr lang="en-US" sz="1100" b="1" dirty="0"/>
            <a:t>Email: </a:t>
          </a:r>
          <a:r>
            <a:rPr lang="en-US" sz="800" b="1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amp2365@columbia.edu</a:t>
          </a:r>
          <a:endParaRPr lang="en-US" sz="1100" dirty="0">
            <a:solidFill>
              <a:schemeClr val="accent1">
                <a:lumMod val="50000"/>
              </a:schemeClr>
            </a:solidFill>
          </a:endParaRPr>
        </a:p>
      </dgm:t>
    </dgm:pt>
    <dgm:pt modelId="{9520A921-566B-4C76-A750-C333C8457943}" type="parTrans" cxnId="{51EF929F-5F87-4CD2-A9DD-AB46293C2958}">
      <dgm:prSet/>
      <dgm:spPr/>
      <dgm:t>
        <a:bodyPr/>
        <a:lstStyle/>
        <a:p>
          <a:endParaRPr lang="en-US"/>
        </a:p>
      </dgm:t>
    </dgm:pt>
    <dgm:pt modelId="{7B01BA5D-2820-415F-8321-B39BE7136E74}" type="sibTrans" cxnId="{51EF929F-5F87-4CD2-A9DD-AB46293C2958}">
      <dgm:prSet/>
      <dgm:spPr/>
      <dgm:t>
        <a:bodyPr/>
        <a:lstStyle/>
        <a:p>
          <a:endParaRPr lang="en-US"/>
        </a:p>
      </dgm:t>
    </dgm:pt>
    <dgm:pt modelId="{3A1F39DF-0D46-41F9-AF3E-E918A595A814}">
      <dgm:prSet custT="1"/>
      <dgm:spPr/>
      <dgm:t>
        <a:bodyPr/>
        <a:lstStyle/>
        <a:p>
          <a:r>
            <a:rPr lang="en-US" sz="1100" b="1" dirty="0"/>
            <a:t>Website: </a:t>
          </a:r>
          <a:r>
            <a:rPr lang="en-US" sz="1000" b="1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www.patelapurva.com</a:t>
          </a:r>
          <a:endParaRPr lang="en-US" sz="1100" dirty="0">
            <a:solidFill>
              <a:schemeClr val="accent1">
                <a:lumMod val="50000"/>
              </a:schemeClr>
            </a:solidFill>
          </a:endParaRPr>
        </a:p>
      </dgm:t>
    </dgm:pt>
    <dgm:pt modelId="{EFAAB0B3-2AD9-41C2-87B7-6CF0DE2E26E0}" type="parTrans" cxnId="{955890D1-751D-44DA-AF89-1236640D88F9}">
      <dgm:prSet/>
      <dgm:spPr/>
      <dgm:t>
        <a:bodyPr/>
        <a:lstStyle/>
        <a:p>
          <a:endParaRPr lang="en-US"/>
        </a:p>
      </dgm:t>
    </dgm:pt>
    <dgm:pt modelId="{189631A5-E5D5-4DF0-80D2-E99A3F5E377A}" type="sibTrans" cxnId="{955890D1-751D-44DA-AF89-1236640D88F9}">
      <dgm:prSet/>
      <dgm:spPr/>
      <dgm:t>
        <a:bodyPr/>
        <a:lstStyle/>
        <a:p>
          <a:endParaRPr lang="en-US"/>
        </a:p>
      </dgm:t>
    </dgm:pt>
    <dgm:pt modelId="{B30046A0-622E-47AC-8A39-276AD989DE83}" type="pres">
      <dgm:prSet presAssocID="{146DFA91-B807-4779-804C-86CCBB31B9FB}" presName="root" presStyleCnt="0">
        <dgm:presLayoutVars>
          <dgm:dir/>
          <dgm:resizeHandles val="exact"/>
        </dgm:presLayoutVars>
      </dgm:prSet>
      <dgm:spPr/>
    </dgm:pt>
    <dgm:pt modelId="{5935F201-1B26-4FB1-BD19-5BF6FD695628}" type="pres">
      <dgm:prSet presAssocID="{AA18A2CF-B348-421B-8F6D-F7AD5458E80B}" presName="compNode" presStyleCnt="0"/>
      <dgm:spPr/>
    </dgm:pt>
    <dgm:pt modelId="{EED86216-066A-4A03-BED7-58F1DD6B81D4}" type="pres">
      <dgm:prSet presAssocID="{AA18A2CF-B348-421B-8F6D-F7AD5458E80B}" presName="iconRect" presStyleLbl="node1" presStyleIdx="0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00BB82F-8551-47FB-A404-4BC2D91B9159}" type="pres">
      <dgm:prSet presAssocID="{AA18A2CF-B348-421B-8F6D-F7AD5458E80B}" presName="spaceRect" presStyleCnt="0"/>
      <dgm:spPr/>
    </dgm:pt>
    <dgm:pt modelId="{0D2A765B-B60B-48A4-8C30-94195DE0DD98}" type="pres">
      <dgm:prSet presAssocID="{AA18A2CF-B348-421B-8F6D-F7AD5458E80B}" presName="textRect" presStyleLbl="revTx" presStyleIdx="0" presStyleCnt="5">
        <dgm:presLayoutVars>
          <dgm:chMax val="1"/>
          <dgm:chPref val="1"/>
        </dgm:presLayoutVars>
      </dgm:prSet>
      <dgm:spPr/>
    </dgm:pt>
    <dgm:pt modelId="{F57C48EB-0F55-425C-818B-5F0BD66299FD}" type="pres">
      <dgm:prSet presAssocID="{987B5F16-1297-4C91-B616-B55B33D29A8E}" presName="sibTrans" presStyleCnt="0"/>
      <dgm:spPr/>
    </dgm:pt>
    <dgm:pt modelId="{2C0697F1-37FC-404E-9D00-2625EF34A1D1}" type="pres">
      <dgm:prSet presAssocID="{4C29FC8C-1CB6-461F-8A7A-821CBCEF2F44}" presName="compNode" presStyleCnt="0"/>
      <dgm:spPr/>
    </dgm:pt>
    <dgm:pt modelId="{DA49B96B-5533-4CFF-9040-ABA4BA6C6145}" type="pres">
      <dgm:prSet presAssocID="{4C29FC8C-1CB6-461F-8A7A-821CBCEF2F44}" presName="iconRect" presStyleLbl="node1" presStyleIdx="1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7F8D74D1-9C32-4DBD-A4CB-9742F4F415D8}" type="pres">
      <dgm:prSet presAssocID="{4C29FC8C-1CB6-461F-8A7A-821CBCEF2F44}" presName="spaceRect" presStyleCnt="0"/>
      <dgm:spPr/>
    </dgm:pt>
    <dgm:pt modelId="{E3CD0994-0D9A-4BED-8642-C0DA70F702B0}" type="pres">
      <dgm:prSet presAssocID="{4C29FC8C-1CB6-461F-8A7A-821CBCEF2F44}" presName="textRect" presStyleLbl="revTx" presStyleIdx="1" presStyleCnt="5">
        <dgm:presLayoutVars>
          <dgm:chMax val="1"/>
          <dgm:chPref val="1"/>
        </dgm:presLayoutVars>
      </dgm:prSet>
      <dgm:spPr/>
    </dgm:pt>
    <dgm:pt modelId="{BF98F6B7-21A8-41AA-94D3-B2F019637654}" type="pres">
      <dgm:prSet presAssocID="{6B5CA814-3605-4A01-92E4-A1743A68C797}" presName="sibTrans" presStyleCnt="0"/>
      <dgm:spPr/>
    </dgm:pt>
    <dgm:pt modelId="{E5EB9A2A-04CE-4C5A-A068-CE5D6F13FF08}" type="pres">
      <dgm:prSet presAssocID="{0EE65061-8C5F-4B46-AC44-A13E35B69214}" presName="compNode" presStyleCnt="0"/>
      <dgm:spPr/>
    </dgm:pt>
    <dgm:pt modelId="{6EB6A7E7-359D-4E7C-B0BB-DB075AC8ABE9}" type="pres">
      <dgm:prSet presAssocID="{0EE65061-8C5F-4B46-AC44-A13E35B69214}" presName="iconRect" presStyleLbl="node1" presStyleIdx="2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BAB3D5D-D0D4-4941-9F0E-FF465830ECA3}" type="pres">
      <dgm:prSet presAssocID="{0EE65061-8C5F-4B46-AC44-A13E35B69214}" presName="spaceRect" presStyleCnt="0"/>
      <dgm:spPr/>
    </dgm:pt>
    <dgm:pt modelId="{DB03B5B9-1868-4557-B0D3-1461F4DAE1CB}" type="pres">
      <dgm:prSet presAssocID="{0EE65061-8C5F-4B46-AC44-A13E35B69214}" presName="textRect" presStyleLbl="revTx" presStyleIdx="2" presStyleCnt="5">
        <dgm:presLayoutVars>
          <dgm:chMax val="1"/>
          <dgm:chPref val="1"/>
        </dgm:presLayoutVars>
      </dgm:prSet>
      <dgm:spPr/>
    </dgm:pt>
    <dgm:pt modelId="{340F6B44-E1E0-4A0E-A884-FB3402BA8BD2}" type="pres">
      <dgm:prSet presAssocID="{8B36C723-41B6-4904-A59C-868FC80BFF72}" presName="sibTrans" presStyleCnt="0"/>
      <dgm:spPr/>
    </dgm:pt>
    <dgm:pt modelId="{1F3388FF-0151-4A15-8491-9B80D325CDB1}" type="pres">
      <dgm:prSet presAssocID="{B28B119C-8983-4A26-8F6B-66AA3460BF36}" presName="compNode" presStyleCnt="0"/>
      <dgm:spPr/>
    </dgm:pt>
    <dgm:pt modelId="{A047296D-0EDD-4137-A7B6-36D9EBFE540D}" type="pres">
      <dgm:prSet presAssocID="{B28B119C-8983-4A26-8F6B-66AA3460BF36}" presName="iconRect" presStyleLbl="node1" presStyleIdx="3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CE4807F1-5D80-4F16-9EA8-7B88FA84BC20}" type="pres">
      <dgm:prSet presAssocID="{B28B119C-8983-4A26-8F6B-66AA3460BF36}" presName="spaceRect" presStyleCnt="0"/>
      <dgm:spPr/>
    </dgm:pt>
    <dgm:pt modelId="{DC5D11BD-4EF9-49F6-885A-F92F032F4B89}" type="pres">
      <dgm:prSet presAssocID="{B28B119C-8983-4A26-8F6B-66AA3460BF36}" presName="textRect" presStyleLbl="revTx" presStyleIdx="3" presStyleCnt="5">
        <dgm:presLayoutVars>
          <dgm:chMax val="1"/>
          <dgm:chPref val="1"/>
        </dgm:presLayoutVars>
      </dgm:prSet>
      <dgm:spPr/>
    </dgm:pt>
    <dgm:pt modelId="{5E98C80B-DC6E-4C04-A8D5-28D48BF77276}" type="pres">
      <dgm:prSet presAssocID="{7B01BA5D-2820-415F-8321-B39BE7136E74}" presName="sibTrans" presStyleCnt="0"/>
      <dgm:spPr/>
    </dgm:pt>
    <dgm:pt modelId="{308CE585-95FC-4AC7-879E-D4384F610D98}" type="pres">
      <dgm:prSet presAssocID="{3A1F39DF-0D46-41F9-AF3E-E918A595A814}" presName="compNode" presStyleCnt="0"/>
      <dgm:spPr/>
    </dgm:pt>
    <dgm:pt modelId="{20ED5E9E-6472-4BA1-B895-31369E5D0B52}" type="pres">
      <dgm:prSet presAssocID="{3A1F39DF-0D46-41F9-AF3E-E918A595A814}" presName="iconRect" presStyleLbl="node1" presStyleIdx="4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DE72F17-ECD4-4547-A79E-8AD205B55FFF}" type="pres">
      <dgm:prSet presAssocID="{3A1F39DF-0D46-41F9-AF3E-E918A595A814}" presName="spaceRect" presStyleCnt="0"/>
      <dgm:spPr/>
    </dgm:pt>
    <dgm:pt modelId="{654E7600-9A5E-462B-95F3-3A1D1ED011C6}" type="pres">
      <dgm:prSet presAssocID="{3A1F39DF-0D46-41F9-AF3E-E918A595A81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3F7DC6E-00F8-4104-A5E2-29A65C6669DE}" srcId="{146DFA91-B807-4779-804C-86CCBB31B9FB}" destId="{0EE65061-8C5F-4B46-AC44-A13E35B69214}" srcOrd="2" destOrd="0" parTransId="{D3BAF5ED-1AF5-484D-83C7-3B10DD1C1AE0}" sibTransId="{8B36C723-41B6-4904-A59C-868FC80BFF72}"/>
    <dgm:cxn modelId="{6D39026F-52D2-4A25-8F3A-4E5DCA6FE712}" type="presOf" srcId="{AA18A2CF-B348-421B-8F6D-F7AD5458E80B}" destId="{0D2A765B-B60B-48A4-8C30-94195DE0DD98}" srcOrd="0" destOrd="0" presId="urn:microsoft.com/office/officeart/2018/2/layout/IconLabelList"/>
    <dgm:cxn modelId="{3C875883-B8E5-412F-BC21-063F4EDD1D9F}" type="presOf" srcId="{0EE65061-8C5F-4B46-AC44-A13E35B69214}" destId="{DB03B5B9-1868-4557-B0D3-1461F4DAE1CB}" srcOrd="0" destOrd="0" presId="urn:microsoft.com/office/officeart/2018/2/layout/IconLabelList"/>
    <dgm:cxn modelId="{8929E688-FBDB-4C85-B6AB-C08680DC32F8}" type="presOf" srcId="{B28B119C-8983-4A26-8F6B-66AA3460BF36}" destId="{DC5D11BD-4EF9-49F6-885A-F92F032F4B89}" srcOrd="0" destOrd="0" presId="urn:microsoft.com/office/officeart/2018/2/layout/IconLabelList"/>
    <dgm:cxn modelId="{51EF929F-5F87-4CD2-A9DD-AB46293C2958}" srcId="{146DFA91-B807-4779-804C-86CCBB31B9FB}" destId="{B28B119C-8983-4A26-8F6B-66AA3460BF36}" srcOrd="3" destOrd="0" parTransId="{9520A921-566B-4C76-A750-C333C8457943}" sibTransId="{7B01BA5D-2820-415F-8321-B39BE7136E74}"/>
    <dgm:cxn modelId="{341FF4A5-442C-4AED-AAD7-0C5D28191033}" type="presOf" srcId="{3A1F39DF-0D46-41F9-AF3E-E918A595A814}" destId="{654E7600-9A5E-462B-95F3-3A1D1ED011C6}" srcOrd="0" destOrd="0" presId="urn:microsoft.com/office/officeart/2018/2/layout/IconLabelList"/>
    <dgm:cxn modelId="{17CFFEB1-92C2-4807-9A92-04C1429A7F21}" type="presOf" srcId="{146DFA91-B807-4779-804C-86CCBB31B9FB}" destId="{B30046A0-622E-47AC-8A39-276AD989DE83}" srcOrd="0" destOrd="0" presId="urn:microsoft.com/office/officeart/2018/2/layout/IconLabelList"/>
    <dgm:cxn modelId="{887283C4-71DB-46E4-8A15-18BD3DD39138}" srcId="{146DFA91-B807-4779-804C-86CCBB31B9FB}" destId="{4C29FC8C-1CB6-461F-8A7A-821CBCEF2F44}" srcOrd="1" destOrd="0" parTransId="{AEB09D43-C035-4BF0-A3B9-084AEA020EB3}" sibTransId="{6B5CA814-3605-4A01-92E4-A1743A68C797}"/>
    <dgm:cxn modelId="{955890D1-751D-44DA-AF89-1236640D88F9}" srcId="{146DFA91-B807-4779-804C-86CCBB31B9FB}" destId="{3A1F39DF-0D46-41F9-AF3E-E918A595A814}" srcOrd="4" destOrd="0" parTransId="{EFAAB0B3-2AD9-41C2-87B7-6CF0DE2E26E0}" sibTransId="{189631A5-E5D5-4DF0-80D2-E99A3F5E377A}"/>
    <dgm:cxn modelId="{B0BB1BF0-855C-4638-86EF-E7BF49FF7CF4}" type="presOf" srcId="{4C29FC8C-1CB6-461F-8A7A-821CBCEF2F44}" destId="{E3CD0994-0D9A-4BED-8642-C0DA70F702B0}" srcOrd="0" destOrd="0" presId="urn:microsoft.com/office/officeart/2018/2/layout/IconLabelList"/>
    <dgm:cxn modelId="{13B785FA-0186-4772-ACFF-025555E9183E}" srcId="{146DFA91-B807-4779-804C-86CCBB31B9FB}" destId="{AA18A2CF-B348-421B-8F6D-F7AD5458E80B}" srcOrd="0" destOrd="0" parTransId="{36F159B2-5F48-4292-891D-8CAD2772D76A}" sibTransId="{987B5F16-1297-4C91-B616-B55B33D29A8E}"/>
    <dgm:cxn modelId="{B6DA21BF-EB80-4572-A91E-EC4D59496851}" type="presParOf" srcId="{B30046A0-622E-47AC-8A39-276AD989DE83}" destId="{5935F201-1B26-4FB1-BD19-5BF6FD695628}" srcOrd="0" destOrd="0" presId="urn:microsoft.com/office/officeart/2018/2/layout/IconLabelList"/>
    <dgm:cxn modelId="{0AD7BC32-0EC3-4069-BB28-87D37D6627F2}" type="presParOf" srcId="{5935F201-1B26-4FB1-BD19-5BF6FD695628}" destId="{EED86216-066A-4A03-BED7-58F1DD6B81D4}" srcOrd="0" destOrd="0" presId="urn:microsoft.com/office/officeart/2018/2/layout/IconLabelList"/>
    <dgm:cxn modelId="{9FD3F9D6-5423-4818-A66D-D75D5ABFACAE}" type="presParOf" srcId="{5935F201-1B26-4FB1-BD19-5BF6FD695628}" destId="{000BB82F-8551-47FB-A404-4BC2D91B9159}" srcOrd="1" destOrd="0" presId="urn:microsoft.com/office/officeart/2018/2/layout/IconLabelList"/>
    <dgm:cxn modelId="{EF0DEDFC-0A49-4E73-8C1A-D71E3A39A4FC}" type="presParOf" srcId="{5935F201-1B26-4FB1-BD19-5BF6FD695628}" destId="{0D2A765B-B60B-48A4-8C30-94195DE0DD98}" srcOrd="2" destOrd="0" presId="urn:microsoft.com/office/officeart/2018/2/layout/IconLabelList"/>
    <dgm:cxn modelId="{0CBDB08E-8899-41C3-B3E0-E2D19065F23E}" type="presParOf" srcId="{B30046A0-622E-47AC-8A39-276AD989DE83}" destId="{F57C48EB-0F55-425C-818B-5F0BD66299FD}" srcOrd="1" destOrd="0" presId="urn:microsoft.com/office/officeart/2018/2/layout/IconLabelList"/>
    <dgm:cxn modelId="{F40E6822-E555-4A87-B8C1-6EA2F327DF2D}" type="presParOf" srcId="{B30046A0-622E-47AC-8A39-276AD989DE83}" destId="{2C0697F1-37FC-404E-9D00-2625EF34A1D1}" srcOrd="2" destOrd="0" presId="urn:microsoft.com/office/officeart/2018/2/layout/IconLabelList"/>
    <dgm:cxn modelId="{635FFC0A-CF74-490C-A2F9-3BC0B265E9E6}" type="presParOf" srcId="{2C0697F1-37FC-404E-9D00-2625EF34A1D1}" destId="{DA49B96B-5533-4CFF-9040-ABA4BA6C6145}" srcOrd="0" destOrd="0" presId="urn:microsoft.com/office/officeart/2018/2/layout/IconLabelList"/>
    <dgm:cxn modelId="{D8156578-2DA7-42DA-9B4B-09654B76FA86}" type="presParOf" srcId="{2C0697F1-37FC-404E-9D00-2625EF34A1D1}" destId="{7F8D74D1-9C32-4DBD-A4CB-9742F4F415D8}" srcOrd="1" destOrd="0" presId="urn:microsoft.com/office/officeart/2018/2/layout/IconLabelList"/>
    <dgm:cxn modelId="{620560CE-9B48-4117-B6A9-6990EA228BAB}" type="presParOf" srcId="{2C0697F1-37FC-404E-9D00-2625EF34A1D1}" destId="{E3CD0994-0D9A-4BED-8642-C0DA70F702B0}" srcOrd="2" destOrd="0" presId="urn:microsoft.com/office/officeart/2018/2/layout/IconLabelList"/>
    <dgm:cxn modelId="{DF294065-426A-47CC-B1B6-41489D9D6D81}" type="presParOf" srcId="{B30046A0-622E-47AC-8A39-276AD989DE83}" destId="{BF98F6B7-21A8-41AA-94D3-B2F019637654}" srcOrd="3" destOrd="0" presId="urn:microsoft.com/office/officeart/2018/2/layout/IconLabelList"/>
    <dgm:cxn modelId="{EE7AE05A-FBE9-4953-9911-6F992E64BEA9}" type="presParOf" srcId="{B30046A0-622E-47AC-8A39-276AD989DE83}" destId="{E5EB9A2A-04CE-4C5A-A068-CE5D6F13FF08}" srcOrd="4" destOrd="0" presId="urn:microsoft.com/office/officeart/2018/2/layout/IconLabelList"/>
    <dgm:cxn modelId="{69E92DBC-AC8F-464D-8F9D-1A19DEE455EF}" type="presParOf" srcId="{E5EB9A2A-04CE-4C5A-A068-CE5D6F13FF08}" destId="{6EB6A7E7-359D-4E7C-B0BB-DB075AC8ABE9}" srcOrd="0" destOrd="0" presId="urn:microsoft.com/office/officeart/2018/2/layout/IconLabelList"/>
    <dgm:cxn modelId="{BAA88729-6D11-440A-9B52-F202A35EEF51}" type="presParOf" srcId="{E5EB9A2A-04CE-4C5A-A068-CE5D6F13FF08}" destId="{CBAB3D5D-D0D4-4941-9F0E-FF465830ECA3}" srcOrd="1" destOrd="0" presId="urn:microsoft.com/office/officeart/2018/2/layout/IconLabelList"/>
    <dgm:cxn modelId="{0563CAD2-D053-48D2-A56E-53C3C558A6AD}" type="presParOf" srcId="{E5EB9A2A-04CE-4C5A-A068-CE5D6F13FF08}" destId="{DB03B5B9-1868-4557-B0D3-1461F4DAE1CB}" srcOrd="2" destOrd="0" presId="urn:microsoft.com/office/officeart/2018/2/layout/IconLabelList"/>
    <dgm:cxn modelId="{501060C2-D36B-4D3B-9BAE-BBABB79A5787}" type="presParOf" srcId="{B30046A0-622E-47AC-8A39-276AD989DE83}" destId="{340F6B44-E1E0-4A0E-A884-FB3402BA8BD2}" srcOrd="5" destOrd="0" presId="urn:microsoft.com/office/officeart/2018/2/layout/IconLabelList"/>
    <dgm:cxn modelId="{C1EDD442-FA8B-4F86-AE61-45E758105179}" type="presParOf" srcId="{B30046A0-622E-47AC-8A39-276AD989DE83}" destId="{1F3388FF-0151-4A15-8491-9B80D325CDB1}" srcOrd="6" destOrd="0" presId="urn:microsoft.com/office/officeart/2018/2/layout/IconLabelList"/>
    <dgm:cxn modelId="{C4060AB9-70A9-4D01-A2C5-E28FA79A4E37}" type="presParOf" srcId="{1F3388FF-0151-4A15-8491-9B80D325CDB1}" destId="{A047296D-0EDD-4137-A7B6-36D9EBFE540D}" srcOrd="0" destOrd="0" presId="urn:microsoft.com/office/officeart/2018/2/layout/IconLabelList"/>
    <dgm:cxn modelId="{4292C54C-4C8C-48A8-A3F4-5CDDE139B8C6}" type="presParOf" srcId="{1F3388FF-0151-4A15-8491-9B80D325CDB1}" destId="{CE4807F1-5D80-4F16-9EA8-7B88FA84BC20}" srcOrd="1" destOrd="0" presId="urn:microsoft.com/office/officeart/2018/2/layout/IconLabelList"/>
    <dgm:cxn modelId="{98222C33-E328-4482-9633-18AE4942AD32}" type="presParOf" srcId="{1F3388FF-0151-4A15-8491-9B80D325CDB1}" destId="{DC5D11BD-4EF9-49F6-885A-F92F032F4B89}" srcOrd="2" destOrd="0" presId="urn:microsoft.com/office/officeart/2018/2/layout/IconLabelList"/>
    <dgm:cxn modelId="{EFA90ADD-91D6-4F9F-AC1E-453FB8091E27}" type="presParOf" srcId="{B30046A0-622E-47AC-8A39-276AD989DE83}" destId="{5E98C80B-DC6E-4C04-A8D5-28D48BF77276}" srcOrd="7" destOrd="0" presId="urn:microsoft.com/office/officeart/2018/2/layout/IconLabelList"/>
    <dgm:cxn modelId="{E208CC66-61FE-470D-80E2-E2128B2A29D3}" type="presParOf" srcId="{B30046A0-622E-47AC-8A39-276AD989DE83}" destId="{308CE585-95FC-4AC7-879E-D4384F610D98}" srcOrd="8" destOrd="0" presId="urn:microsoft.com/office/officeart/2018/2/layout/IconLabelList"/>
    <dgm:cxn modelId="{19A36EA6-C536-4FCF-BA8B-BA4F7D854B25}" type="presParOf" srcId="{308CE585-95FC-4AC7-879E-D4384F610D98}" destId="{20ED5E9E-6472-4BA1-B895-31369E5D0B52}" srcOrd="0" destOrd="0" presId="urn:microsoft.com/office/officeart/2018/2/layout/IconLabelList"/>
    <dgm:cxn modelId="{2F89EF19-07A6-4978-8E60-78F4930B0F15}" type="presParOf" srcId="{308CE585-95FC-4AC7-879E-D4384F610D98}" destId="{1DE72F17-ECD4-4547-A79E-8AD205B55FFF}" srcOrd="1" destOrd="0" presId="urn:microsoft.com/office/officeart/2018/2/layout/IconLabelList"/>
    <dgm:cxn modelId="{6C85476F-5599-4743-8FFF-941306813CD1}" type="presParOf" srcId="{308CE585-95FC-4AC7-879E-D4384F610D98}" destId="{654E7600-9A5E-462B-95F3-3A1D1ED011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86216-066A-4A03-BED7-58F1DD6B81D4}">
      <dsp:nvSpPr>
        <dsp:cNvPr id="0" name=""/>
        <dsp:cNvSpPr/>
      </dsp:nvSpPr>
      <dsp:spPr>
        <a:xfrm>
          <a:off x="424103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A765B-B60B-48A4-8C30-94195DE0DD98}">
      <dsp:nvSpPr>
        <dsp:cNvPr id="0" name=""/>
        <dsp:cNvSpPr/>
      </dsp:nvSpPr>
      <dsp:spPr>
        <a:xfrm>
          <a:off x="1130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Questions?</a:t>
          </a:r>
          <a:endParaRPr lang="en-US" sz="1100" kern="1200"/>
        </a:p>
      </dsp:txBody>
      <dsp:txXfrm>
        <a:off x="1130" y="1798624"/>
        <a:ext cx="1538085" cy="615234"/>
      </dsp:txXfrm>
    </dsp:sp>
    <dsp:sp modelId="{DA49B96B-5533-4CFF-9040-ABA4BA6C6145}">
      <dsp:nvSpPr>
        <dsp:cNvPr id="0" name=""/>
        <dsp:cNvSpPr/>
      </dsp:nvSpPr>
      <dsp:spPr>
        <a:xfrm>
          <a:off x="2231354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D0994-0D9A-4BED-8642-C0DA70F702B0}">
      <dsp:nvSpPr>
        <dsp:cNvPr id="0" name=""/>
        <dsp:cNvSpPr/>
      </dsp:nvSpPr>
      <dsp:spPr>
        <a:xfrm>
          <a:off x="1808381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Thank you! Feel free to ask any questions.</a:t>
          </a:r>
        </a:p>
      </dsp:txBody>
      <dsp:txXfrm>
        <a:off x="1808381" y="1798624"/>
        <a:ext cx="1538085" cy="615234"/>
      </dsp:txXfrm>
    </dsp:sp>
    <dsp:sp modelId="{6EB6A7E7-359D-4E7C-B0BB-DB075AC8ABE9}">
      <dsp:nvSpPr>
        <dsp:cNvPr id="0" name=""/>
        <dsp:cNvSpPr/>
      </dsp:nvSpPr>
      <dsp:spPr>
        <a:xfrm>
          <a:off x="4038605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3B5B9-1868-4557-B0D3-1461F4DAE1CB}">
      <dsp:nvSpPr>
        <dsp:cNvPr id="0" name=""/>
        <dsp:cNvSpPr/>
      </dsp:nvSpPr>
      <dsp:spPr>
        <a:xfrm>
          <a:off x="3615632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Repository: </a:t>
          </a:r>
          <a:r>
            <a:rPr lang="en-US" sz="900" b="1" kern="1200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https://github.com/Apurva3509/DuneSec</a:t>
          </a:r>
          <a:endParaRPr lang="en-US" sz="1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615632" y="1798624"/>
        <a:ext cx="1538085" cy="615234"/>
      </dsp:txXfrm>
    </dsp:sp>
    <dsp:sp modelId="{A047296D-0EDD-4137-A7B6-36D9EBFE540D}">
      <dsp:nvSpPr>
        <dsp:cNvPr id="0" name=""/>
        <dsp:cNvSpPr/>
      </dsp:nvSpPr>
      <dsp:spPr>
        <a:xfrm>
          <a:off x="5845856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D11BD-4EF9-49F6-885A-F92F032F4B89}">
      <dsp:nvSpPr>
        <dsp:cNvPr id="0" name=""/>
        <dsp:cNvSpPr/>
      </dsp:nvSpPr>
      <dsp:spPr>
        <a:xfrm>
          <a:off x="5422883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Email: </a:t>
          </a:r>
          <a:r>
            <a:rPr lang="en-US" sz="800" b="1" kern="1200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amp2365@columbia.edu</a:t>
          </a:r>
          <a:endParaRPr lang="en-US" sz="1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422883" y="1798624"/>
        <a:ext cx="1538085" cy="615234"/>
      </dsp:txXfrm>
    </dsp:sp>
    <dsp:sp modelId="{20ED5E9E-6472-4BA1-B895-31369E5D0B52}">
      <dsp:nvSpPr>
        <dsp:cNvPr id="0" name=""/>
        <dsp:cNvSpPr/>
      </dsp:nvSpPr>
      <dsp:spPr>
        <a:xfrm>
          <a:off x="7653107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E7600-9A5E-462B-95F3-3A1D1ED011C6}">
      <dsp:nvSpPr>
        <dsp:cNvPr id="0" name=""/>
        <dsp:cNvSpPr/>
      </dsp:nvSpPr>
      <dsp:spPr>
        <a:xfrm>
          <a:off x="7230133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Website: </a:t>
          </a:r>
          <a:r>
            <a:rPr lang="en-US" sz="1000" b="1" kern="1200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www.patelapurva.com</a:t>
          </a:r>
          <a:endParaRPr lang="en-US" sz="1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7230133" y="1798624"/>
        <a:ext cx="1538085" cy="61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93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9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2/25/25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3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2F956-17A4-66DD-6024-9C3E75CB2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/>
              <a:t>DDoS Attack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7A145-8CD7-8B9E-D901-063A8CEAB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Dune Security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AI Engineer - Take home assessment</a:t>
            </a:r>
          </a:p>
          <a:p>
            <a:pPr>
              <a:lnSpc>
                <a:spcPct val="120000"/>
              </a:lnSpc>
            </a:pPr>
            <a:endParaRPr lang="en-US" sz="900" dirty="0"/>
          </a:p>
          <a:p>
            <a:pPr>
              <a:lnSpc>
                <a:spcPct val="120000"/>
              </a:lnSpc>
            </a:pPr>
            <a:r>
              <a:rPr lang="en-US" sz="900" b="1" dirty="0"/>
              <a:t>									</a:t>
            </a:r>
            <a:r>
              <a:rPr lang="en-US" sz="1200" b="1" dirty="0"/>
              <a:t>- Apurva Patel</a:t>
            </a:r>
            <a:endParaRPr lang="en-US" sz="900" b="1" dirty="0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6037C7-48B4-6573-32AD-0636DBD5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47" r="28220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1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321032"/>
            <a:ext cx="5511337" cy="3467518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300" b="1" dirty="0"/>
              <a:t>Down/Up Ratio vs Idle Mean</a:t>
            </a:r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b="1" dirty="0"/>
              <a:t>DDoS traffic (red)</a:t>
            </a:r>
            <a:r>
              <a:rPr lang="en-US" sz="1300" dirty="0"/>
              <a:t> is clustered at specific </a:t>
            </a:r>
            <a:r>
              <a:rPr lang="en-US" sz="1300" b="1" dirty="0"/>
              <a:t>Down/Up Ratios</a:t>
            </a:r>
            <a:r>
              <a:rPr lang="en-US" sz="1300" dirty="0"/>
              <a:t> with </a:t>
            </a:r>
            <a:r>
              <a:rPr lang="en-US" sz="1300" b="1" dirty="0"/>
              <a:t>higher Idle Mean</a:t>
            </a:r>
            <a:r>
              <a:rPr lang="en-US" sz="13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b="1" dirty="0"/>
              <a:t>Benign traffic (green)</a:t>
            </a:r>
            <a:r>
              <a:rPr lang="en-US" sz="1300" dirty="0"/>
              <a:t> is more spread out across different values.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3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b="1" dirty="0"/>
              <a:t>DDoS attacks</a:t>
            </a:r>
            <a:r>
              <a:rPr lang="en-US" sz="1300" dirty="0"/>
              <a:t> show </a:t>
            </a:r>
            <a:r>
              <a:rPr lang="en-US" sz="1300" b="1" dirty="0"/>
              <a:t>consistent Down/Up ratios</a:t>
            </a:r>
            <a:r>
              <a:rPr lang="en-US" sz="1300" dirty="0"/>
              <a:t>, likely due to sending packets at fixed intervals.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The </a:t>
            </a:r>
            <a:r>
              <a:rPr lang="en-US" sz="1300" b="1" dirty="0"/>
              <a:t>high Idle Mean</a:t>
            </a:r>
            <a:r>
              <a:rPr lang="en-US" sz="1300" dirty="0"/>
              <a:t> suggests that during attack periods, there are significant traffic bursts followed by idle times.</a:t>
            </a:r>
            <a:endParaRPr lang="en-US" sz="13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9A9C9-55DF-D425-C07C-9AEC7EDEE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6492" t="109" r="44" b="-109"/>
          <a:stretch/>
        </p:blipFill>
        <p:spPr>
          <a:xfrm>
            <a:off x="8063344" y="1280252"/>
            <a:ext cx="3042460" cy="302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5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b="1"/>
              <a:t>Feature Selection &amp; Correlation Analysis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100" dirty="0"/>
              <a:t>Highly correlated features can introduce </a:t>
            </a:r>
            <a:r>
              <a:rPr lang="en-US" sz="1100" b="1" dirty="0"/>
              <a:t>multicollinearity</a:t>
            </a:r>
            <a:r>
              <a:rPr lang="en-US" sz="1100" dirty="0"/>
              <a:t>, which affects model interpretability.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100" dirty="0"/>
              <a:t>Reducing redundant features improves </a:t>
            </a:r>
            <a:r>
              <a:rPr lang="en-US" sz="1100" b="1" dirty="0"/>
              <a:t>training efficiency</a:t>
            </a:r>
            <a:r>
              <a:rPr lang="en-US" sz="1100" dirty="0"/>
              <a:t> and prevents overfitting.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lnSpc>
                <a:spcPct val="130000"/>
              </a:lnSpc>
            </a:pPr>
            <a:r>
              <a:rPr lang="en-US" sz="1100" b="1" dirty="0"/>
              <a:t>Impact of Feature Removal:</a:t>
            </a:r>
            <a:endParaRPr lang="en-US" sz="11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 Before Removal:</a:t>
            </a:r>
            <a:r>
              <a:rPr lang="en-US" sz="1100" dirty="0"/>
              <a:t> Many features showed strong correlations, causing redundancy.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 After Removal:</a:t>
            </a:r>
            <a:r>
              <a:rPr lang="en-US" sz="1100" dirty="0"/>
              <a:t> Reduced multicollinearity and enhanced model generalization.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1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F673025-566C-AA5F-29D7-0368AD19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0247" y="1767527"/>
            <a:ext cx="4907014" cy="20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507521" cy="1822123"/>
          </a:xfrm>
        </p:spPr>
        <p:txBody>
          <a:bodyPr anchor="b">
            <a:normAutofit/>
          </a:bodyPr>
          <a:lstStyle/>
          <a:p>
            <a:r>
              <a:rPr lang="en-US" b="1" dirty="0"/>
              <a:t>Feature vs Target</a:t>
            </a:r>
            <a:br>
              <a:rPr lang="en-US" b="1" dirty="0"/>
            </a:br>
            <a:r>
              <a:rPr lang="en-US" b="1" dirty="0"/>
              <a:t>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44753"/>
            <a:ext cx="5589615" cy="4070335"/>
          </a:xfrm>
        </p:spPr>
        <p:txBody>
          <a:bodyPr anchor="t">
            <a:norm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200" dirty="0"/>
              <a:t>Bar plot visualizes </a:t>
            </a:r>
            <a:r>
              <a:rPr lang="en-US" sz="1200" b="1" dirty="0"/>
              <a:t>feature correlations</a:t>
            </a:r>
            <a:r>
              <a:rPr lang="en-US" sz="1200" dirty="0"/>
              <a:t> with the </a:t>
            </a:r>
            <a:r>
              <a:rPr lang="en-US" sz="1200" b="1" dirty="0"/>
              <a:t>DDoS attack label</a:t>
            </a:r>
            <a:r>
              <a:rPr lang="en-US" sz="1200" dirty="0"/>
              <a:t> (target variable).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200" b="1" dirty="0"/>
              <a:t>Positive values</a:t>
            </a:r>
            <a:r>
              <a:rPr lang="en-US" sz="1200" dirty="0"/>
              <a:t> indicate a </a:t>
            </a:r>
            <a:r>
              <a:rPr lang="en-US" sz="1200" b="1" dirty="0"/>
              <a:t>direct relationship</a:t>
            </a:r>
            <a:r>
              <a:rPr lang="en-US" sz="1200" dirty="0"/>
              <a:t> of DDoS attack.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200" b="1" dirty="0"/>
              <a:t>Negative values</a:t>
            </a:r>
            <a:r>
              <a:rPr lang="en-US" sz="1200" dirty="0"/>
              <a:t> indicate an </a:t>
            </a:r>
            <a:r>
              <a:rPr lang="en-US" sz="1200" b="1" dirty="0"/>
              <a:t>inverse relationship</a:t>
            </a:r>
            <a:r>
              <a:rPr lang="en-US" sz="1200" dirty="0"/>
              <a:t> of DDoS attack.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Strongest positive correlations, </a:t>
            </a:r>
            <a:r>
              <a:rPr lang="en-US" sz="1200" dirty="0"/>
              <a:t>suggesting that </a:t>
            </a:r>
            <a:r>
              <a:rPr lang="en-US" sz="1200" b="1" dirty="0"/>
              <a:t>attack traffic often consists of larger packet sizes and high data flow rates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Negative correlation </a:t>
            </a:r>
            <a:r>
              <a:rPr lang="en-US" sz="1200" dirty="0"/>
              <a:t>indicating that </a:t>
            </a:r>
            <a:r>
              <a:rPr lang="en-US" sz="1200" b="1" dirty="0"/>
              <a:t>benign traffic is more structured and consistent in packet sizes</a:t>
            </a:r>
            <a:r>
              <a:rPr lang="en-US" sz="1200" dirty="0"/>
              <a:t>.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69AAB-E496-3767-C578-947FF696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16" y="1504604"/>
            <a:ext cx="4865819" cy="24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1105232"/>
            <a:ext cx="3819500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Model Choices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1"/>
            <a:ext cx="5176298" cy="5303881"/>
          </a:xfrm>
        </p:spPr>
        <p:txBody>
          <a:bodyPr anchor="ctr">
            <a:normAutofit fontScale="77500" lnSpcReduction="20000"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We observed that mostly all features are numerical – scaling is to be considered.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No specific linear trend observed, mostly outlier detection.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Tree based models require less data processing and can be used as it is.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300" dirty="0"/>
          </a:p>
          <a:p>
            <a:pPr>
              <a:lnSpc>
                <a:spcPct val="130000"/>
              </a:lnSpc>
            </a:pPr>
            <a:r>
              <a:rPr lang="en-US" sz="1300" b="1" dirty="0"/>
              <a:t>Options (all tried in preliminary evaluation):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Random Forest (Chosen Model) ✅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 err="1"/>
              <a:t>XGBoost</a:t>
            </a:r>
            <a:endParaRPr lang="en-US" sz="1300" dirty="0"/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Logistic Regression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MLP Neural Network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LSTM (if timestamp is important – not here)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endParaRPr lang="en-US" sz="900" dirty="0"/>
          </a:p>
          <a:p>
            <a:pPr>
              <a:lnSpc>
                <a:spcPct val="130000"/>
              </a:lnSpc>
            </a:pPr>
            <a:r>
              <a:rPr lang="en-US" sz="1400" b="1" dirty="0"/>
              <a:t>Metric</a:t>
            </a:r>
            <a:r>
              <a:rPr lang="en-US" sz="1400" dirty="0"/>
              <a:t>: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Optimized for </a:t>
            </a:r>
            <a:r>
              <a:rPr lang="en-US" sz="1400" b="1" dirty="0"/>
              <a:t>F1 score </a:t>
            </a:r>
            <a:r>
              <a:rPr lang="en-US" sz="1400" dirty="0"/>
              <a:t>because accuracy is not a true representation of a model performance for anomaly detection use case, as we want to avoid False negatives and false positives.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F1 score is a combination(HM) of Precision and Recall</a:t>
            </a:r>
          </a:p>
          <a:p>
            <a:pPr>
              <a:lnSpc>
                <a:spcPct val="130000"/>
              </a:lnSpc>
            </a:pPr>
            <a:endParaRPr lang="en-US" sz="13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1111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1105232"/>
            <a:ext cx="3819500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Why Random Forest?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 lnSpcReduction="10000"/>
          </a:bodyPr>
          <a:lstStyle/>
          <a:p>
            <a:r>
              <a:rPr lang="en-US" sz="1400" b="1" dirty="0"/>
              <a:t>Strengths:</a:t>
            </a:r>
          </a:p>
          <a:p>
            <a:endParaRPr lang="en-US" sz="1400" dirty="0"/>
          </a:p>
          <a:p>
            <a:pPr marL="285750" indent="-285750">
              <a:buFont typeface="System Font Regular"/>
              <a:buChar char="-"/>
            </a:pPr>
            <a:r>
              <a:rPr lang="en-US" sz="1400" dirty="0"/>
              <a:t>Handles </a:t>
            </a:r>
            <a:r>
              <a:rPr lang="en-US" sz="1400" b="1" dirty="0"/>
              <a:t>imbalanced data well</a:t>
            </a:r>
            <a:r>
              <a:rPr lang="en-US" sz="1400" dirty="0"/>
              <a:t> through class weighting.</a:t>
            </a:r>
          </a:p>
          <a:p>
            <a:pPr marL="285750" indent="-285750">
              <a:buFont typeface="System Font Regular"/>
              <a:buChar char="-"/>
            </a:pPr>
            <a:r>
              <a:rPr lang="en-US" sz="1400" b="1" dirty="0"/>
              <a:t>Robust to outliers and noise</a:t>
            </a:r>
            <a:r>
              <a:rPr lang="en-US" sz="1400" dirty="0"/>
              <a:t> in network traffic.</a:t>
            </a:r>
          </a:p>
          <a:p>
            <a:pPr marL="285750" indent="-285750">
              <a:buFont typeface="System Font Regular"/>
              <a:buChar char="-"/>
            </a:pPr>
            <a:r>
              <a:rPr lang="en-US" sz="1400" dirty="0"/>
              <a:t>Does not require extensive preprocessing (feature scaling).</a:t>
            </a:r>
          </a:p>
          <a:p>
            <a:pPr marL="285750" indent="-285750">
              <a:buFont typeface="System Font Regular"/>
              <a:buChar char="-"/>
            </a:pPr>
            <a:r>
              <a:rPr lang="en-US" sz="1400" b="1" dirty="0"/>
              <a:t>Provides feature importance rankings</a:t>
            </a:r>
            <a:r>
              <a:rPr lang="en-US" sz="1400" dirty="0"/>
              <a:t>, improving interpretability.</a:t>
            </a:r>
          </a:p>
          <a:p>
            <a:pPr marL="285750" indent="-285750">
              <a:buFont typeface="System Font Regular"/>
              <a:buChar char="-"/>
            </a:pPr>
            <a:r>
              <a:rPr lang="en-US" sz="1400" b="1" dirty="0"/>
              <a:t>Performs well on tabular data</a:t>
            </a:r>
            <a:r>
              <a:rPr lang="en-US" sz="1400" dirty="0"/>
              <a:t>, making it ideal for network flow analysis.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1311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1105232"/>
            <a:ext cx="3819500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Alternates &amp; Limitations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4366"/>
            <a:ext cx="5176298" cy="4277802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1400" b="1" dirty="0" err="1"/>
              <a:t>XGBoost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85750">
              <a:buFont typeface="System Font Regular"/>
              <a:buChar char="-"/>
            </a:pPr>
            <a:r>
              <a:rPr lang="en-US" sz="1400" dirty="0"/>
              <a:t>Highly efficient and accurate but </a:t>
            </a:r>
            <a:r>
              <a:rPr lang="en-US" sz="1400" b="1" dirty="0"/>
              <a:t>requires more hyperparameter tuning</a:t>
            </a:r>
            <a:r>
              <a:rPr lang="en-US" sz="1400" dirty="0"/>
              <a:t>.</a:t>
            </a:r>
          </a:p>
          <a:p>
            <a:pPr marL="285750" indent="-285750">
              <a:buFont typeface="System Font Regular"/>
              <a:buChar char="-"/>
            </a:pPr>
            <a:r>
              <a:rPr lang="en-US" sz="1400" dirty="0"/>
              <a:t>Can be prone to overfitting if not properly tuned.</a:t>
            </a:r>
          </a:p>
          <a:p>
            <a:pPr>
              <a:lnSpc>
                <a:spcPct val="130000"/>
              </a:lnSpc>
            </a:pPr>
            <a:endParaRPr lang="en-US" sz="1000" dirty="0"/>
          </a:p>
          <a:p>
            <a:pPr>
              <a:lnSpc>
                <a:spcPct val="130000"/>
              </a:lnSpc>
            </a:pPr>
            <a:r>
              <a:rPr lang="en-US" sz="1400" b="1" dirty="0"/>
              <a:t>Logistic Regression</a:t>
            </a:r>
          </a:p>
          <a:p>
            <a:pPr marL="285750" indent="-285750">
              <a:lnSpc>
                <a:spcPct val="130000"/>
              </a:lnSpc>
              <a:buFont typeface="System Font Regular"/>
              <a:buChar char="-"/>
            </a:pPr>
            <a:r>
              <a:rPr lang="en-US" sz="1400" dirty="0"/>
              <a:t>Computationally expensive and struggles with </a:t>
            </a:r>
            <a:r>
              <a:rPr lang="en-US" sz="1400" b="1" dirty="0"/>
              <a:t>non-linearity</a:t>
            </a:r>
            <a:r>
              <a:rPr lang="en-US" sz="1400" dirty="0"/>
              <a:t> in attack patterns.</a:t>
            </a:r>
          </a:p>
          <a:p>
            <a:pPr marL="285750" indent="-285750">
              <a:lnSpc>
                <a:spcPct val="130000"/>
              </a:lnSpc>
              <a:buFont typeface="System Font Regular"/>
              <a:buChar char="-"/>
            </a:pPr>
            <a:r>
              <a:rPr lang="en-US" sz="1400" dirty="0"/>
              <a:t>Less effective in handling high-dimensional data with many features.</a:t>
            </a:r>
          </a:p>
          <a:p>
            <a:pPr>
              <a:lnSpc>
                <a:spcPct val="130000"/>
              </a:lnSpc>
            </a:pP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/>
              <a:t>MLP Neural Network</a:t>
            </a:r>
          </a:p>
          <a:p>
            <a:pPr marL="285750" indent="-285750">
              <a:buFont typeface="System Font Regular"/>
              <a:buChar char="-"/>
            </a:pPr>
            <a:r>
              <a:rPr lang="en-US" sz="1400" dirty="0"/>
              <a:t>Can model complex patterns but </a:t>
            </a:r>
            <a:r>
              <a:rPr lang="en-US" sz="1400" b="1" dirty="0"/>
              <a:t>requires significant tuning</a:t>
            </a:r>
            <a:r>
              <a:rPr lang="en-US" sz="1400" dirty="0"/>
              <a:t>.</a:t>
            </a:r>
          </a:p>
          <a:p>
            <a:pPr marL="285750" indent="-285750">
              <a:buFont typeface="System Font Regular"/>
              <a:buChar char="-"/>
            </a:pPr>
            <a:r>
              <a:rPr lang="en-US" sz="1400" b="1" dirty="0"/>
              <a:t>Longer training time</a:t>
            </a:r>
            <a:r>
              <a:rPr lang="en-US" sz="1400" dirty="0"/>
              <a:t> and higher computational cost and slow inference speed</a:t>
            </a:r>
          </a:p>
          <a:p>
            <a:pPr>
              <a:lnSpc>
                <a:spcPct val="130000"/>
              </a:lnSpc>
            </a:pPr>
            <a:endParaRPr lang="en-US" sz="1400" dirty="0"/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0175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105232"/>
            <a:ext cx="4010693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Implementation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04604"/>
            <a:ext cx="5176298" cy="4693077"/>
          </a:xfrm>
        </p:spPr>
        <p:txBody>
          <a:bodyPr anchor="ctr">
            <a:normAutofit fontScale="62500" lnSpcReduction="20000"/>
          </a:bodyPr>
          <a:lstStyle/>
          <a:p>
            <a:r>
              <a:rPr lang="en-US" b="1" dirty="0"/>
              <a:t>Data Preprocessing:</a:t>
            </a:r>
            <a:endParaRPr lang="en-US" dirty="0"/>
          </a:p>
          <a:p>
            <a:pPr marL="742950" lvl="1" indent="-285750">
              <a:buFont typeface="System Font Regular"/>
              <a:buChar char="-"/>
            </a:pPr>
            <a:r>
              <a:rPr lang="en-US" dirty="0"/>
              <a:t>Standard scaling (zero mean, unit variance)</a:t>
            </a:r>
          </a:p>
          <a:p>
            <a:pPr marL="742950" lvl="1" indent="-285750">
              <a:buFont typeface="System Font Regular"/>
              <a:buChar char="-"/>
            </a:pPr>
            <a:r>
              <a:rPr lang="en-US" dirty="0"/>
              <a:t>Label encoding (Benign → 0, DDoS → 1)</a:t>
            </a:r>
          </a:p>
          <a:p>
            <a:pPr marL="742950" lvl="1" indent="-285750">
              <a:buFont typeface="System Font Regular"/>
              <a:buChar char="-"/>
            </a:pPr>
            <a:r>
              <a:rPr lang="en-US" dirty="0"/>
              <a:t>Feature selection based on correlation analysis</a:t>
            </a:r>
          </a:p>
          <a:p>
            <a:pPr marL="457200" lvl="1"/>
            <a:endParaRPr lang="en-US" dirty="0"/>
          </a:p>
          <a:p>
            <a:r>
              <a:rPr lang="en-US" b="1" dirty="0"/>
              <a:t>Training Strategy:</a:t>
            </a:r>
            <a:endParaRPr lang="en-US" dirty="0"/>
          </a:p>
          <a:p>
            <a:pPr marL="742950" lvl="1" indent="-285750">
              <a:buFont typeface="System Font Regular"/>
              <a:buChar char="-"/>
            </a:pPr>
            <a:r>
              <a:rPr lang="en-US" b="1" dirty="0" err="1"/>
              <a:t>StratifiedKFold</a:t>
            </a:r>
            <a:r>
              <a:rPr lang="en-US" b="1" dirty="0"/>
              <a:t> (5-fold cross-validation)</a:t>
            </a:r>
            <a:endParaRPr lang="en-US" dirty="0"/>
          </a:p>
          <a:p>
            <a:pPr marL="742950" lvl="1" indent="-285750">
              <a:buFont typeface="System Font Regular"/>
              <a:buChar char="-"/>
            </a:pPr>
            <a:r>
              <a:rPr lang="en-US" b="1" dirty="0"/>
              <a:t>Class Weighting</a:t>
            </a:r>
            <a:r>
              <a:rPr lang="en-US" dirty="0"/>
              <a:t> to handle mild class imbalance</a:t>
            </a:r>
          </a:p>
          <a:p>
            <a:pPr marL="742950" lvl="1" indent="-285750">
              <a:buFont typeface="System Font Regular"/>
              <a:buChar char="-"/>
            </a:pPr>
            <a:r>
              <a:rPr lang="en-US" b="1" dirty="0"/>
              <a:t>Hyperparameter Tuning using </a:t>
            </a:r>
            <a:r>
              <a:rPr lang="en-US" b="1" dirty="0" err="1"/>
              <a:t>GridSearchCV</a:t>
            </a:r>
            <a:endParaRPr lang="en-US" b="1" dirty="0"/>
          </a:p>
          <a:p>
            <a:pPr marL="457200" lvl="1"/>
            <a:endParaRPr lang="en-US" dirty="0"/>
          </a:p>
          <a:p>
            <a:r>
              <a:rPr lang="en-US" b="1" dirty="0"/>
              <a:t>Model Training Steps:</a:t>
            </a:r>
            <a:endParaRPr lang="en-US" dirty="0"/>
          </a:p>
          <a:p>
            <a:pPr marL="742950" lvl="1" indent="-285750">
              <a:buFont typeface="System Font Regular"/>
              <a:buChar char="-"/>
            </a:pPr>
            <a:r>
              <a:rPr lang="en-US" dirty="0"/>
              <a:t>Data ingestion &amp; cleaning</a:t>
            </a:r>
          </a:p>
          <a:p>
            <a:pPr marL="742950" lvl="1" indent="-285750">
              <a:buFont typeface="System Font Regular"/>
              <a:buChar char="-"/>
            </a:pPr>
            <a:r>
              <a:rPr lang="en-US" dirty="0"/>
              <a:t>Feature engineering &amp; transformation</a:t>
            </a:r>
          </a:p>
          <a:p>
            <a:pPr marL="742950" lvl="1" indent="-285750">
              <a:buFont typeface="System Font Regular"/>
              <a:buChar char="-"/>
            </a:pPr>
            <a:r>
              <a:rPr lang="en-US" dirty="0"/>
              <a:t>Training and evaluation</a:t>
            </a:r>
          </a:p>
          <a:p>
            <a:pPr marL="742950" lvl="1" indent="-285750">
              <a:buFont typeface="System Font Regular"/>
              <a:buChar char="-"/>
            </a:pPr>
            <a:r>
              <a:rPr lang="en-US" dirty="0"/>
              <a:t>Model artifact storage</a:t>
            </a:r>
          </a:p>
          <a:p>
            <a:pPr>
              <a:lnSpc>
                <a:spcPct val="130000"/>
              </a:lnSpc>
            </a:pPr>
            <a:endParaRPr lang="en-US" sz="1400" dirty="0"/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9564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lnSpcReduction="10000"/>
          </a:bodyPr>
          <a:lstStyle/>
          <a:p>
            <a:r>
              <a:rPr lang="en-US" sz="1300" b="1" dirty="0"/>
              <a:t>Confusion Matrix - Test set</a:t>
            </a:r>
          </a:p>
          <a:p>
            <a:endParaRPr lang="en-US" sz="1300" b="1" dirty="0"/>
          </a:p>
          <a:p>
            <a:r>
              <a:rPr lang="en-US" sz="1300" b="1" dirty="0"/>
              <a:t>Key Insights: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Extremely low false positive rate</a:t>
            </a:r>
            <a:r>
              <a:rPr lang="en-US" sz="1300" dirty="0"/>
              <a:t> (only 1 misclassification).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Low false negatives</a:t>
            </a:r>
            <a:r>
              <a:rPr lang="en-US" sz="1300" dirty="0"/>
              <a:t> (only 14 attacks missed), meaning </a:t>
            </a:r>
            <a:r>
              <a:rPr lang="en-US" sz="1300" b="1" dirty="0"/>
              <a:t>almost no attacks bypass detection</a:t>
            </a:r>
            <a:r>
              <a:rPr lang="en-US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Nearly perfect classification</a:t>
            </a:r>
            <a:r>
              <a:rPr lang="en-US" sz="1300" dirty="0"/>
              <a:t>, reinforcing the </a:t>
            </a:r>
            <a:r>
              <a:rPr lang="en-US" sz="1300" b="1" dirty="0"/>
              <a:t>high ROC-AUC score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endParaRPr lang="en-US" sz="1300" b="1" dirty="0"/>
          </a:p>
          <a:p>
            <a:endParaRPr lang="en-US" sz="13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9C54D48A-91F0-DE5E-5D0C-B6C29CB1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266878"/>
            <a:ext cx="3774974" cy="28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US" sz="1200" b="1" dirty="0"/>
              <a:t>ROC Curve &amp; Performance Scores 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b="1" dirty="0"/>
              <a:t>AUC (Area Under the Curve) = 1.00</a:t>
            </a:r>
            <a:r>
              <a:rPr lang="en-US" sz="1200" dirty="0"/>
              <a:t>, meaning </a:t>
            </a:r>
            <a:r>
              <a:rPr lang="en-US" sz="1200" b="1" dirty="0"/>
              <a:t>perfect classification</a:t>
            </a:r>
            <a:r>
              <a:rPr lang="en-US" sz="1200" dirty="0"/>
              <a:t> of DDoS vs. Benign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model has </a:t>
            </a:r>
            <a:r>
              <a:rPr lang="en-US" sz="1200" b="1" dirty="0"/>
              <a:t>no false positives or false negatives</a:t>
            </a:r>
            <a:r>
              <a:rPr lang="en-US" sz="1200" dirty="0"/>
              <a:t>, making it an ideal detector.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b="1" dirty="0"/>
              <a:t>orange line (ROC Curve)</a:t>
            </a:r>
            <a:r>
              <a:rPr lang="en-US" sz="1200" dirty="0"/>
              <a:t> stays at </a:t>
            </a:r>
            <a:r>
              <a:rPr lang="en-US" sz="1200" b="1" dirty="0"/>
              <a:t>100% True Positive Rate</a:t>
            </a:r>
            <a:r>
              <a:rPr lang="en-US" sz="1200" dirty="0"/>
              <a:t>, indicating all attacks were identified correctly.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8CE89EFF-4D4D-2365-57A1-B8CCC24A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550001"/>
            <a:ext cx="3774974" cy="22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3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14" y="-17300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2" y="1822123"/>
            <a:ext cx="5646753" cy="3467518"/>
          </a:xfrm>
        </p:spPr>
        <p:txBody>
          <a:bodyPr anchor="t">
            <a:noAutofit/>
          </a:bodyPr>
          <a:lstStyle/>
          <a:p>
            <a:r>
              <a:rPr lang="en-US" sz="1100" b="1" dirty="0"/>
              <a:t>Performance Metrics vs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Shows how accuracy, precision, recall, and F1-score vary with probability threshold(from RF).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At lower thresholds (0.1-0.2), </a:t>
            </a:r>
            <a:r>
              <a:rPr lang="en-US" sz="1100" b="1" dirty="0"/>
              <a:t>precision is lower</a:t>
            </a:r>
            <a:r>
              <a:rPr lang="en-US" sz="1100" dirty="0"/>
              <a:t>, meaning some </a:t>
            </a:r>
            <a:r>
              <a:rPr lang="en-US" sz="1100" b="1" dirty="0"/>
              <a:t>false positives occur</a:t>
            </a:r>
            <a:r>
              <a:rPr lang="en-US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At an optimal threshold (~0.5-0.7), all metrics </a:t>
            </a:r>
            <a:r>
              <a:rPr lang="en-US" sz="1100" b="1" dirty="0"/>
              <a:t>reach their peak</a:t>
            </a:r>
            <a:r>
              <a:rPr lang="en-US" sz="1100" dirty="0"/>
              <a:t>, balancing </a:t>
            </a:r>
            <a:r>
              <a:rPr lang="en-US" sz="1100" b="1" dirty="0"/>
              <a:t>false positives vs. false negatives</a:t>
            </a:r>
            <a:r>
              <a:rPr lang="en-US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At </a:t>
            </a:r>
            <a:r>
              <a:rPr lang="en-US" sz="1100" b="1" dirty="0"/>
              <a:t>very high thresholds (0.9+), recall drops</a:t>
            </a:r>
            <a:r>
              <a:rPr lang="en-US" sz="1100" dirty="0"/>
              <a:t>, meaning </a:t>
            </a:r>
            <a:r>
              <a:rPr lang="en-US" sz="1100" b="1" dirty="0"/>
              <a:t>some DDoS attacks go undetected</a:t>
            </a:r>
            <a:r>
              <a:rPr lang="en-US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Key Takeaway: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model performs best when the threshold is </a:t>
            </a:r>
            <a:r>
              <a:rPr lang="en-US" sz="1100" b="1" dirty="0"/>
              <a:t>tuned around 0.5-0.7</a:t>
            </a:r>
            <a:r>
              <a:rPr lang="en-US" sz="1100" dirty="0"/>
              <a:t>, avoiding both </a:t>
            </a:r>
            <a:r>
              <a:rPr lang="en-US" sz="1100" b="1" dirty="0"/>
              <a:t>false alarms</a:t>
            </a:r>
            <a:r>
              <a:rPr lang="en-US" sz="1100" dirty="0"/>
              <a:t> and </a:t>
            </a:r>
            <a:r>
              <a:rPr lang="en-US" sz="1100" b="1" dirty="0"/>
              <a:t>missed attacks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endParaRPr lang="en-US" sz="1100" b="1" dirty="0"/>
          </a:p>
          <a:p>
            <a:endParaRPr lang="en-US" sz="11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7F64D9D3-CC6F-E7C8-64B0-47F356BA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550001"/>
            <a:ext cx="3774974" cy="22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DDF3B-8F88-33D0-FEDE-10D3DE5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sz="3000"/>
              <a:t>Introduction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426A-800E-258E-3554-9F8ED9D2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100" dirty="0"/>
              <a:t>Increasing prevalence of cyber threats makes network security a crucial concern.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1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100" dirty="0"/>
              <a:t>Distributed Denial-of-Service (DDoS) attacks can severely disrupt services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1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100" dirty="0"/>
              <a:t>This work aims to develop an </a:t>
            </a:r>
            <a:r>
              <a:rPr lang="en-US" sz="1100" b="1" dirty="0"/>
              <a:t>AI-powered DDoS detection system</a:t>
            </a:r>
            <a:r>
              <a:rPr lang="en-US" sz="1100" dirty="0"/>
              <a:t> that classifies network traffic in near real-time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100" dirty="0"/>
          </a:p>
          <a:p>
            <a:pPr>
              <a:lnSpc>
                <a:spcPct val="130000"/>
              </a:lnSpc>
            </a:pPr>
            <a:endParaRPr lang="en-US" sz="1100" dirty="0"/>
          </a:p>
          <a:p>
            <a:pPr>
              <a:lnSpc>
                <a:spcPct val="130000"/>
              </a:lnSpc>
            </a:pPr>
            <a:endParaRPr lang="en-US" sz="1100" dirty="0"/>
          </a:p>
          <a:p>
            <a:pPr>
              <a:lnSpc>
                <a:spcPct val="130000"/>
              </a:lnSpc>
            </a:pPr>
            <a:r>
              <a:rPr lang="en-US" sz="1100" dirty="0"/>
              <a:t>- Goal: </a:t>
            </a:r>
            <a:r>
              <a:rPr lang="en-US" sz="1100" b="1" dirty="0"/>
              <a:t>Classify traffic as either 'Benign' or 'DDoS' attack</a:t>
            </a:r>
            <a:r>
              <a:rPr lang="en-US" sz="1100" dirty="0"/>
              <a:t> with high accuracy</a:t>
            </a:r>
          </a:p>
          <a:p>
            <a:pPr>
              <a:lnSpc>
                <a:spcPct val="13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851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105232"/>
            <a:ext cx="4305054" cy="4277802"/>
          </a:xfrm>
        </p:spPr>
        <p:txBody>
          <a:bodyPr anchor="ctr">
            <a:normAutofit/>
          </a:bodyPr>
          <a:lstStyle/>
          <a:p>
            <a:r>
              <a:rPr lang="en-US" b="1" dirty="0"/>
              <a:t>Business Impact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04604"/>
            <a:ext cx="5176298" cy="4693077"/>
          </a:xfrm>
        </p:spPr>
        <p:txBody>
          <a:bodyPr anchor="ctr">
            <a:normAutofit/>
          </a:bodyPr>
          <a:lstStyle/>
          <a:p>
            <a:r>
              <a:rPr lang="en-US" sz="1300" b="1" dirty="0"/>
              <a:t>F1-Score prioritization: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False negatives (missed attacks) are more costly</a:t>
            </a:r>
            <a:r>
              <a:rPr lang="en-US" sz="1300" dirty="0"/>
              <a:t> than false positives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Balance between precision &amp; recall</a:t>
            </a:r>
            <a:r>
              <a:rPr lang="en-US" sz="1300" dirty="0"/>
              <a:t> for real-world deployment</a:t>
            </a:r>
          </a:p>
          <a:p>
            <a:pPr marL="457200" lvl="1"/>
            <a:endParaRPr lang="en-US" sz="1300" dirty="0"/>
          </a:p>
          <a:p>
            <a:r>
              <a:rPr lang="en-US" sz="1300" b="1" dirty="0"/>
              <a:t>Security Implications: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Minimizing false alerts</a:t>
            </a:r>
            <a:r>
              <a:rPr lang="en-US" sz="1300" dirty="0"/>
              <a:t> avoids unnecessary shutdowns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Maximizing detection accuracy</a:t>
            </a:r>
            <a:r>
              <a:rPr lang="en-US" sz="1300" dirty="0"/>
              <a:t> prevents attacks from going unnoticed</a:t>
            </a:r>
          </a:p>
          <a:p>
            <a:pPr>
              <a:lnSpc>
                <a:spcPct val="130000"/>
              </a:lnSpc>
            </a:pPr>
            <a:endParaRPr lang="en-US" sz="1400" dirty="0"/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1823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2A09E-B216-0EC5-D296-FE484038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Thanks for the opportunity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7E177E-0FD9-576F-2245-B7168897F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566090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42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62DF5-27F2-8B64-4730-F1535061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AD37-897B-9554-3E85-09245096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 fontScale="92500"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700" dirty="0"/>
              <a:t>Conventional detection methods struggle with scalability and real-time response.</a:t>
            </a:r>
          </a:p>
          <a:p>
            <a:pPr>
              <a:lnSpc>
                <a:spcPct val="130000"/>
              </a:lnSpc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b="1" dirty="0"/>
              <a:t>Key Challenges:</a:t>
            </a:r>
            <a:endParaRPr lang="en-US" sz="17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Differentiating between benign and DDoS traffic.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Handling large-scale, high-velocity network data(if deployed).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Reducing false positives to prevent unnecessary service disruptions.</a:t>
            </a:r>
          </a:p>
          <a:p>
            <a:pPr>
              <a:lnSpc>
                <a:spcPct val="13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200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FECE6-9302-11C4-62C8-1C410C1C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1053-B0BA-17B4-1249-D541DF7F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000" dirty="0"/>
              <a:t>Total 85 features(before processing)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000" dirty="0"/>
              <a:t>“Label” is the target variable – hence a supervised problem.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000" dirty="0"/>
              <a:t>Use other features to predict the target for incoming traffic.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sz="1000" dirty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000" dirty="0"/>
              <a:t>Target distribution(mild imbalance):</a:t>
            </a:r>
          </a:p>
          <a:p>
            <a:pPr lvl="6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000" b="1" i="0" dirty="0"/>
              <a:t>DDoS: </a:t>
            </a:r>
            <a:r>
              <a:rPr lang="en-US" sz="1000" i="0" dirty="0"/>
              <a:t>56.7%</a:t>
            </a:r>
          </a:p>
          <a:p>
            <a:pPr lvl="6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000" b="1" i="0" dirty="0"/>
              <a:t>Benign: </a:t>
            </a:r>
            <a:r>
              <a:rPr lang="en-US" sz="1000" i="0" dirty="0"/>
              <a:t>43.3%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000" dirty="0"/>
              <a:t>Feature Composition:</a:t>
            </a:r>
          </a:p>
          <a:p>
            <a:pPr marL="2205990" lvl="5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000" b="1" dirty="0"/>
              <a:t>80 numerical </a:t>
            </a:r>
            <a:r>
              <a:rPr lang="en-US" sz="1000" dirty="0"/>
              <a:t>features</a:t>
            </a:r>
          </a:p>
          <a:p>
            <a:pPr marL="2205990" lvl="5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000" b="1" dirty="0"/>
              <a:t>4 identifier columns removed</a:t>
            </a:r>
            <a:r>
              <a:rPr lang="en-US" sz="1000" dirty="0"/>
              <a:t> (Flow ID, Source IP, Destination IP, Timestamp)</a:t>
            </a:r>
          </a:p>
          <a:p>
            <a:pPr lvl="5" indent="0">
              <a:lnSpc>
                <a:spcPct val="90000"/>
              </a:lnSpc>
              <a:buNone/>
            </a:pPr>
            <a:endParaRPr lang="en-US" sz="1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 graph of distribution of ddos&#10;&#10;Description automatically generated">
            <a:extLst>
              <a:ext uri="{FF2B5EF4-FFF2-40B4-BE49-F238E27FC236}">
                <a16:creationId xmlns:a16="http://schemas.microsoft.com/office/drawing/2014/main" id="{16C56805-DD96-1D0F-DECB-4DD76F22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365971"/>
            <a:ext cx="3774974" cy="26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AC84E-12E8-7B2D-D000-489D3528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Quality Issues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B13E-4BC9-8344-FB3F-5D1A6B4D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Column names were stripped to remove spaces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Missing values (0.015%) </a:t>
            </a:r>
            <a:r>
              <a:rPr lang="en-US" sz="1200" b="1" dirty="0"/>
              <a:t>dropped – in pipeline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Duplicate rows (0.02%) </a:t>
            </a:r>
            <a:r>
              <a:rPr lang="en-US" sz="1200" b="1" dirty="0"/>
              <a:t>removed – in pipeline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Infinite values modified by</a:t>
            </a:r>
            <a:r>
              <a:rPr lang="en-US" sz="1200" b="1" dirty="0"/>
              <a:t> replacing with </a:t>
            </a:r>
            <a:r>
              <a:rPr lang="en-US" sz="1200" b="1" dirty="0" err="1"/>
              <a:t>NaN</a:t>
            </a:r>
            <a:r>
              <a:rPr lang="en-US" sz="1200" b="1" dirty="0"/>
              <a:t> – in pipeline</a:t>
            </a:r>
          </a:p>
          <a:p>
            <a:pPr marL="2205990" lvl="5" indent="-285750">
              <a:buFontTx/>
              <a:buChar char="-"/>
            </a:pPr>
            <a:r>
              <a:rPr lang="en-US" sz="1200" b="1" dirty="0"/>
              <a:t>34 rows with inf values (32: BENIGN &amp; 2: DDoS)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494713" cy="3796015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300" b="1" dirty="0"/>
              <a:t>Packet Length Mean vs. Average Packet Size</a:t>
            </a:r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Strong </a:t>
            </a:r>
            <a:r>
              <a:rPr lang="en-US" sz="1300" b="1" dirty="0"/>
              <a:t>linear correlation</a:t>
            </a:r>
            <a:r>
              <a:rPr lang="en-US" sz="1300" dirty="0"/>
              <a:t> between </a:t>
            </a:r>
            <a:r>
              <a:rPr lang="en-US" sz="1300" b="1" dirty="0"/>
              <a:t>packet length mean</a:t>
            </a:r>
            <a:r>
              <a:rPr lang="en-US" sz="1300" dirty="0"/>
              <a:t> and </a:t>
            </a:r>
            <a:r>
              <a:rPr lang="en-US" sz="1300" b="1" dirty="0"/>
              <a:t>average packet size</a:t>
            </a:r>
            <a:r>
              <a:rPr lang="en-US" sz="13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b="1" dirty="0"/>
              <a:t>BENIGN traffic (blue)</a:t>
            </a:r>
            <a:r>
              <a:rPr lang="en-US" sz="1300" dirty="0"/>
              <a:t> follows a linear trend.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b="1" dirty="0"/>
              <a:t>DDoS traffic (orange)</a:t>
            </a:r>
            <a:r>
              <a:rPr lang="en-US" sz="1300" dirty="0"/>
              <a:t> mildly deviates from this trend, showing variations in packet sizes within attack traffic.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The </a:t>
            </a:r>
            <a:r>
              <a:rPr lang="en-US" sz="1300" b="1" dirty="0"/>
              <a:t>linear relationship </a:t>
            </a:r>
            <a:r>
              <a:rPr lang="en-US" sz="1300" dirty="0"/>
              <a:t>suggests that normal traffic follows expected transmission behavior, but </a:t>
            </a:r>
            <a:r>
              <a:rPr lang="en-US" sz="1300" b="1" dirty="0"/>
              <a:t>DDoS traffic introduced variations</a:t>
            </a:r>
            <a:r>
              <a:rPr lang="en-US" sz="1300" dirty="0"/>
              <a:t>.</a:t>
            </a:r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E0B0E-DB34-BBC4-FA47-72E84FE7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65544"/>
          <a:stretch/>
        </p:blipFill>
        <p:spPr>
          <a:xfrm>
            <a:off x="7880974" y="1073827"/>
            <a:ext cx="3359286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sz="1300" b="1" dirty="0"/>
              <a:t>Flow Bytes/s vs. Flow Packets/s</a:t>
            </a:r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Most data points are clustered near the origin, indicating lower packet rates for many traffic flows.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Some </a:t>
            </a:r>
            <a:r>
              <a:rPr lang="en-US" sz="1300" b="1" dirty="0"/>
              <a:t>DDoS points (orange)</a:t>
            </a:r>
            <a:r>
              <a:rPr lang="en-US" sz="1300" dirty="0"/>
              <a:t> show </a:t>
            </a:r>
            <a:r>
              <a:rPr lang="en-US" sz="1300" b="1" dirty="0"/>
              <a:t>higher Flow Packets/s</a:t>
            </a:r>
            <a:r>
              <a:rPr lang="en-US" sz="1300" dirty="0"/>
              <a:t>, suggesting rapid transmission of small packets, which is common in </a:t>
            </a:r>
            <a:r>
              <a:rPr lang="en-US" sz="1300" b="1" dirty="0"/>
              <a:t>attack traffic</a:t>
            </a:r>
            <a:r>
              <a:rPr lang="en-US" sz="13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Some outliers exist with extremely high </a:t>
            </a:r>
            <a:r>
              <a:rPr lang="en-US" sz="1300" b="1" dirty="0"/>
              <a:t>Flow Bytes/s</a:t>
            </a:r>
            <a:r>
              <a:rPr lang="en-US" sz="1300" dirty="0"/>
              <a:t>, potentially representing </a:t>
            </a:r>
            <a:r>
              <a:rPr lang="en-US" sz="1300" b="1" dirty="0"/>
              <a:t>high-volume attacks</a:t>
            </a:r>
            <a:r>
              <a:rPr lang="en-US" sz="1300" dirty="0"/>
              <a:t>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DE3E0B0E-DB34-BBC4-FA47-72E84FE7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3707" r="32817"/>
          <a:stretch/>
        </p:blipFill>
        <p:spPr>
          <a:xfrm>
            <a:off x="7928746" y="1073827"/>
            <a:ext cx="3263741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Down/Up Ratio vs. Packet Length Variance</a:t>
            </a:r>
          </a:p>
          <a:p>
            <a:pPr>
              <a:lnSpc>
                <a:spcPct val="130000"/>
              </a:lnSpc>
            </a:pPr>
            <a:endParaRPr lang="en-US" sz="1400" b="1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b="1" dirty="0"/>
              <a:t>DDoS traffic (orange)</a:t>
            </a:r>
            <a:r>
              <a:rPr lang="en-US" sz="1400" dirty="0"/>
              <a:t> appears more concentrated at specific </a:t>
            </a:r>
            <a:r>
              <a:rPr lang="en-US" sz="1400" b="1" dirty="0"/>
              <a:t>Down/Up ratio values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b="1" dirty="0"/>
              <a:t>Higher packet length variance</a:t>
            </a:r>
            <a:r>
              <a:rPr lang="en-US" sz="1400" dirty="0"/>
              <a:t> for DDoS traffic suggests irregular patterns in packet sizes.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b="1" dirty="0"/>
              <a:t>BENIGN traffic (blue)</a:t>
            </a:r>
            <a:r>
              <a:rPr lang="en-US" sz="1400" dirty="0"/>
              <a:t> is more spread out, showing a more balanced network behavior.</a:t>
            </a:r>
            <a:endParaRPr lang="en-US" sz="14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E0B0E-DB34-BBC4-FA47-72E84FE7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6756"/>
          <a:stretch/>
        </p:blipFill>
        <p:spPr>
          <a:xfrm>
            <a:off x="7940055" y="1073827"/>
            <a:ext cx="3241124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300" b="1" dirty="0"/>
              <a:t>Flow Bytes/s vs Packet Length Mean</a:t>
            </a:r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Most </a:t>
            </a:r>
            <a:r>
              <a:rPr lang="en-US" sz="1300" b="1" dirty="0"/>
              <a:t>DDoS points (red)</a:t>
            </a:r>
            <a:r>
              <a:rPr lang="en-US" sz="1300" dirty="0"/>
              <a:t> are concentrated at </a:t>
            </a:r>
            <a:r>
              <a:rPr lang="en-US" sz="1300" b="1" dirty="0"/>
              <a:t>low Flow Bytes/s</a:t>
            </a:r>
            <a:r>
              <a:rPr lang="en-US" sz="1300" dirty="0"/>
              <a:t> and </a:t>
            </a:r>
            <a:r>
              <a:rPr lang="en-US" sz="1300" b="1" dirty="0"/>
              <a:t>low Packet Length Mean</a:t>
            </a:r>
            <a:r>
              <a:rPr lang="en-US" sz="13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Some extreme outliers exist with </a:t>
            </a:r>
            <a:r>
              <a:rPr lang="en-US" sz="1300" b="1" dirty="0"/>
              <a:t>high Packet Length Mean</a:t>
            </a:r>
            <a:r>
              <a:rPr lang="en-US" sz="1300" dirty="0"/>
              <a:t>, likely representing </a:t>
            </a:r>
            <a:r>
              <a:rPr lang="en-US" sz="1300" b="1" dirty="0"/>
              <a:t>malicious traffic bursts</a:t>
            </a:r>
            <a:r>
              <a:rPr lang="en-US" sz="13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300" b="1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b="1" dirty="0"/>
              <a:t>DDoS attacks</a:t>
            </a:r>
            <a:r>
              <a:rPr lang="en-US" sz="1400" dirty="0"/>
              <a:t> often involve </a:t>
            </a:r>
            <a:r>
              <a:rPr lang="en-US" sz="1400" b="1" dirty="0"/>
              <a:t>high packet rates but smaller packet sizes</a:t>
            </a:r>
            <a:r>
              <a:rPr lang="en-US" sz="1400" dirty="0"/>
              <a:t>.</a:t>
            </a:r>
            <a:endParaRPr lang="en-US" sz="13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9A9C9-55DF-D425-C07C-9AEC7EDEE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3333" r="33137"/>
          <a:stretch/>
        </p:blipFill>
        <p:spPr>
          <a:xfrm>
            <a:off x="7990894" y="1280252"/>
            <a:ext cx="3048408" cy="302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99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1317</Words>
  <Application>Microsoft Macintosh PowerPoint</Application>
  <PresentationFormat>Widescreen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Meiryo</vt:lpstr>
      <vt:lpstr>Arial</vt:lpstr>
      <vt:lpstr>Corbel</vt:lpstr>
      <vt:lpstr>System Font Regular</vt:lpstr>
      <vt:lpstr>Wingdings</vt:lpstr>
      <vt:lpstr>SketchLinesVTI</vt:lpstr>
      <vt:lpstr>DDoS Attack Classification</vt:lpstr>
      <vt:lpstr>Introduction </vt:lpstr>
      <vt:lpstr>Problem Statement</vt:lpstr>
      <vt:lpstr>Data &amp; Analysis</vt:lpstr>
      <vt:lpstr>Data Quality Issues</vt:lpstr>
      <vt:lpstr>Data Insights</vt:lpstr>
      <vt:lpstr>Data Insights</vt:lpstr>
      <vt:lpstr>Data Insights</vt:lpstr>
      <vt:lpstr>Data Insights</vt:lpstr>
      <vt:lpstr>Data Insights</vt:lpstr>
      <vt:lpstr>Feature Selection &amp; Correlation Analysis</vt:lpstr>
      <vt:lpstr>Feature vs Target Correlation</vt:lpstr>
      <vt:lpstr>Model Choices</vt:lpstr>
      <vt:lpstr>Why Random Forest? </vt:lpstr>
      <vt:lpstr>Alternates &amp; Limitations</vt:lpstr>
      <vt:lpstr>Implementation</vt:lpstr>
      <vt:lpstr>RESULTS</vt:lpstr>
      <vt:lpstr>RESULTS</vt:lpstr>
      <vt:lpstr>RESULTS</vt:lpstr>
      <vt:lpstr>Business Impact</vt:lpstr>
      <vt:lpstr>Thanks for the opportunity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amp2365</dc:creator>
  <cp:lastModifiedBy>amp2365</cp:lastModifiedBy>
  <cp:revision>1</cp:revision>
  <dcterms:created xsi:type="dcterms:W3CDTF">2025-02-25T16:36:43Z</dcterms:created>
  <dcterms:modified xsi:type="dcterms:W3CDTF">2025-02-25T18:42:36Z</dcterms:modified>
</cp:coreProperties>
</file>