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 id="214748367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Lst>
  <p:sldSz cy="5143500" cx="9144000"/>
  <p:notesSz cx="6858000" cy="9144000"/>
  <p:embeddedFontLs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guide id="3" orient="horz" pos="264">
          <p15:clr>
            <a:srgbClr val="747775"/>
          </p15:clr>
        </p15:guide>
        <p15:guide id="4" orient="horz" pos="242">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004689-7DFA-4D4B-9222-A1A7F78E4082}">
  <a:tblStyle styleId="{57004689-7DFA-4D4B-9222-A1A7F78E408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E2F70EB-ADD1-4A22-AA7A-30A9D3382B4F}"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264" orient="horz"/>
        <p:guide pos="242"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2ac015828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d2ac015828_0_4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ed773d5a5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200"/>
              </a:spcBef>
              <a:spcAft>
                <a:spcPts val="3200"/>
              </a:spcAft>
              <a:buNone/>
            </a:pPr>
            <a:r>
              <a:rPr b="1" lang="en" sz="900">
                <a:solidFill>
                  <a:schemeClr val="dk1"/>
                </a:solidFill>
              </a:rPr>
              <a:t>Predicting the success of movies has been of interest to economists and investors (media and production houses) as well as predictive analysts. A number of attributes such as cast, genre, budget, production house, PG rating affect the popularity of a movie. Social media such as Twitter, YouTube etc. are major platforms where people can share their views about the movies. This paper describes experiments in predictive analysis using machine learning algorithms on both conventional features, collected from movies databases on Web as well as social media features (text comments on YouTube, Tweets) </a:t>
            </a:r>
            <a:endParaRPr/>
          </a:p>
        </p:txBody>
      </p:sp>
      <p:sp>
        <p:nvSpPr>
          <p:cNvPr id="230" name="Google Shape;230;g1ed773d5a5f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d26fcf451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2d26fcf4518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1a23bce3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31a23bce32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d26fcf451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2d26fcf4518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1a23bce32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31a23bce326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1a23bce326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31a23bce326_0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ed7f30273c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1ed7f30273c_1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6b5b8e942_3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2a6b5b8e942_3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a23bce32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31a23bce326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ed773d5a5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1ed773d5a5f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a23bce32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31a23bce326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a23bce32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Training models from scratch is expensive and not cost effective.</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Responses are not always supposed to be in specialized context and we wanted to adapt to general scenarios which we feel specialized domain specific models fail to do.</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Lightweight fine-tuning techniques like LoRA reduce computational overhead by adapting only a subset of model parameters. Recent studies validate LoRA’s effectiveness for specialized tasks like MedQA.</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Medical datasets are often fragmented, domain-specific, and sensitive, limiting their availability for public training.</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LLMs trained on general or even medical datasets may produce biased, incomplete, or harmful responses, raising ethical concerns.</a:t>
            </a:r>
            <a:endParaRPr/>
          </a:p>
        </p:txBody>
      </p:sp>
      <p:sp>
        <p:nvSpPr>
          <p:cNvPr id="187" name="Google Shape;187;g31a23bce326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26fcf451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Wikidoc - online platform where medical professionals collaboratively contribute and share contemporary medical knowledge. WikiDoc features two primary sections: the "Living Textbook" and "Patient Information". The "Living Textbook" encompasses chapters across various medical specialties, from which we extracted content. Utilizing GTP-3.5-Turbo, the paragraph headings are transformed into questions and utilized the respective paragraphs as answers. Notably, the structure of "Patient Information" is distinct; each section's subheading already serves as a question, eliminating the necessity for rephrasing.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7" name="Google Shape;197;g2d26fcf4518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1a91de12d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How it Works</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Decomposes weight updates into low-rank representations (W=A×BW = A \times BW=A×B), significantly reducing the number of trainable parameters.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Inserts lightweight trainable matrices (AAA and BBB) into the model, keeping the original model unchanged.</a:t>
            </a:r>
            <a:endParaRPr>
              <a:solidFill>
                <a:schemeClr val="dk1"/>
              </a:solidFill>
            </a:endParaRPr>
          </a:p>
          <a:p>
            <a:pPr indent="0" lvl="0" marL="0" rtl="0" algn="l">
              <a:spcBef>
                <a:spcPts val="1200"/>
              </a:spcBef>
              <a:spcAft>
                <a:spcPts val="0"/>
              </a:spcAft>
              <a:buNone/>
            </a:pPr>
            <a:r>
              <a:rPr lang="en"/>
              <a:t>We use a random Gaussian initialization for A and zero for B, so ∆W = BA is zero at the beginning of training. </a:t>
            </a:r>
            <a:endParaRPr/>
          </a:p>
        </p:txBody>
      </p:sp>
      <p:sp>
        <p:nvSpPr>
          <p:cNvPr id="207" name="Google Shape;207;g31a91de12d6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1a23bce32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200"/>
              </a:spcBef>
              <a:spcAft>
                <a:spcPts val="3200"/>
              </a:spcAft>
              <a:buNone/>
            </a:pPr>
            <a:r>
              <a:rPr b="1" lang="en" sz="900">
                <a:solidFill>
                  <a:schemeClr val="dk1"/>
                </a:solidFill>
              </a:rPr>
              <a:t>Predicting the success of movies has been of interest to economists and investors (media and production houses) as well as predictive analysts. A number of attributes such as cast, genre, budget, production house, PG rating affect the popularity of a movie. Social media such as Twitter, YouTube etc. are major platforms where people can share their views about the movies. This paper describes experiments in predictive analysis using machine learning algorithms on both conventional features, collected from movies databases on Web as well as social media features (text comments on YouTube, Tweets) </a:t>
            </a:r>
            <a:endParaRPr/>
          </a:p>
        </p:txBody>
      </p:sp>
      <p:sp>
        <p:nvSpPr>
          <p:cNvPr id="218" name="Google Shape;218;g31a23bce326_0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53" name="Shape 5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p15"/>
          <p:cNvSpPr txBox="1"/>
          <p:nvPr>
            <p:ph type="title"/>
          </p:nvPr>
        </p:nvSpPr>
        <p:spPr>
          <a:xfrm>
            <a:off x="457200" y="206375"/>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4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 name="Google Shape;56;p15"/>
          <p:cNvSpPr txBox="1"/>
          <p:nvPr>
            <p:ph idx="1" type="body"/>
          </p:nvPr>
        </p:nvSpPr>
        <p:spPr>
          <a:xfrm>
            <a:off x="457200" y="1200150"/>
            <a:ext cx="8229600" cy="33942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57" name="Google Shape;57;p15"/>
          <p:cNvSpPr txBox="1"/>
          <p:nvPr>
            <p:ph idx="10" type="dt"/>
          </p:nvPr>
        </p:nvSpPr>
        <p:spPr>
          <a:xfrm>
            <a:off x="457200" y="4767262"/>
            <a:ext cx="2133600" cy="274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p15"/>
          <p:cNvSpPr txBox="1"/>
          <p:nvPr>
            <p:ph idx="11" type="ftr"/>
          </p:nvPr>
        </p:nvSpPr>
        <p:spPr>
          <a:xfrm>
            <a:off x="3124200" y="4767262"/>
            <a:ext cx="2895600" cy="274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5"/>
          <p:cNvSpPr txBox="1"/>
          <p:nvPr>
            <p:ph idx="12" type="sldNum"/>
          </p:nvPr>
        </p:nvSpPr>
        <p:spPr>
          <a:xfrm>
            <a:off x="6553200" y="4767262"/>
            <a:ext cx="21336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7"/>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7"/>
          <p:cNvSpPr txBox="1"/>
          <p:nvPr>
            <p:ph idx="1" type="body"/>
          </p:nvPr>
        </p:nvSpPr>
        <p:spPr>
          <a:xfrm>
            <a:off x="457200" y="1200150"/>
            <a:ext cx="8229600" cy="339407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 name="Google Shape;69;p17"/>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7"/>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7"/>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2" name="Shape 72"/>
        <p:cNvGrpSpPr/>
        <p:nvPr/>
      </p:nvGrpSpPr>
      <p:grpSpPr>
        <a:xfrm>
          <a:off x="0" y="0"/>
          <a:ext cx="0" cy="0"/>
          <a:chOff x="0" y="0"/>
          <a:chExt cx="0" cy="0"/>
        </a:xfrm>
      </p:grpSpPr>
      <p:sp>
        <p:nvSpPr>
          <p:cNvPr id="73" name="Google Shape;73;p18"/>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8"/>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8"/>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8"/>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9"/>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9"/>
          <p:cNvSpPr txBox="1"/>
          <p:nvPr>
            <p:ph idx="1" type="body"/>
          </p:nvPr>
        </p:nvSpPr>
        <p:spPr>
          <a:xfrm rot="5400000">
            <a:off x="2874962" y="-1217613"/>
            <a:ext cx="3394075"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9"/>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9"/>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9"/>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4" name="Shape 84"/>
        <p:cNvGrpSpPr/>
        <p:nvPr/>
      </p:nvGrpSpPr>
      <p:grpSpPr>
        <a:xfrm>
          <a:off x="0" y="0"/>
          <a:ext cx="0" cy="0"/>
          <a:chOff x="0" y="0"/>
          <a:chExt cx="0" cy="0"/>
        </a:xfrm>
      </p:grpSpPr>
      <p:sp>
        <p:nvSpPr>
          <p:cNvPr id="85" name="Google Shape;85;p20"/>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6" name="Google Shape;86;p20"/>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87" name="Google Shape;87;p20"/>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8" name="Google Shape;88;p20"/>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0"/>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0"/>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1" name="Shape 91"/>
        <p:cNvGrpSpPr/>
        <p:nvPr/>
      </p:nvGrpSpPr>
      <p:grpSpPr>
        <a:xfrm>
          <a:off x="0" y="0"/>
          <a:ext cx="0" cy="0"/>
          <a:chOff x="0" y="0"/>
          <a:chExt cx="0" cy="0"/>
        </a:xfrm>
      </p:grpSpPr>
      <p:sp>
        <p:nvSpPr>
          <p:cNvPr id="92" name="Google Shape;92;p21"/>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1"/>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1"/>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22"/>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7" name="Google Shape;97;p22"/>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2"/>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2"/>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0" name="Shape 100"/>
        <p:cNvGrpSpPr/>
        <p:nvPr/>
      </p:nvGrpSpPr>
      <p:grpSpPr>
        <a:xfrm>
          <a:off x="0" y="0"/>
          <a:ext cx="0" cy="0"/>
          <a:chOff x="0" y="0"/>
          <a:chExt cx="0" cy="0"/>
        </a:xfrm>
      </p:grpSpPr>
      <p:sp>
        <p:nvSpPr>
          <p:cNvPr id="101" name="Google Shape;101;p23"/>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2" name="Google Shape;102;p23"/>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3" name="Google Shape;103;p23"/>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04" name="Google Shape;104;p23"/>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5" name="Google Shape;105;p23"/>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06" name="Google Shape;106;p23"/>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3"/>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3"/>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9" name="Shape 109"/>
        <p:cNvGrpSpPr/>
        <p:nvPr/>
      </p:nvGrpSpPr>
      <p:grpSpPr>
        <a:xfrm>
          <a:off x="0" y="0"/>
          <a:ext cx="0" cy="0"/>
          <a:chOff x="0" y="0"/>
          <a:chExt cx="0" cy="0"/>
        </a:xfrm>
      </p:grpSpPr>
      <p:sp>
        <p:nvSpPr>
          <p:cNvPr id="110" name="Google Shape;110;p24"/>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1" name="Google Shape;111;p24"/>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2" name="Google Shape;112;p24"/>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3" name="Google Shape;113;p24"/>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4"/>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24"/>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6" name="Shape 116"/>
        <p:cNvGrpSpPr/>
        <p:nvPr/>
      </p:nvGrpSpPr>
      <p:grpSpPr>
        <a:xfrm>
          <a:off x="0" y="0"/>
          <a:ext cx="0" cy="0"/>
          <a:chOff x="0" y="0"/>
          <a:chExt cx="0" cy="0"/>
        </a:xfrm>
      </p:grpSpPr>
      <p:sp>
        <p:nvSpPr>
          <p:cNvPr id="117" name="Google Shape;117;p25"/>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8" name="Google Shape;118;p25"/>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19" name="Google Shape;119;p25"/>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25"/>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5"/>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2" name="Shape 122"/>
        <p:cNvGrpSpPr/>
        <p:nvPr/>
      </p:nvGrpSpPr>
      <p:grpSpPr>
        <a:xfrm>
          <a:off x="0" y="0"/>
          <a:ext cx="0" cy="0"/>
          <a:chOff x="0" y="0"/>
          <a:chExt cx="0" cy="0"/>
        </a:xfrm>
      </p:grpSpPr>
      <p:sp>
        <p:nvSpPr>
          <p:cNvPr id="123" name="Google Shape;123;p26"/>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4" name="Google Shape;124;p26"/>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25" name="Google Shape;125;p26"/>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26"/>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26"/>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11" Type="http://schemas.openxmlformats.org/officeDocument/2006/relationships/theme" Target="../theme/theme3.xml"/><Relationship Id="rId10" Type="http://schemas.openxmlformats.org/officeDocument/2006/relationships/slideLayout" Target="../slideLayouts/slideLayout23.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457200" y="1200150"/>
            <a:ext cx="8229600" cy="3394075"/>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16"/>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2" name="Google Shape;62;p16"/>
          <p:cNvSpPr txBox="1"/>
          <p:nvPr>
            <p:ph idx="1" type="body"/>
          </p:nvPr>
        </p:nvSpPr>
        <p:spPr>
          <a:xfrm>
            <a:off x="457200" y="1200150"/>
            <a:ext cx="8229600" cy="3394075"/>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 name="Google Shape;63;p16"/>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16"/>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16"/>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hyperlink" Target="https://huggingface.co/Apurva3509"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hyperlink" Target="https://arxiv.org/abs/2305.09617" TargetMode="External"/><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hyperlink" Target="https://arxiv.org/abs/1904.03323" TargetMode="External"/><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hyperlink" Target="https://arxiv.org/abs/1901.0874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hyperlink" Target="https://arxiv.org/pdf/2106.0968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7"/>
          <p:cNvPicPr preferRelativeResize="0"/>
          <p:nvPr/>
        </p:nvPicPr>
        <p:blipFill rotWithShape="1">
          <a:blip r:embed="rId3">
            <a:alphaModFix/>
          </a:blip>
          <a:srcRect b="0" l="0" r="0" t="0"/>
          <a:stretch/>
        </p:blipFill>
        <p:spPr>
          <a:xfrm>
            <a:off x="0" y="0"/>
            <a:ext cx="9144000" cy="4686299"/>
          </a:xfrm>
          <a:prstGeom prst="rect">
            <a:avLst/>
          </a:prstGeom>
          <a:noFill/>
          <a:ln>
            <a:noFill/>
          </a:ln>
        </p:spPr>
      </p:pic>
      <p:sp>
        <p:nvSpPr>
          <p:cNvPr id="133" name="Google Shape;133;p27"/>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34" name="Google Shape;134;p27"/>
          <p:cNvPicPr preferRelativeResize="0"/>
          <p:nvPr/>
        </p:nvPicPr>
        <p:blipFill rotWithShape="1">
          <a:blip r:embed="rId4">
            <a:alphaModFix/>
          </a:blip>
          <a:srcRect b="0" l="0" r="0" t="0"/>
          <a:stretch/>
        </p:blipFill>
        <p:spPr>
          <a:xfrm>
            <a:off x="7162800" y="4803775"/>
            <a:ext cx="1827214" cy="222250"/>
          </a:xfrm>
          <a:prstGeom prst="rect">
            <a:avLst/>
          </a:prstGeom>
          <a:noFill/>
          <a:ln>
            <a:noFill/>
          </a:ln>
        </p:spPr>
      </p:pic>
      <p:sp>
        <p:nvSpPr>
          <p:cNvPr id="135" name="Google Shape;135;p27"/>
          <p:cNvSpPr txBox="1"/>
          <p:nvPr/>
        </p:nvSpPr>
        <p:spPr>
          <a:xfrm>
            <a:off x="0" y="472450"/>
            <a:ext cx="9144000" cy="3438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t/>
            </a:r>
            <a:endParaRPr b="1">
              <a:solidFill>
                <a:srgbClr val="660000"/>
              </a:solidFill>
            </a:endParaRPr>
          </a:p>
          <a:p>
            <a:pPr indent="0" lvl="0" marL="0" rtl="0" algn="ctr">
              <a:lnSpc>
                <a:spcPct val="115000"/>
              </a:lnSpc>
              <a:spcBef>
                <a:spcPts val="0"/>
              </a:spcBef>
              <a:spcAft>
                <a:spcPts val="0"/>
              </a:spcAft>
              <a:buClr>
                <a:schemeClr val="dk1"/>
              </a:buClr>
              <a:buSzPts val="1100"/>
              <a:buFont typeface="Arial"/>
              <a:buNone/>
            </a:pPr>
            <a:r>
              <a:rPr b="1" lang="en" sz="3400">
                <a:solidFill>
                  <a:schemeClr val="lt1"/>
                </a:solidFill>
                <a:latin typeface="Merriweather"/>
                <a:ea typeface="Merriweather"/>
                <a:cs typeface="Merriweather"/>
                <a:sym typeface="Merriweather"/>
              </a:rPr>
              <a:t>MedLMs</a:t>
            </a:r>
            <a:endParaRPr b="1" sz="3400">
              <a:solidFill>
                <a:schemeClr val="lt1"/>
              </a:solidFill>
              <a:latin typeface="Merriweather"/>
              <a:ea typeface="Merriweather"/>
              <a:cs typeface="Merriweather"/>
              <a:sym typeface="Merriweather"/>
            </a:endParaRPr>
          </a:p>
          <a:p>
            <a:pPr indent="0" lvl="0" marL="0" rtl="0" algn="ctr">
              <a:lnSpc>
                <a:spcPct val="115000"/>
              </a:lnSpc>
              <a:spcBef>
                <a:spcPts val="300"/>
              </a:spcBef>
              <a:spcAft>
                <a:spcPts val="0"/>
              </a:spcAft>
              <a:buClr>
                <a:schemeClr val="dk1"/>
              </a:buClr>
              <a:buSzPts val="1100"/>
              <a:buFont typeface="Arial"/>
              <a:buNone/>
            </a:pPr>
            <a:r>
              <a:t/>
            </a:r>
            <a:endParaRPr b="1" sz="100">
              <a:solidFill>
                <a:schemeClr val="lt1"/>
              </a:solidFill>
              <a:latin typeface="Merriweather"/>
              <a:ea typeface="Merriweather"/>
              <a:cs typeface="Merriweather"/>
              <a:sym typeface="Merriweather"/>
            </a:endParaRPr>
          </a:p>
          <a:p>
            <a:pPr indent="0" lvl="0" marL="0" rtl="0" algn="ctr">
              <a:spcBef>
                <a:spcPts val="300"/>
              </a:spcBef>
              <a:spcAft>
                <a:spcPts val="0"/>
              </a:spcAft>
              <a:buClr>
                <a:schemeClr val="lt1"/>
              </a:buClr>
              <a:buSzPts val="1800"/>
              <a:buFont typeface="Calibri"/>
              <a:buNone/>
            </a:pPr>
            <a:r>
              <a:t/>
            </a:r>
            <a:endParaRPr b="1" sz="2000">
              <a:solidFill>
                <a:schemeClr val="lt1"/>
              </a:solidFill>
              <a:latin typeface="Merriweather"/>
              <a:ea typeface="Merriweather"/>
              <a:cs typeface="Merriweather"/>
              <a:sym typeface="Merriweather"/>
            </a:endParaRPr>
          </a:p>
          <a:p>
            <a:pPr indent="0" lvl="0" marL="0" rtl="0" algn="ctr">
              <a:spcBef>
                <a:spcPts val="0"/>
              </a:spcBef>
              <a:spcAft>
                <a:spcPts val="0"/>
              </a:spcAft>
              <a:buClr>
                <a:schemeClr val="lt1"/>
              </a:buClr>
              <a:buSzPts val="1800"/>
              <a:buFont typeface="Calibri"/>
              <a:buNone/>
            </a:pPr>
            <a:r>
              <a:rPr b="1" lang="en" sz="2000">
                <a:solidFill>
                  <a:schemeClr val="lt1"/>
                </a:solidFill>
                <a:latin typeface="Merriweather"/>
                <a:ea typeface="Merriweather"/>
                <a:cs typeface="Merriweather"/>
                <a:sym typeface="Merriweather"/>
              </a:rPr>
              <a:t>EECS 6694: GenAI and Modern Deep Learning</a:t>
            </a:r>
            <a:endParaRPr b="1" sz="2000">
              <a:solidFill>
                <a:schemeClr val="lt1"/>
              </a:solidFill>
              <a:latin typeface="Merriweather"/>
              <a:ea typeface="Merriweather"/>
              <a:cs typeface="Merriweather"/>
              <a:sym typeface="Merriweather"/>
            </a:endParaRPr>
          </a:p>
          <a:p>
            <a:pPr indent="0" lvl="0" marL="0" rtl="0" algn="ctr">
              <a:spcBef>
                <a:spcPts val="0"/>
              </a:spcBef>
              <a:spcAft>
                <a:spcPts val="0"/>
              </a:spcAft>
              <a:buClr>
                <a:schemeClr val="lt1"/>
              </a:buClr>
              <a:buSzPts val="1800"/>
              <a:buFont typeface="Calibri"/>
              <a:buNone/>
            </a:pPr>
            <a:r>
              <a:t/>
            </a:r>
            <a:endParaRPr b="1" sz="2000">
              <a:solidFill>
                <a:schemeClr val="lt1"/>
              </a:solidFill>
              <a:latin typeface="Merriweather"/>
              <a:ea typeface="Merriweather"/>
              <a:cs typeface="Merriweather"/>
              <a:sym typeface="Merriweather"/>
            </a:endParaRPr>
          </a:p>
          <a:p>
            <a:pPr indent="0" lvl="0" marL="0" rtl="0" algn="l">
              <a:spcBef>
                <a:spcPts val="0"/>
              </a:spcBef>
              <a:spcAft>
                <a:spcPts val="0"/>
              </a:spcAft>
              <a:buClr>
                <a:schemeClr val="lt1"/>
              </a:buClr>
              <a:buSzPts val="1800"/>
              <a:buFont typeface="Calibri"/>
              <a:buNone/>
            </a:pPr>
            <a:r>
              <a:t/>
            </a:r>
            <a:endParaRPr b="1" sz="2000">
              <a:solidFill>
                <a:schemeClr val="lt1"/>
              </a:solidFill>
              <a:latin typeface="Merriweather"/>
              <a:ea typeface="Merriweather"/>
              <a:cs typeface="Merriweather"/>
              <a:sym typeface="Merriweather"/>
            </a:endParaRPr>
          </a:p>
          <a:p>
            <a:pPr indent="0" lvl="0" marL="0" rtl="0" algn="l">
              <a:spcBef>
                <a:spcPts val="0"/>
              </a:spcBef>
              <a:spcAft>
                <a:spcPts val="0"/>
              </a:spcAft>
              <a:buClr>
                <a:schemeClr val="lt1"/>
              </a:buClr>
              <a:buSzPts val="1800"/>
              <a:buFont typeface="Calibri"/>
              <a:buNone/>
            </a:pPr>
            <a:r>
              <a:t/>
            </a:r>
            <a:endParaRPr b="1" sz="2000">
              <a:solidFill>
                <a:schemeClr val="lt1"/>
              </a:solidFill>
              <a:latin typeface="Merriweather"/>
              <a:ea typeface="Merriweather"/>
              <a:cs typeface="Merriweather"/>
              <a:sym typeface="Merriweather"/>
            </a:endParaRPr>
          </a:p>
          <a:p>
            <a:pPr indent="0" lvl="0" marL="0" rtl="0" algn="l">
              <a:spcBef>
                <a:spcPts val="0"/>
              </a:spcBef>
              <a:spcAft>
                <a:spcPts val="0"/>
              </a:spcAft>
              <a:buClr>
                <a:schemeClr val="lt1"/>
              </a:buClr>
              <a:buSzPts val="1800"/>
              <a:buFont typeface="Calibri"/>
              <a:buNone/>
            </a:pPr>
            <a:r>
              <a:t/>
            </a:r>
            <a:endParaRPr b="1" sz="2000">
              <a:solidFill>
                <a:schemeClr val="lt1"/>
              </a:solidFill>
              <a:latin typeface="Merriweather"/>
              <a:ea typeface="Merriweather"/>
              <a:cs typeface="Merriweather"/>
              <a:sym typeface="Merriweather"/>
            </a:endParaRPr>
          </a:p>
          <a:p>
            <a:pPr indent="0" lvl="0" marL="0" rtl="0" algn="ctr">
              <a:spcBef>
                <a:spcPts val="0"/>
              </a:spcBef>
              <a:spcAft>
                <a:spcPts val="0"/>
              </a:spcAft>
              <a:buClr>
                <a:schemeClr val="dk1"/>
              </a:buClr>
              <a:buSzPts val="1100"/>
              <a:buFont typeface="Arial"/>
              <a:buNone/>
            </a:pPr>
            <a:r>
              <a:rPr b="1" lang="en" sz="1500">
                <a:solidFill>
                  <a:schemeClr val="lt1"/>
                </a:solidFill>
                <a:latin typeface="Times New Roman"/>
                <a:ea typeface="Times New Roman"/>
                <a:cs typeface="Times New Roman"/>
                <a:sym typeface="Times New Roman"/>
              </a:rPr>
              <a:t>Apurva Patel (amp2365) </a:t>
            </a:r>
            <a:endParaRPr b="1" sz="1500">
              <a:solidFill>
                <a:schemeClr val="lt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b="1" lang="en" sz="1500">
                <a:solidFill>
                  <a:schemeClr val="lt1"/>
                </a:solidFill>
                <a:latin typeface="Times New Roman"/>
                <a:ea typeface="Times New Roman"/>
                <a:cs typeface="Times New Roman"/>
                <a:sym typeface="Times New Roman"/>
              </a:rPr>
              <a:t>Abhilash Praveen Kumar (ap4478)</a:t>
            </a:r>
            <a:endParaRPr b="1" sz="1500">
              <a:solidFill>
                <a:schemeClr val="lt1"/>
              </a:solidFill>
              <a:latin typeface="Times New Roman"/>
              <a:ea typeface="Times New Roman"/>
              <a:cs typeface="Times New Roman"/>
              <a:sym typeface="Times New Roman"/>
            </a:endParaRPr>
          </a:p>
          <a:p>
            <a:pPr indent="0" lvl="0" marL="0" rtl="0" algn="ctr">
              <a:spcBef>
                <a:spcPts val="0"/>
              </a:spcBef>
              <a:spcAft>
                <a:spcPts val="0"/>
              </a:spcAft>
              <a:buClr>
                <a:schemeClr val="lt1"/>
              </a:buClr>
              <a:buSzPts val="1800"/>
              <a:buFont typeface="Calibri"/>
              <a:buNone/>
            </a:pPr>
            <a:r>
              <a:t/>
            </a:r>
            <a:endParaRPr b="1" sz="2000">
              <a:solidFill>
                <a:schemeClr val="lt1"/>
              </a:solidFill>
              <a:latin typeface="Merriweather"/>
              <a:ea typeface="Merriweather"/>
              <a:cs typeface="Merriweather"/>
              <a:sym typeface="Merriweather"/>
            </a:endParaRPr>
          </a:p>
          <a:p>
            <a:pPr indent="0" lvl="0" marL="0" marR="0" rtl="0" algn="ctr">
              <a:lnSpc>
                <a:spcPct val="100000"/>
              </a:lnSpc>
              <a:spcBef>
                <a:spcPts val="0"/>
              </a:spcBef>
              <a:spcAft>
                <a:spcPts val="0"/>
              </a:spcAft>
              <a:buClr>
                <a:schemeClr val="lt1"/>
              </a:buClr>
              <a:buSzPts val="1800"/>
              <a:buFont typeface="Calibri"/>
              <a:buNone/>
            </a:pPr>
            <a:r>
              <a:t/>
            </a:r>
            <a:endParaRPr i="1" sz="3200">
              <a:solidFill>
                <a:schemeClr val="lt1"/>
              </a:solidFill>
              <a:latin typeface="Calibri"/>
              <a:ea typeface="Calibri"/>
              <a:cs typeface="Calibri"/>
              <a:sym typeface="Calibri"/>
            </a:endParaRPr>
          </a:p>
        </p:txBody>
      </p:sp>
      <p:sp>
        <p:nvSpPr>
          <p:cNvPr id="136" name="Google Shape;136;p27"/>
          <p:cNvSpPr txBox="1"/>
          <p:nvPr/>
        </p:nvSpPr>
        <p:spPr>
          <a:xfrm>
            <a:off x="0" y="4695825"/>
            <a:ext cx="9144000" cy="390600"/>
          </a:xfrm>
          <a:prstGeom prst="rect">
            <a:avLst/>
          </a:prstGeom>
          <a:noFill/>
          <a:ln>
            <a:noFill/>
          </a:ln>
        </p:spPr>
        <p:txBody>
          <a:bodyPr anchorCtr="0" anchor="t" bIns="45700" lIns="91425" spcFirstLastPara="1" rIns="91425" wrap="square" tIns="45700">
            <a:noAutofit/>
          </a:bodyPr>
          <a:lstStyle/>
          <a:p>
            <a:pPr indent="0" lvl="0" marL="0" rtl="0" algn="ctr">
              <a:lnSpc>
                <a:spcPct val="200000"/>
              </a:lnSpc>
              <a:spcBef>
                <a:spcPts val="0"/>
              </a:spcBef>
              <a:spcAft>
                <a:spcPts val="0"/>
              </a:spcAft>
              <a:buClr>
                <a:schemeClr val="lt1"/>
              </a:buClr>
              <a:buSzPts val="1200"/>
              <a:buFont typeface="Calibri"/>
              <a:buNone/>
            </a:pPr>
            <a:r>
              <a:rPr i="1" lang="en" sz="1200">
                <a:solidFill>
                  <a:schemeClr val="lt1"/>
                </a:solidFill>
                <a:latin typeface="Calibri"/>
                <a:ea typeface="Calibri"/>
                <a:cs typeface="Calibri"/>
                <a:sym typeface="Calibri"/>
              </a:rPr>
              <a:t>Fall</a:t>
            </a:r>
            <a:r>
              <a:rPr i="1" lang="en" sz="1200">
                <a:solidFill>
                  <a:schemeClr val="lt1"/>
                </a:solidFill>
                <a:latin typeface="Calibri"/>
                <a:ea typeface="Calibri"/>
                <a:cs typeface="Calibri"/>
                <a:sym typeface="Calibri"/>
              </a:rPr>
              <a:t> 2024	</a:t>
            </a:r>
            <a:endParaRPr>
              <a:solidFill>
                <a:schemeClr val="dk1"/>
              </a:solidFill>
            </a:endParaRPr>
          </a:p>
          <a:p>
            <a:pPr indent="0" lvl="0" marL="0" marR="0" rtl="0" algn="ctr">
              <a:lnSpc>
                <a:spcPct val="200000"/>
              </a:lnSpc>
              <a:spcBef>
                <a:spcPts val="0"/>
              </a:spcBef>
              <a:spcAft>
                <a:spcPts val="0"/>
              </a:spcAft>
              <a:buClr>
                <a:schemeClr val="lt1"/>
              </a:buClr>
              <a:buSzPts val="1200"/>
              <a:buFont typeface="Calibri"/>
              <a:buNone/>
            </a:pPr>
            <a:r>
              <a:t/>
            </a:r>
            <a:endParaRPr i="1" sz="12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1" name="Shape 231"/>
        <p:cNvGrpSpPr/>
        <p:nvPr/>
      </p:nvGrpSpPr>
      <p:grpSpPr>
        <a:xfrm>
          <a:off x="0" y="0"/>
          <a:ext cx="0" cy="0"/>
          <a:chOff x="0" y="0"/>
          <a:chExt cx="0" cy="0"/>
        </a:xfrm>
      </p:grpSpPr>
      <p:sp>
        <p:nvSpPr>
          <p:cNvPr id="232" name="Google Shape;232;p36"/>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33" name="Google Shape;233;p36"/>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34" name="Google Shape;234;p36"/>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Parameters</a:t>
            </a:r>
            <a:endParaRPr/>
          </a:p>
        </p:txBody>
      </p:sp>
      <p:sp>
        <p:nvSpPr>
          <p:cNvPr id="235" name="Google Shape;235;p36"/>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Constraints  </a:t>
            </a:r>
            <a:endParaRPr sz="2600">
              <a:solidFill>
                <a:schemeClr val="lt1"/>
              </a:solidFill>
              <a:latin typeface="Calibri"/>
              <a:ea typeface="Calibri"/>
              <a:cs typeface="Calibri"/>
              <a:sym typeface="Calibri"/>
            </a:endParaRPr>
          </a:p>
        </p:txBody>
      </p:sp>
      <p:sp>
        <p:nvSpPr>
          <p:cNvPr id="236" name="Google Shape;236;p36"/>
          <p:cNvSpPr txBox="1"/>
          <p:nvPr/>
        </p:nvSpPr>
        <p:spPr>
          <a:xfrm>
            <a:off x="340100" y="842850"/>
            <a:ext cx="4299300" cy="31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3200">
              <a:solidFill>
                <a:schemeClr val="dk1"/>
              </a:solidFill>
              <a:latin typeface="Calibri"/>
              <a:ea typeface="Calibri"/>
              <a:cs typeface="Calibri"/>
              <a:sym typeface="Calibri"/>
            </a:endParaRPr>
          </a:p>
        </p:txBody>
      </p:sp>
      <p:sp>
        <p:nvSpPr>
          <p:cNvPr id="237" name="Google Shape;237;p36"/>
          <p:cNvSpPr txBox="1"/>
          <p:nvPr/>
        </p:nvSpPr>
        <p:spPr>
          <a:xfrm>
            <a:off x="216750" y="500325"/>
            <a:ext cx="8710500" cy="3894000"/>
          </a:xfrm>
          <a:prstGeom prst="rect">
            <a:avLst/>
          </a:prstGeom>
          <a:noFill/>
          <a:ln>
            <a:noFill/>
          </a:ln>
        </p:spPr>
        <p:txBody>
          <a:bodyPr anchorCtr="0" anchor="t" bIns="91425" lIns="91425" spcFirstLastPara="1" rIns="91425" wrap="square" tIns="91425">
            <a:noAutofit/>
          </a:bodyPr>
          <a:lstStyle/>
          <a:p>
            <a:pPr indent="-295275" lvl="0" marL="457200" rtl="0" algn="l">
              <a:spcBef>
                <a:spcPts val="0"/>
              </a:spcBef>
              <a:spcAft>
                <a:spcPts val="0"/>
              </a:spcAft>
              <a:buClr>
                <a:schemeClr val="dk1"/>
              </a:buClr>
              <a:buSzPts val="1050"/>
              <a:buFont typeface="Courier New"/>
              <a:buAutoNum type="arabicPeriod"/>
            </a:pPr>
            <a:r>
              <a:rPr lang="en" sz="1050">
                <a:solidFill>
                  <a:schemeClr val="dk1"/>
                </a:solidFill>
                <a:latin typeface="Courier New"/>
                <a:ea typeface="Courier New"/>
                <a:cs typeface="Courier New"/>
                <a:sym typeface="Courier New"/>
              </a:rPr>
              <a:t>max_seq_length = 2048</a:t>
            </a:r>
            <a:endParaRPr sz="1050">
              <a:solidFill>
                <a:schemeClr val="dk1"/>
              </a:solidFill>
              <a:latin typeface="Courier New"/>
              <a:ea typeface="Courier New"/>
              <a:cs typeface="Courier New"/>
              <a:sym typeface="Courier New"/>
            </a:endParaRPr>
          </a:p>
          <a:p>
            <a:pPr indent="-292100" lvl="0" marL="914400" rtl="0" algn="l">
              <a:spcBef>
                <a:spcPts val="0"/>
              </a:spcBef>
              <a:spcAft>
                <a:spcPts val="0"/>
              </a:spcAft>
              <a:buClr>
                <a:schemeClr val="dk1"/>
              </a:buClr>
              <a:buSzPts val="1000"/>
              <a:buFont typeface="Calibri"/>
              <a:buChar char="●"/>
            </a:pPr>
            <a:r>
              <a:rPr i="1" lang="en" sz="1000">
                <a:solidFill>
                  <a:schemeClr val="dk1"/>
                </a:solidFill>
                <a:latin typeface="Calibri"/>
                <a:ea typeface="Calibri"/>
                <a:cs typeface="Calibri"/>
                <a:sym typeface="Calibri"/>
              </a:rPr>
              <a:t>We limit this to keep low memory usage.</a:t>
            </a:r>
            <a:endParaRPr i="1" sz="10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050">
              <a:solidFill>
                <a:schemeClr val="dk1"/>
              </a:solidFill>
              <a:latin typeface="Courier New"/>
              <a:ea typeface="Courier New"/>
              <a:cs typeface="Courier New"/>
              <a:sym typeface="Courier New"/>
            </a:endParaRPr>
          </a:p>
          <a:p>
            <a:pPr indent="-295275" lvl="0" marL="457200" rtl="0" algn="l">
              <a:spcBef>
                <a:spcPts val="0"/>
              </a:spcBef>
              <a:spcAft>
                <a:spcPts val="0"/>
              </a:spcAft>
              <a:buClr>
                <a:schemeClr val="dk1"/>
              </a:buClr>
              <a:buSzPts val="1050"/>
              <a:buFont typeface="Courier New"/>
              <a:buAutoNum type="arabicPeriod"/>
            </a:pPr>
            <a:r>
              <a:rPr lang="en" sz="1050">
                <a:solidFill>
                  <a:schemeClr val="dk1"/>
                </a:solidFill>
                <a:latin typeface="Courier New"/>
                <a:ea typeface="Courier New"/>
                <a:cs typeface="Courier New"/>
                <a:sym typeface="Courier New"/>
              </a:rPr>
              <a:t>load_in_4bit = True</a:t>
            </a:r>
            <a:endParaRPr sz="1050">
              <a:solidFill>
                <a:schemeClr val="dk1"/>
              </a:solidFill>
              <a:latin typeface="Courier New"/>
              <a:ea typeface="Courier New"/>
              <a:cs typeface="Courier New"/>
              <a:sym typeface="Courier New"/>
            </a:endParaRPr>
          </a:p>
          <a:p>
            <a:pPr indent="-292100" lvl="0" marL="914400" rtl="0" algn="l">
              <a:spcBef>
                <a:spcPts val="0"/>
              </a:spcBef>
              <a:spcAft>
                <a:spcPts val="0"/>
              </a:spcAft>
              <a:buClr>
                <a:schemeClr val="dk1"/>
              </a:buClr>
              <a:buSzPts val="1000"/>
              <a:buFont typeface="Calibri"/>
              <a:buChar char="●"/>
            </a:pPr>
            <a:r>
              <a:rPr i="1" lang="en" sz="1000">
                <a:solidFill>
                  <a:schemeClr val="dk1"/>
                </a:solidFill>
                <a:latin typeface="Calibri"/>
                <a:ea typeface="Calibri"/>
                <a:cs typeface="Calibri"/>
                <a:sym typeface="Calibri"/>
              </a:rPr>
              <a:t>Done to load in quantized version and stop system crashing due to model size.</a:t>
            </a:r>
            <a:br>
              <a:rPr i="1" lang="en" sz="1000">
                <a:solidFill>
                  <a:schemeClr val="dk1"/>
                </a:solidFill>
                <a:latin typeface="Calibri"/>
                <a:ea typeface="Calibri"/>
                <a:cs typeface="Calibri"/>
                <a:sym typeface="Calibri"/>
              </a:rPr>
            </a:br>
            <a:r>
              <a:rPr i="1" lang="en" sz="1000">
                <a:solidFill>
                  <a:schemeClr val="dk1"/>
                </a:solidFill>
                <a:latin typeface="Calibri"/>
                <a:ea typeface="Calibri"/>
                <a:cs typeface="Calibri"/>
                <a:sym typeface="Calibri"/>
              </a:rPr>
              <a:t> </a:t>
            </a:r>
            <a:endParaRPr i="1" sz="1000">
              <a:solidFill>
                <a:schemeClr val="dk1"/>
              </a:solidFill>
              <a:latin typeface="Calibri"/>
              <a:ea typeface="Calibri"/>
              <a:cs typeface="Calibri"/>
              <a:sym typeface="Calibri"/>
            </a:endParaRPr>
          </a:p>
          <a:p>
            <a:pPr indent="-295275" lvl="0" marL="457200" rtl="0" algn="l">
              <a:spcBef>
                <a:spcPts val="0"/>
              </a:spcBef>
              <a:spcAft>
                <a:spcPts val="0"/>
              </a:spcAft>
              <a:buClr>
                <a:schemeClr val="dk1"/>
              </a:buClr>
              <a:buSzPts val="1050"/>
              <a:buFont typeface="Courier New"/>
              <a:buAutoNum type="arabicPeriod"/>
            </a:pPr>
            <a:r>
              <a:rPr lang="en" sz="1050">
                <a:solidFill>
                  <a:schemeClr val="dk1"/>
                </a:solidFill>
                <a:latin typeface="Courier New"/>
                <a:ea typeface="Courier New"/>
                <a:cs typeface="Courier New"/>
                <a:sym typeface="Courier New"/>
              </a:rPr>
              <a:t>r = 16 #rank</a:t>
            </a:r>
            <a:endParaRPr sz="1050">
              <a:solidFill>
                <a:schemeClr val="dk1"/>
              </a:solidFill>
              <a:latin typeface="Courier New"/>
              <a:ea typeface="Courier New"/>
              <a:cs typeface="Courier New"/>
              <a:sym typeface="Courier New"/>
            </a:endParaRPr>
          </a:p>
          <a:p>
            <a:pPr indent="-292100" lvl="0" marL="914400" rtl="0" algn="l">
              <a:spcBef>
                <a:spcPts val="0"/>
              </a:spcBef>
              <a:spcAft>
                <a:spcPts val="0"/>
              </a:spcAft>
              <a:buClr>
                <a:schemeClr val="dk1"/>
              </a:buClr>
              <a:buSzPts val="1000"/>
              <a:buFont typeface="Calibri"/>
              <a:buChar char="●"/>
            </a:pPr>
            <a:r>
              <a:rPr i="1" lang="en" sz="1000">
                <a:solidFill>
                  <a:schemeClr val="dk1"/>
                </a:solidFill>
                <a:latin typeface="Calibri"/>
                <a:ea typeface="Calibri"/>
                <a:cs typeface="Calibri"/>
                <a:sym typeface="Calibri"/>
              </a:rPr>
              <a:t>Rank of the low-rank decomposition used in LoRA (Low-Rank Adaptation). A rank of 16 provides enough capacity to adapt the model effectively to the new task without overloading memory or computation.</a:t>
            </a:r>
            <a:br>
              <a:rPr i="1" lang="en" sz="1000">
                <a:solidFill>
                  <a:schemeClr val="dk1"/>
                </a:solidFill>
                <a:latin typeface="Calibri"/>
                <a:ea typeface="Calibri"/>
                <a:cs typeface="Calibri"/>
                <a:sym typeface="Calibri"/>
              </a:rPr>
            </a:br>
            <a:endParaRPr i="1" sz="1000">
              <a:solidFill>
                <a:schemeClr val="dk1"/>
              </a:solidFill>
              <a:latin typeface="Calibri"/>
              <a:ea typeface="Calibri"/>
              <a:cs typeface="Calibri"/>
              <a:sym typeface="Calibri"/>
            </a:endParaRPr>
          </a:p>
          <a:p>
            <a:pPr indent="-295275" lvl="0" marL="457200" rtl="0" algn="l">
              <a:lnSpc>
                <a:spcPct val="115000"/>
              </a:lnSpc>
              <a:spcBef>
                <a:spcPts val="0"/>
              </a:spcBef>
              <a:spcAft>
                <a:spcPts val="0"/>
              </a:spcAft>
              <a:buClr>
                <a:schemeClr val="dk1"/>
              </a:buClr>
              <a:buSzPts val="1050"/>
              <a:buFont typeface="Courier New"/>
              <a:buAutoNum type="arabicPeriod"/>
            </a:pPr>
            <a:r>
              <a:rPr lang="en" sz="1050">
                <a:solidFill>
                  <a:schemeClr val="dk1"/>
                </a:solidFill>
                <a:latin typeface="Courier New"/>
                <a:ea typeface="Courier New"/>
                <a:cs typeface="Courier New"/>
                <a:sym typeface="Courier New"/>
              </a:rPr>
              <a:t>target_modules = ["q_proj", "k_proj", "v_proj", "o_proj", "gate_proj", "up_proj", "down_proj",]</a:t>
            </a:r>
            <a:endParaRPr sz="1000">
              <a:solidFill>
                <a:schemeClr val="dk1"/>
              </a:solidFill>
              <a:latin typeface="Calibri"/>
              <a:ea typeface="Calibri"/>
              <a:cs typeface="Calibri"/>
              <a:sym typeface="Calibri"/>
            </a:endParaRPr>
          </a:p>
          <a:p>
            <a:pPr indent="-292100" lvl="0" marL="914400" rtl="0" algn="l">
              <a:lnSpc>
                <a:spcPct val="115000"/>
              </a:lnSpc>
              <a:spcBef>
                <a:spcPts val="0"/>
              </a:spcBef>
              <a:spcAft>
                <a:spcPts val="0"/>
              </a:spcAft>
              <a:buClr>
                <a:schemeClr val="dk1"/>
              </a:buClr>
              <a:buSzPts val="1000"/>
              <a:buFont typeface="Calibri"/>
              <a:buChar char="●"/>
            </a:pPr>
            <a:r>
              <a:rPr i="1" lang="en" sz="1000">
                <a:solidFill>
                  <a:schemeClr val="dk1"/>
                </a:solidFill>
                <a:latin typeface="Calibri"/>
                <a:ea typeface="Calibri"/>
                <a:cs typeface="Calibri"/>
                <a:sym typeface="Calibri"/>
              </a:rPr>
              <a:t>Targeted modules include attention and feed-forward components:</a:t>
            </a:r>
            <a:endParaRPr i="1" sz="1000">
              <a:solidFill>
                <a:schemeClr val="dk1"/>
              </a:solidFill>
              <a:latin typeface="Calibri"/>
              <a:ea typeface="Calibri"/>
              <a:cs typeface="Calibri"/>
              <a:sym typeface="Calibri"/>
            </a:endParaRPr>
          </a:p>
          <a:p>
            <a:pPr indent="-292100" lvl="1" marL="1371600" rtl="0" algn="l">
              <a:lnSpc>
                <a:spcPct val="115000"/>
              </a:lnSpc>
              <a:spcBef>
                <a:spcPts val="0"/>
              </a:spcBef>
              <a:spcAft>
                <a:spcPts val="0"/>
              </a:spcAft>
              <a:buClr>
                <a:schemeClr val="dk1"/>
              </a:buClr>
              <a:buSzPts val="1000"/>
              <a:buFont typeface="Calibri"/>
              <a:buChar char="○"/>
            </a:pPr>
            <a:r>
              <a:rPr i="1" lang="en" sz="1000">
                <a:solidFill>
                  <a:schemeClr val="dk1"/>
                </a:solidFill>
                <a:latin typeface="Calibri"/>
                <a:ea typeface="Calibri"/>
                <a:cs typeface="Calibri"/>
                <a:sym typeface="Calibri"/>
              </a:rPr>
              <a:t>q_proj, k_proj, v_proj: Query, key, and value projections in the attention mechanism.</a:t>
            </a:r>
            <a:endParaRPr i="1" sz="1000">
              <a:solidFill>
                <a:schemeClr val="dk1"/>
              </a:solidFill>
              <a:latin typeface="Calibri"/>
              <a:ea typeface="Calibri"/>
              <a:cs typeface="Calibri"/>
              <a:sym typeface="Calibri"/>
            </a:endParaRPr>
          </a:p>
          <a:p>
            <a:pPr indent="-292100" lvl="1" marL="1371600" rtl="0" algn="l">
              <a:lnSpc>
                <a:spcPct val="115000"/>
              </a:lnSpc>
              <a:spcBef>
                <a:spcPts val="0"/>
              </a:spcBef>
              <a:spcAft>
                <a:spcPts val="0"/>
              </a:spcAft>
              <a:buClr>
                <a:schemeClr val="dk1"/>
              </a:buClr>
              <a:buSzPts val="1000"/>
              <a:buFont typeface="Calibri"/>
              <a:buChar char="○"/>
            </a:pPr>
            <a:r>
              <a:rPr i="1" lang="en" sz="1000">
                <a:solidFill>
                  <a:schemeClr val="dk1"/>
                </a:solidFill>
                <a:latin typeface="Calibri"/>
                <a:ea typeface="Calibri"/>
                <a:cs typeface="Calibri"/>
                <a:sym typeface="Calibri"/>
              </a:rPr>
              <a:t>o_proj: Output projection in the attention mechanism.</a:t>
            </a:r>
            <a:endParaRPr i="1" sz="1000">
              <a:solidFill>
                <a:schemeClr val="dk1"/>
              </a:solidFill>
              <a:latin typeface="Calibri"/>
              <a:ea typeface="Calibri"/>
              <a:cs typeface="Calibri"/>
              <a:sym typeface="Calibri"/>
            </a:endParaRPr>
          </a:p>
          <a:p>
            <a:pPr indent="-292100" lvl="1" marL="1371600" rtl="0" algn="l">
              <a:lnSpc>
                <a:spcPct val="115000"/>
              </a:lnSpc>
              <a:spcBef>
                <a:spcPts val="0"/>
              </a:spcBef>
              <a:spcAft>
                <a:spcPts val="0"/>
              </a:spcAft>
              <a:buClr>
                <a:schemeClr val="dk1"/>
              </a:buClr>
              <a:buSzPts val="1000"/>
              <a:buFont typeface="Calibri"/>
              <a:buChar char="○"/>
            </a:pPr>
            <a:r>
              <a:rPr i="1" lang="en" sz="1000">
                <a:solidFill>
                  <a:schemeClr val="dk1"/>
                </a:solidFill>
                <a:latin typeface="Calibri"/>
                <a:ea typeface="Calibri"/>
                <a:cs typeface="Calibri"/>
                <a:sym typeface="Calibri"/>
              </a:rPr>
              <a:t>gate_proj, up_proj, down_proj: Components of the feed-forward network (FFN).</a:t>
            </a:r>
            <a:br>
              <a:rPr lang="en" sz="1000">
                <a:solidFill>
                  <a:schemeClr val="dk1"/>
                </a:solidFill>
                <a:latin typeface="Calibri"/>
                <a:ea typeface="Calibri"/>
                <a:cs typeface="Calibri"/>
                <a:sym typeface="Calibri"/>
              </a:rPr>
            </a:br>
            <a:endParaRPr sz="1000">
              <a:solidFill>
                <a:schemeClr val="dk1"/>
              </a:solidFill>
              <a:latin typeface="Calibri"/>
              <a:ea typeface="Calibri"/>
              <a:cs typeface="Calibri"/>
              <a:sym typeface="Calibri"/>
            </a:endParaRPr>
          </a:p>
          <a:p>
            <a:pPr indent="-295275" lvl="0" marL="457200" rtl="0" algn="l">
              <a:lnSpc>
                <a:spcPct val="115000"/>
              </a:lnSpc>
              <a:spcBef>
                <a:spcPts val="0"/>
              </a:spcBef>
              <a:spcAft>
                <a:spcPts val="0"/>
              </a:spcAft>
              <a:buClr>
                <a:schemeClr val="dk1"/>
              </a:buClr>
              <a:buSzPts val="1050"/>
              <a:buFont typeface="Courier New"/>
              <a:buAutoNum type="arabicPeriod"/>
            </a:pPr>
            <a:r>
              <a:rPr lang="en" sz="1050">
                <a:solidFill>
                  <a:schemeClr val="dk1"/>
                </a:solidFill>
                <a:latin typeface="Courier New"/>
                <a:ea typeface="Courier New"/>
                <a:cs typeface="Courier New"/>
                <a:sym typeface="Courier New"/>
              </a:rPr>
              <a:t>lora_alpha = 16</a:t>
            </a:r>
            <a:endParaRPr sz="1050">
              <a:solidFill>
                <a:schemeClr val="dk1"/>
              </a:solidFill>
              <a:latin typeface="Courier New"/>
              <a:ea typeface="Courier New"/>
              <a:cs typeface="Courier New"/>
              <a:sym typeface="Courier New"/>
            </a:endParaRPr>
          </a:p>
          <a:p>
            <a:pPr indent="-292100" lvl="0" marL="914400" rtl="0" algn="l">
              <a:lnSpc>
                <a:spcPct val="115000"/>
              </a:lnSpc>
              <a:spcBef>
                <a:spcPts val="0"/>
              </a:spcBef>
              <a:spcAft>
                <a:spcPts val="0"/>
              </a:spcAft>
              <a:buClr>
                <a:schemeClr val="dk1"/>
              </a:buClr>
              <a:buSzPts val="1000"/>
              <a:buFont typeface="Calibri"/>
              <a:buChar char="●"/>
            </a:pPr>
            <a:r>
              <a:rPr i="1" lang="en" sz="1000">
                <a:solidFill>
                  <a:schemeClr val="dk1"/>
                </a:solidFill>
                <a:latin typeface="Calibri"/>
                <a:ea typeface="Calibri"/>
                <a:cs typeface="Calibri"/>
                <a:sym typeface="Calibri"/>
              </a:rPr>
              <a:t>A scaling factor for the LoRA weights, controlling their impact on the model’s output. Maintains balance between original knowledge and task specific adaptation.</a:t>
            </a:r>
            <a:br>
              <a:rPr i="1" lang="en" sz="1000">
                <a:solidFill>
                  <a:schemeClr val="dk1"/>
                </a:solidFill>
                <a:latin typeface="Calibri"/>
                <a:ea typeface="Calibri"/>
                <a:cs typeface="Calibri"/>
                <a:sym typeface="Calibri"/>
              </a:rPr>
            </a:br>
            <a:endParaRPr i="1" sz="1000">
              <a:solidFill>
                <a:schemeClr val="dk1"/>
              </a:solidFill>
              <a:latin typeface="Calibri"/>
              <a:ea typeface="Calibri"/>
              <a:cs typeface="Calibri"/>
              <a:sym typeface="Calibri"/>
            </a:endParaRPr>
          </a:p>
          <a:p>
            <a:pPr indent="-295275" lvl="0" marL="457200" rtl="0" algn="l">
              <a:lnSpc>
                <a:spcPct val="115000"/>
              </a:lnSpc>
              <a:spcBef>
                <a:spcPts val="0"/>
              </a:spcBef>
              <a:spcAft>
                <a:spcPts val="0"/>
              </a:spcAft>
              <a:buClr>
                <a:schemeClr val="dk1"/>
              </a:buClr>
              <a:buSzPts val="1050"/>
              <a:buFont typeface="Courier New"/>
              <a:buAutoNum type="arabicPeriod"/>
            </a:pPr>
            <a:r>
              <a:rPr lang="en" sz="1050">
                <a:solidFill>
                  <a:schemeClr val="dk1"/>
                </a:solidFill>
                <a:latin typeface="Courier New"/>
                <a:ea typeface="Courier New"/>
                <a:cs typeface="Courier New"/>
                <a:sym typeface="Courier New"/>
              </a:rPr>
              <a:t>lora_dropout = 0.25 </a:t>
            </a:r>
            <a:endParaRPr sz="1050">
              <a:solidFill>
                <a:schemeClr val="dk1"/>
              </a:solidFill>
              <a:latin typeface="Courier New"/>
              <a:ea typeface="Courier New"/>
              <a:cs typeface="Courier New"/>
              <a:sym typeface="Courier New"/>
            </a:endParaRPr>
          </a:p>
          <a:p>
            <a:pPr indent="-292100" lvl="0" marL="914400" rtl="0" algn="l">
              <a:lnSpc>
                <a:spcPct val="115000"/>
              </a:lnSpc>
              <a:spcBef>
                <a:spcPts val="0"/>
              </a:spcBef>
              <a:spcAft>
                <a:spcPts val="0"/>
              </a:spcAft>
              <a:buClr>
                <a:schemeClr val="dk1"/>
              </a:buClr>
              <a:buSzPts val="1000"/>
              <a:buFont typeface="Calibri"/>
              <a:buChar char="●"/>
            </a:pPr>
            <a:r>
              <a:rPr i="1" lang="en" sz="1000">
                <a:solidFill>
                  <a:schemeClr val="dk1"/>
                </a:solidFill>
                <a:latin typeface="Calibri"/>
                <a:ea typeface="Calibri"/>
                <a:cs typeface="Calibri"/>
                <a:sym typeface="Calibri"/>
              </a:rPr>
              <a:t>Dropout to the LoRA layers to prevent overfitting during fine-tuning.</a:t>
            </a:r>
            <a:endParaRPr i="1" sz="10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38" name="Google Shape;238;p36"/>
          <p:cNvSpPr txBox="1"/>
          <p:nvPr/>
        </p:nvSpPr>
        <p:spPr>
          <a:xfrm>
            <a:off x="216750" y="4314975"/>
            <a:ext cx="8995500" cy="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en" sz="900">
                <a:solidFill>
                  <a:srgbClr val="CC0000"/>
                </a:solidFill>
                <a:latin typeface="Calibri"/>
                <a:ea typeface="Calibri"/>
                <a:cs typeface="Calibri"/>
                <a:sym typeface="Calibri"/>
              </a:rPr>
              <a:t>Note: Constraints are fixed</a:t>
            </a:r>
            <a:r>
              <a:rPr b="1" i="1" lang="en" sz="900">
                <a:solidFill>
                  <a:srgbClr val="CC0000"/>
                </a:solidFill>
                <a:latin typeface="Calibri"/>
                <a:ea typeface="Calibri"/>
                <a:cs typeface="Calibri"/>
                <a:sym typeface="Calibri"/>
              </a:rPr>
              <a:t> across all different final fine-tuning process to the ones we found to be working for our system configuration, experiments might include different parameters</a:t>
            </a:r>
            <a:br>
              <a:rPr b="1" i="1" lang="en" sz="900">
                <a:solidFill>
                  <a:srgbClr val="CC0000"/>
                </a:solidFill>
                <a:latin typeface="Calibri"/>
                <a:ea typeface="Calibri"/>
                <a:cs typeface="Calibri"/>
                <a:sym typeface="Calibri"/>
              </a:rPr>
            </a:br>
            <a:endParaRPr b="1" i="1" sz="900">
              <a:solidFill>
                <a:srgbClr val="CC0000"/>
              </a:solidFill>
              <a:latin typeface="Calibri"/>
              <a:ea typeface="Calibri"/>
              <a:cs typeface="Calibri"/>
              <a:sym typeface="Calibri"/>
            </a:endParaRPr>
          </a:p>
          <a:p>
            <a:pPr indent="0" lvl="0" marL="0" rtl="0" algn="l">
              <a:spcBef>
                <a:spcPts val="0"/>
              </a:spcBef>
              <a:spcAft>
                <a:spcPts val="0"/>
              </a:spcAft>
              <a:buNone/>
            </a:pPr>
            <a:r>
              <a:t/>
            </a:r>
            <a:endParaRPr sz="9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44" name="Google Shape;244;p37"/>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45" name="Google Shape;245;p37"/>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Results</a:t>
            </a:r>
            <a:endParaRPr/>
          </a:p>
        </p:txBody>
      </p:sp>
      <p:sp>
        <p:nvSpPr>
          <p:cNvPr id="246" name="Google Shape;246;p37"/>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Results</a:t>
            </a:r>
            <a:endParaRPr sz="2600">
              <a:solidFill>
                <a:schemeClr val="lt1"/>
              </a:solidFill>
              <a:latin typeface="Calibri"/>
              <a:ea typeface="Calibri"/>
              <a:cs typeface="Calibri"/>
              <a:sym typeface="Calibri"/>
            </a:endParaRPr>
          </a:p>
        </p:txBody>
      </p:sp>
      <p:sp>
        <p:nvSpPr>
          <p:cNvPr id="247" name="Google Shape;247;p37"/>
          <p:cNvSpPr txBox="1"/>
          <p:nvPr/>
        </p:nvSpPr>
        <p:spPr>
          <a:xfrm>
            <a:off x="480525" y="2839200"/>
            <a:ext cx="8509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1"/>
              </a:solidFill>
              <a:latin typeface="Calibri"/>
              <a:ea typeface="Calibri"/>
              <a:cs typeface="Calibri"/>
              <a:sym typeface="Calibri"/>
            </a:endParaRPr>
          </a:p>
        </p:txBody>
      </p:sp>
      <p:graphicFrame>
        <p:nvGraphicFramePr>
          <p:cNvPr id="248" name="Google Shape;248;p37"/>
          <p:cNvGraphicFramePr/>
          <p:nvPr/>
        </p:nvGraphicFramePr>
        <p:xfrm>
          <a:off x="317250" y="995150"/>
          <a:ext cx="3000000" cy="3000000"/>
        </p:xfrm>
        <a:graphic>
          <a:graphicData uri="http://schemas.openxmlformats.org/drawingml/2006/table">
            <a:tbl>
              <a:tblPr>
                <a:noFill/>
                <a:tableStyleId>{8E2F70EB-ADD1-4A22-AA7A-30A9D3382B4F}</a:tableStyleId>
              </a:tblPr>
              <a:tblGrid>
                <a:gridCol w="1701900"/>
                <a:gridCol w="1701900"/>
                <a:gridCol w="1701900"/>
                <a:gridCol w="1701900"/>
                <a:gridCol w="1701900"/>
              </a:tblGrid>
              <a:tr h="633750">
                <a:tc>
                  <a:txBody>
                    <a:bodyPr/>
                    <a:lstStyle/>
                    <a:p>
                      <a:pPr indent="0" lvl="0" marL="0" rtl="0" algn="ctr">
                        <a:spcBef>
                          <a:spcPts val="0"/>
                        </a:spcBef>
                        <a:spcAft>
                          <a:spcPts val="0"/>
                        </a:spcAft>
                        <a:buNone/>
                      </a:pPr>
                      <a:r>
                        <a:rPr b="1" lang="en" sz="1300">
                          <a:latin typeface="Calibri"/>
                          <a:ea typeface="Calibri"/>
                          <a:cs typeface="Calibri"/>
                          <a:sym typeface="Calibri"/>
                        </a:rPr>
                        <a:t>Model</a:t>
                      </a:r>
                      <a:endParaRPr b="1" sz="13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Calibri"/>
                          <a:ea typeface="Calibri"/>
                          <a:cs typeface="Calibri"/>
                          <a:sym typeface="Calibri"/>
                        </a:rPr>
                        <a:t>Exact match (%) (max)</a:t>
                      </a:r>
                      <a:endParaRPr b="1" sz="13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Calibri"/>
                          <a:ea typeface="Calibri"/>
                          <a:cs typeface="Calibri"/>
                          <a:sym typeface="Calibri"/>
                        </a:rPr>
                        <a:t>BLEU/ROUGE (max)</a:t>
                      </a:r>
                      <a:endParaRPr b="1" sz="13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Calibri"/>
                          <a:ea typeface="Calibri"/>
                          <a:cs typeface="Calibri"/>
                          <a:sym typeface="Calibri"/>
                        </a:rPr>
                        <a:t>F1 Score (max)</a:t>
                      </a:r>
                      <a:endParaRPr b="1" sz="13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Calibri"/>
                          <a:ea typeface="Calibri"/>
                          <a:cs typeface="Calibri"/>
                          <a:sym typeface="Calibri"/>
                        </a:rPr>
                        <a:t>Inference speed (s)</a:t>
                      </a:r>
                      <a:endParaRPr b="1" sz="13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16975">
                <a:tc>
                  <a:txBody>
                    <a:bodyPr/>
                    <a:lstStyle/>
                    <a:p>
                      <a:pPr indent="0" lvl="0" marL="0" rtl="0" algn="ctr">
                        <a:spcBef>
                          <a:spcPts val="0"/>
                        </a:spcBef>
                        <a:spcAft>
                          <a:spcPts val="0"/>
                        </a:spcAft>
                        <a:buNone/>
                      </a:pPr>
                      <a:r>
                        <a:rPr b="1" i="1" lang="en" sz="1100">
                          <a:latin typeface="Calibri"/>
                          <a:ea typeface="Calibri"/>
                          <a:cs typeface="Calibri"/>
                          <a:sym typeface="Calibri"/>
                        </a:rPr>
                        <a:t>Llama 2-7B</a:t>
                      </a:r>
                      <a:endParaRPr b="1" i="1" sz="11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sz="1100">
                          <a:latin typeface="Calibri"/>
                          <a:ea typeface="Calibri"/>
                          <a:cs typeface="Calibri"/>
                          <a:sym typeface="Calibri"/>
                        </a:rPr>
                        <a:t>0</a:t>
                      </a:r>
                      <a:endParaRPr sz="11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sz="1100">
                          <a:latin typeface="Calibri"/>
                          <a:ea typeface="Calibri"/>
                          <a:cs typeface="Calibri"/>
                          <a:sym typeface="Calibri"/>
                        </a:rPr>
                        <a:t>0.058 / 0.49</a:t>
                      </a:r>
                      <a:endParaRPr sz="11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sz="1100">
                          <a:latin typeface="Calibri"/>
                          <a:ea typeface="Calibri"/>
                          <a:cs typeface="Calibri"/>
                          <a:sym typeface="Calibri"/>
                        </a:rPr>
                        <a:t>0.21</a:t>
                      </a:r>
                      <a:endParaRPr sz="11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sz="1100">
                          <a:latin typeface="Calibri"/>
                          <a:ea typeface="Calibri"/>
                          <a:cs typeface="Calibri"/>
                          <a:sym typeface="Calibri"/>
                        </a:rPr>
                        <a:t>22.95</a:t>
                      </a:r>
                      <a:endParaRPr sz="11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599"/>
                    </a:solidFill>
                  </a:tcPr>
                </a:tc>
              </a:tr>
              <a:tr h="416975">
                <a:tc>
                  <a:txBody>
                    <a:bodyPr/>
                    <a:lstStyle/>
                    <a:p>
                      <a:pPr indent="0" lvl="0" marL="0" rtl="0" algn="ctr">
                        <a:spcBef>
                          <a:spcPts val="0"/>
                        </a:spcBef>
                        <a:spcAft>
                          <a:spcPts val="0"/>
                        </a:spcAft>
                        <a:buNone/>
                      </a:pPr>
                      <a:r>
                        <a:rPr b="1" i="1" lang="en" sz="1100">
                          <a:latin typeface="Calibri"/>
                          <a:ea typeface="Calibri"/>
                          <a:cs typeface="Calibri"/>
                          <a:sym typeface="Calibri"/>
                        </a:rPr>
                        <a:t>Mistral 7B</a:t>
                      </a:r>
                      <a:endParaRPr b="1" i="1" sz="11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sz="1100">
                          <a:latin typeface="Calibri"/>
                          <a:ea typeface="Calibri"/>
                          <a:cs typeface="Calibri"/>
                          <a:sym typeface="Calibri"/>
                        </a:rPr>
                        <a:t>1</a:t>
                      </a:r>
                      <a:endParaRPr sz="11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sz="1100">
                          <a:latin typeface="Calibri"/>
                          <a:ea typeface="Calibri"/>
                          <a:cs typeface="Calibri"/>
                          <a:sym typeface="Calibri"/>
                        </a:rPr>
                        <a:t>0.069 / 1.00</a:t>
                      </a:r>
                      <a:endParaRPr sz="11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sz="1100">
                          <a:latin typeface="Calibri"/>
                          <a:ea typeface="Calibri"/>
                          <a:cs typeface="Calibri"/>
                          <a:sym typeface="Calibri"/>
                        </a:rPr>
                        <a:t>0.28</a:t>
                      </a:r>
                      <a:endParaRPr sz="11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sz="1100">
                          <a:latin typeface="Calibri"/>
                          <a:ea typeface="Calibri"/>
                          <a:cs typeface="Calibri"/>
                          <a:sym typeface="Calibri"/>
                        </a:rPr>
                        <a:t>9.72</a:t>
                      </a:r>
                      <a:endParaRPr sz="11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599"/>
                    </a:solidFill>
                  </a:tcPr>
                </a:tc>
              </a:tr>
              <a:tr h="416975">
                <a:tc>
                  <a:txBody>
                    <a:bodyPr/>
                    <a:lstStyle/>
                    <a:p>
                      <a:pPr indent="0" lvl="0" marL="0" rtl="0" algn="ctr">
                        <a:spcBef>
                          <a:spcPts val="0"/>
                        </a:spcBef>
                        <a:spcAft>
                          <a:spcPts val="0"/>
                        </a:spcAft>
                        <a:buNone/>
                      </a:pPr>
                      <a:r>
                        <a:rPr b="1" i="1" lang="en" sz="1100">
                          <a:latin typeface="Calibri"/>
                          <a:ea typeface="Calibri"/>
                          <a:cs typeface="Calibri"/>
                          <a:sym typeface="Calibri"/>
                        </a:rPr>
                        <a:t>Llama 3-8B</a:t>
                      </a:r>
                      <a:endParaRPr b="1" i="1" sz="11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sz="1100">
                          <a:latin typeface="Calibri"/>
                          <a:ea typeface="Calibri"/>
                          <a:cs typeface="Calibri"/>
                          <a:sym typeface="Calibri"/>
                        </a:rPr>
                        <a:t>81.34</a:t>
                      </a:r>
                      <a:endParaRPr sz="11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sz="1100">
                          <a:latin typeface="Calibri"/>
                          <a:ea typeface="Calibri"/>
                          <a:cs typeface="Calibri"/>
                          <a:sym typeface="Calibri"/>
                        </a:rPr>
                        <a:t>0.58/0.54</a:t>
                      </a:r>
                      <a:endParaRPr sz="11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sz="1100">
                          <a:latin typeface="Calibri"/>
                          <a:ea typeface="Calibri"/>
                          <a:cs typeface="Calibri"/>
                          <a:sym typeface="Calibri"/>
                        </a:rPr>
                        <a:t>0.73</a:t>
                      </a:r>
                      <a:endParaRPr sz="11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sz="1100">
                          <a:latin typeface="Calibri"/>
                          <a:ea typeface="Calibri"/>
                          <a:cs typeface="Calibri"/>
                          <a:sym typeface="Calibri"/>
                        </a:rPr>
                        <a:t>63.66</a:t>
                      </a:r>
                      <a:endParaRPr sz="11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r>
              <a:tr h="416975">
                <a:tc>
                  <a:txBody>
                    <a:bodyPr/>
                    <a:lstStyle/>
                    <a:p>
                      <a:pPr indent="0" lvl="0" marL="0" rtl="0" algn="ctr">
                        <a:spcBef>
                          <a:spcPts val="0"/>
                        </a:spcBef>
                        <a:spcAft>
                          <a:spcPts val="0"/>
                        </a:spcAft>
                        <a:buNone/>
                      </a:pPr>
                      <a:r>
                        <a:rPr b="1" i="1" lang="en" sz="1100">
                          <a:latin typeface="Calibri"/>
                          <a:ea typeface="Calibri"/>
                          <a:cs typeface="Calibri"/>
                          <a:sym typeface="Calibri"/>
                        </a:rPr>
                        <a:t>Gemma 1.1-7B</a:t>
                      </a:r>
                      <a:endParaRPr b="1" i="1" sz="11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sz="1100">
                          <a:latin typeface="Calibri"/>
                          <a:ea typeface="Calibri"/>
                          <a:cs typeface="Calibri"/>
                          <a:sym typeface="Calibri"/>
                        </a:rPr>
                        <a:t>76.45</a:t>
                      </a:r>
                      <a:endParaRPr sz="11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sz="1100">
                          <a:latin typeface="Calibri"/>
                          <a:ea typeface="Calibri"/>
                          <a:cs typeface="Calibri"/>
                          <a:sym typeface="Calibri"/>
                        </a:rPr>
                        <a:t>0.53/0.50</a:t>
                      </a:r>
                      <a:endParaRPr sz="11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sz="1100">
                          <a:latin typeface="Calibri"/>
                          <a:ea typeface="Calibri"/>
                          <a:cs typeface="Calibri"/>
                          <a:sym typeface="Calibri"/>
                        </a:rPr>
                        <a:t>0.71</a:t>
                      </a:r>
                      <a:endParaRPr sz="11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sz="1100">
                          <a:latin typeface="Calibri"/>
                          <a:ea typeface="Calibri"/>
                          <a:cs typeface="Calibri"/>
                          <a:sym typeface="Calibri"/>
                        </a:rPr>
                        <a:t>44.32</a:t>
                      </a:r>
                      <a:endParaRPr sz="11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r>
              <a:tr h="416975">
                <a:tc>
                  <a:txBody>
                    <a:bodyPr/>
                    <a:lstStyle/>
                    <a:p>
                      <a:pPr indent="0" lvl="0" marL="0" rtl="0" algn="ctr">
                        <a:spcBef>
                          <a:spcPts val="0"/>
                        </a:spcBef>
                        <a:spcAft>
                          <a:spcPts val="0"/>
                        </a:spcAft>
                        <a:buNone/>
                      </a:pPr>
                      <a:r>
                        <a:rPr b="1" i="1" lang="en" sz="1100">
                          <a:latin typeface="Calibri"/>
                          <a:ea typeface="Calibri"/>
                          <a:cs typeface="Calibri"/>
                          <a:sym typeface="Calibri"/>
                        </a:rPr>
                        <a:t>DistilGPT2</a:t>
                      </a:r>
                      <a:endParaRPr b="1" i="1" sz="11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sz="1100">
                          <a:latin typeface="Calibri"/>
                          <a:ea typeface="Calibri"/>
                          <a:cs typeface="Calibri"/>
                          <a:sym typeface="Calibri"/>
                        </a:rPr>
                        <a:t>46.92</a:t>
                      </a:r>
                      <a:endParaRPr sz="11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sz="1100">
                          <a:latin typeface="Calibri"/>
                          <a:ea typeface="Calibri"/>
                          <a:cs typeface="Calibri"/>
                          <a:sym typeface="Calibri"/>
                        </a:rPr>
                        <a:t>0.25/0.21</a:t>
                      </a:r>
                      <a:endParaRPr sz="11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sz="1100">
                          <a:latin typeface="Calibri"/>
                          <a:ea typeface="Calibri"/>
                          <a:cs typeface="Calibri"/>
                          <a:sym typeface="Calibri"/>
                        </a:rPr>
                        <a:t>0.62</a:t>
                      </a:r>
                      <a:endParaRPr sz="11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sz="1100">
                          <a:latin typeface="Calibri"/>
                          <a:ea typeface="Calibri"/>
                          <a:cs typeface="Calibri"/>
                          <a:sym typeface="Calibri"/>
                        </a:rPr>
                        <a:t>7.03</a:t>
                      </a:r>
                      <a:endParaRPr sz="11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r>
            </a:tbl>
          </a:graphicData>
        </a:graphic>
      </p:graphicFrame>
      <p:sp>
        <p:nvSpPr>
          <p:cNvPr id="249" name="Google Shape;249;p37"/>
          <p:cNvSpPr txBox="1"/>
          <p:nvPr/>
        </p:nvSpPr>
        <p:spPr>
          <a:xfrm>
            <a:off x="403550" y="4138050"/>
            <a:ext cx="8474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900">
                <a:solidFill>
                  <a:srgbClr val="CC0000"/>
                </a:solidFill>
                <a:latin typeface="Calibri"/>
                <a:ea typeface="Calibri"/>
                <a:cs typeface="Calibri"/>
                <a:sym typeface="Calibri"/>
              </a:rPr>
              <a:t>Note: Inference speeds were measured using T4 </a:t>
            </a:r>
            <a:endParaRPr b="1" i="1" sz="900">
              <a:solidFill>
                <a:srgbClr val="CC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55" name="Google Shape;255;p38"/>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56" name="Google Shape;256;p38"/>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Results</a:t>
            </a:r>
            <a:endParaRPr/>
          </a:p>
        </p:txBody>
      </p:sp>
      <p:sp>
        <p:nvSpPr>
          <p:cNvPr id="257" name="Google Shape;257;p38"/>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Results</a:t>
            </a:r>
            <a:endParaRPr sz="2600">
              <a:solidFill>
                <a:schemeClr val="lt1"/>
              </a:solidFill>
              <a:latin typeface="Calibri"/>
              <a:ea typeface="Calibri"/>
              <a:cs typeface="Calibri"/>
              <a:sym typeface="Calibri"/>
            </a:endParaRPr>
          </a:p>
        </p:txBody>
      </p:sp>
      <p:sp>
        <p:nvSpPr>
          <p:cNvPr id="258" name="Google Shape;258;p38"/>
          <p:cNvSpPr txBox="1"/>
          <p:nvPr/>
        </p:nvSpPr>
        <p:spPr>
          <a:xfrm>
            <a:off x="480525" y="2839200"/>
            <a:ext cx="8509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1"/>
              </a:solidFill>
              <a:latin typeface="Calibri"/>
              <a:ea typeface="Calibri"/>
              <a:cs typeface="Calibri"/>
              <a:sym typeface="Calibri"/>
            </a:endParaRPr>
          </a:p>
        </p:txBody>
      </p:sp>
      <p:pic>
        <p:nvPicPr>
          <p:cNvPr id="259" name="Google Shape;259;p38"/>
          <p:cNvPicPr preferRelativeResize="0"/>
          <p:nvPr/>
        </p:nvPicPr>
        <p:blipFill>
          <a:blip r:embed="rId4">
            <a:alphaModFix/>
          </a:blip>
          <a:stretch>
            <a:fillRect/>
          </a:stretch>
        </p:blipFill>
        <p:spPr>
          <a:xfrm>
            <a:off x="4987836" y="45800"/>
            <a:ext cx="4124888" cy="4640499"/>
          </a:xfrm>
          <a:prstGeom prst="rect">
            <a:avLst/>
          </a:prstGeom>
          <a:noFill/>
          <a:ln>
            <a:noFill/>
          </a:ln>
        </p:spPr>
      </p:pic>
      <p:sp>
        <p:nvSpPr>
          <p:cNvPr id="260" name="Google Shape;260;p38"/>
          <p:cNvSpPr txBox="1"/>
          <p:nvPr/>
        </p:nvSpPr>
        <p:spPr>
          <a:xfrm>
            <a:off x="604200" y="881425"/>
            <a:ext cx="3660600" cy="303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The performance gap between models is attributed to:</a:t>
            </a:r>
            <a:br>
              <a:rPr lang="en" sz="1100">
                <a:solidFill>
                  <a:schemeClr val="dk1"/>
                </a:solidFill>
                <a:latin typeface="Calibri"/>
                <a:ea typeface="Calibri"/>
                <a:cs typeface="Calibri"/>
                <a:sym typeface="Calibri"/>
              </a:rPr>
            </a:br>
            <a:endParaRPr sz="1100">
              <a:solidFill>
                <a:schemeClr val="dk1"/>
              </a:solidFill>
              <a:latin typeface="Calibri"/>
              <a:ea typeface="Calibri"/>
              <a:cs typeface="Calibri"/>
              <a:sym typeface="Calibri"/>
            </a:endParaRPr>
          </a:p>
          <a:p>
            <a:pPr indent="-298450" lvl="0" marL="457200" rtl="0" algn="l">
              <a:lnSpc>
                <a:spcPct val="115000"/>
              </a:lnSpc>
              <a:spcBef>
                <a:spcPts val="600"/>
              </a:spcBef>
              <a:spcAft>
                <a:spcPts val="0"/>
              </a:spcAft>
              <a:buClr>
                <a:schemeClr val="dk1"/>
              </a:buClr>
              <a:buSzPts val="1100"/>
              <a:buFont typeface="Calibri"/>
              <a:buAutoNum type="arabicPeriod"/>
            </a:pPr>
            <a:r>
              <a:rPr i="1" lang="en" sz="1100">
                <a:solidFill>
                  <a:schemeClr val="dk1"/>
                </a:solidFill>
                <a:latin typeface="Calibri"/>
                <a:ea typeface="Calibri"/>
                <a:cs typeface="Calibri"/>
                <a:sym typeface="Calibri"/>
              </a:rPr>
              <a:t>Model capacity</a:t>
            </a:r>
            <a:r>
              <a:rPr lang="en" sz="1100">
                <a:solidFill>
                  <a:schemeClr val="dk1"/>
                </a:solidFill>
                <a:latin typeface="Calibri"/>
                <a:ea typeface="Calibri"/>
                <a:cs typeface="Calibri"/>
                <a:sym typeface="Calibri"/>
              </a:rPr>
              <a:t> - larger models (Llama, Gemma) have greater parameter counts, enabling better learning of complex patterns</a:t>
            </a:r>
            <a:br>
              <a:rPr lang="en" sz="1100">
                <a:solidFill>
                  <a:schemeClr val="dk1"/>
                </a:solidFill>
                <a:latin typeface="Calibri"/>
                <a:ea typeface="Calibri"/>
                <a:cs typeface="Calibri"/>
                <a:sym typeface="Calibri"/>
              </a:rPr>
            </a:br>
            <a:endParaRPr sz="11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AutoNum type="arabicPeriod"/>
            </a:pPr>
            <a:r>
              <a:rPr i="1" lang="en" sz="1100">
                <a:solidFill>
                  <a:schemeClr val="dk1"/>
                </a:solidFill>
                <a:latin typeface="Calibri"/>
                <a:ea typeface="Calibri"/>
                <a:cs typeface="Calibri"/>
                <a:sym typeface="Calibri"/>
              </a:rPr>
              <a:t>Architecture differences</a:t>
            </a:r>
            <a:r>
              <a:rPr lang="en" sz="1100">
                <a:solidFill>
                  <a:schemeClr val="dk1"/>
                </a:solidFill>
                <a:latin typeface="Calibri"/>
                <a:ea typeface="Calibri"/>
                <a:cs typeface="Calibri"/>
                <a:sym typeface="Calibri"/>
              </a:rPr>
              <a:t> - modern architectures in Llama and Gemma provide better feature extraction</a:t>
            </a:r>
            <a:br>
              <a:rPr lang="en" sz="1100">
                <a:solidFill>
                  <a:schemeClr val="dk1"/>
                </a:solidFill>
                <a:latin typeface="Calibri"/>
                <a:ea typeface="Calibri"/>
                <a:cs typeface="Calibri"/>
                <a:sym typeface="Calibri"/>
              </a:rPr>
            </a:br>
            <a:endParaRPr sz="11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AutoNum type="arabicPeriod"/>
            </a:pPr>
            <a:r>
              <a:rPr i="1" lang="en" sz="1100">
                <a:solidFill>
                  <a:schemeClr val="dk1"/>
                </a:solidFill>
                <a:latin typeface="Calibri"/>
                <a:ea typeface="Calibri"/>
                <a:cs typeface="Calibri"/>
                <a:sym typeface="Calibri"/>
              </a:rPr>
              <a:t>Pre-training advantage</a:t>
            </a:r>
            <a:r>
              <a:rPr lang="en" sz="1100">
                <a:solidFill>
                  <a:schemeClr val="dk1"/>
                </a:solidFill>
                <a:latin typeface="Calibri"/>
                <a:ea typeface="Calibri"/>
                <a:cs typeface="Calibri"/>
                <a:sym typeface="Calibri"/>
              </a:rPr>
              <a:t> - larger models benefit from more extensive pre-training on diverse datasets</a:t>
            </a:r>
            <a:endParaRPr sz="1100">
              <a:solidFill>
                <a:schemeClr val="dk1"/>
              </a:solidFill>
              <a:latin typeface="Calibri"/>
              <a:ea typeface="Calibri"/>
              <a:cs typeface="Calibri"/>
              <a:sym typeface="Calibri"/>
            </a:endParaRPr>
          </a:p>
          <a:p>
            <a:pPr indent="0" lvl="0" marL="0" rtl="0" algn="l">
              <a:spcBef>
                <a:spcPts val="600"/>
              </a:spcBef>
              <a:spcAft>
                <a:spcPts val="0"/>
              </a:spcAft>
              <a:buNone/>
            </a:pPr>
            <a:r>
              <a:rPr lang="en" sz="1100">
                <a:solidFill>
                  <a:schemeClr val="dk1"/>
                </a:solidFill>
                <a:latin typeface="Calibri"/>
                <a:ea typeface="Calibri"/>
                <a:cs typeface="Calibri"/>
                <a:sym typeface="Calibri"/>
              </a:rPr>
              <a:t>All models show rapid initial learning (~ 5-7 epochs) followed by gradual improvement, which shows effective knowledge transfer during fine-tuning.</a:t>
            </a:r>
            <a:endParaRPr sz="1100">
              <a:solidFill>
                <a:schemeClr val="dk1"/>
              </a:solidFill>
              <a:latin typeface="Calibri"/>
              <a:ea typeface="Calibri"/>
              <a:cs typeface="Calibri"/>
              <a:sym typeface="Calibri"/>
            </a:endParaRPr>
          </a:p>
        </p:txBody>
      </p:sp>
      <p:sp>
        <p:nvSpPr>
          <p:cNvPr id="261" name="Google Shape;261;p38"/>
          <p:cNvSpPr txBox="1"/>
          <p:nvPr/>
        </p:nvSpPr>
        <p:spPr>
          <a:xfrm>
            <a:off x="412275" y="4193850"/>
            <a:ext cx="42864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900">
                <a:solidFill>
                  <a:srgbClr val="CC0000"/>
                </a:solidFill>
                <a:latin typeface="Calibri"/>
                <a:ea typeface="Calibri"/>
                <a:cs typeface="Calibri"/>
                <a:sym typeface="Calibri"/>
              </a:rPr>
              <a:t>Note: Results display only 3 models (with interesting inferences), </a:t>
            </a:r>
            <a:endParaRPr b="1" i="1" sz="900">
              <a:solidFill>
                <a:srgbClr val="CC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9"/>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67" name="Google Shape;267;p39"/>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68" name="Google Shape;268;p39"/>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Results</a:t>
            </a:r>
            <a:endParaRPr/>
          </a:p>
        </p:txBody>
      </p:sp>
      <p:sp>
        <p:nvSpPr>
          <p:cNvPr id="269" name="Google Shape;269;p39"/>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Results </a:t>
            </a:r>
            <a:endParaRPr sz="2600">
              <a:solidFill>
                <a:schemeClr val="lt1"/>
              </a:solidFill>
              <a:latin typeface="Calibri"/>
              <a:ea typeface="Calibri"/>
              <a:cs typeface="Calibri"/>
              <a:sym typeface="Calibri"/>
            </a:endParaRPr>
          </a:p>
        </p:txBody>
      </p:sp>
      <p:sp>
        <p:nvSpPr>
          <p:cNvPr id="270" name="Google Shape;270;p39"/>
          <p:cNvSpPr txBox="1"/>
          <p:nvPr/>
        </p:nvSpPr>
        <p:spPr>
          <a:xfrm>
            <a:off x="378900" y="730075"/>
            <a:ext cx="3938700" cy="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sp>
        <p:nvSpPr>
          <p:cNvPr id="271" name="Google Shape;271;p39"/>
          <p:cNvSpPr txBox="1"/>
          <p:nvPr/>
        </p:nvSpPr>
        <p:spPr>
          <a:xfrm>
            <a:off x="4896575" y="0"/>
            <a:ext cx="32244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i="1">
              <a:solidFill>
                <a:schemeClr val="dk1"/>
              </a:solidFill>
              <a:latin typeface="Calibri"/>
              <a:ea typeface="Calibri"/>
              <a:cs typeface="Calibri"/>
              <a:sym typeface="Calibri"/>
            </a:endParaRPr>
          </a:p>
        </p:txBody>
      </p:sp>
      <p:pic>
        <p:nvPicPr>
          <p:cNvPr id="272" name="Google Shape;272;p39"/>
          <p:cNvPicPr preferRelativeResize="0"/>
          <p:nvPr/>
        </p:nvPicPr>
        <p:blipFill>
          <a:blip r:embed="rId4">
            <a:alphaModFix/>
          </a:blip>
          <a:stretch>
            <a:fillRect/>
          </a:stretch>
        </p:blipFill>
        <p:spPr>
          <a:xfrm>
            <a:off x="1122375" y="730075"/>
            <a:ext cx="6899251" cy="2283800"/>
          </a:xfrm>
          <a:prstGeom prst="rect">
            <a:avLst/>
          </a:prstGeom>
          <a:noFill/>
          <a:ln>
            <a:noFill/>
          </a:ln>
        </p:spPr>
      </p:pic>
      <p:sp>
        <p:nvSpPr>
          <p:cNvPr id="273" name="Google Shape;273;p39"/>
          <p:cNvSpPr txBox="1"/>
          <p:nvPr/>
        </p:nvSpPr>
        <p:spPr>
          <a:xfrm>
            <a:off x="582825" y="3063650"/>
            <a:ext cx="7438800" cy="69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Key Findings</a:t>
            </a:r>
            <a:endParaRPr sz="1000">
              <a:solidFill>
                <a:schemeClr val="dk1"/>
              </a:solidFill>
              <a:latin typeface="Calibri"/>
              <a:ea typeface="Calibri"/>
              <a:cs typeface="Calibri"/>
              <a:sym typeface="Calibri"/>
            </a:endParaRPr>
          </a:p>
          <a:p>
            <a:pPr indent="-292100" lvl="0" marL="457200" rtl="0" algn="l">
              <a:lnSpc>
                <a:spcPct val="115000"/>
              </a:lnSpc>
              <a:spcBef>
                <a:spcPts val="60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RTX8000 configurations achieve optimal performance with 4 CPUs, showing lowest inference times (9-11s)</a:t>
            </a:r>
            <a:endParaRPr sz="1000">
              <a:solidFill>
                <a:schemeClr val="dk1"/>
              </a:solidFill>
              <a:latin typeface="Calibri"/>
              <a:ea typeface="Calibri"/>
              <a:cs typeface="Calibri"/>
              <a:sym typeface="Calibri"/>
            </a:endParaRPr>
          </a:p>
          <a:p>
            <a:pPr indent="-292100" lvl="0" marL="457200" rtl="0" algn="l">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A100 setups unexpectedly show higher inference times than V100</a:t>
            </a:r>
            <a:endParaRPr sz="1000">
              <a:solidFill>
                <a:schemeClr val="dk1"/>
              </a:solidFill>
              <a:latin typeface="Calibri"/>
              <a:ea typeface="Calibri"/>
              <a:cs typeface="Calibri"/>
              <a:sym typeface="Calibri"/>
            </a:endParaRPr>
          </a:p>
          <a:p>
            <a:pPr indent="-292100" lvl="0" marL="457200" rtl="0" algn="l">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DistilGPT2</a:t>
            </a:r>
            <a:r>
              <a:rPr lang="en" sz="1000">
                <a:solidFill>
                  <a:schemeClr val="dk1"/>
                </a:solidFill>
                <a:latin typeface="Calibri"/>
                <a:ea typeface="Calibri"/>
                <a:cs typeface="Calibri"/>
                <a:sym typeface="Calibri"/>
              </a:rPr>
              <a:t> consistently requires longer inference times (15-25s) across all configurations</a:t>
            </a:r>
            <a:endParaRPr sz="1000">
              <a:solidFill>
                <a:schemeClr val="dk1"/>
              </a:solidFill>
              <a:latin typeface="Calibri"/>
              <a:ea typeface="Calibri"/>
              <a:cs typeface="Calibri"/>
              <a:sym typeface="Calibri"/>
            </a:endParaRPr>
          </a:p>
          <a:p>
            <a:pPr indent="-292100" lvl="0" marL="457200" rtl="0" algn="l">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Multi-CPU scaling shows diminishing returns beyond 2 CPUs</a:t>
            </a:r>
            <a:endParaRPr sz="1000">
              <a:solidFill>
                <a:schemeClr val="dk1"/>
              </a:solidFill>
              <a:latin typeface="Calibri"/>
              <a:ea typeface="Calibri"/>
              <a:cs typeface="Calibri"/>
              <a:sym typeface="Calibri"/>
            </a:endParaRPr>
          </a:p>
          <a:p>
            <a:pPr indent="0" lvl="0" marL="0" rtl="0" algn="l">
              <a:spcBef>
                <a:spcPts val="600"/>
              </a:spcBef>
              <a:spcAft>
                <a:spcPts val="0"/>
              </a:spcAft>
              <a:buNone/>
            </a:pPr>
            <a:r>
              <a:rPr lang="en" sz="1000">
                <a:solidFill>
                  <a:schemeClr val="dk1"/>
                </a:solidFill>
                <a:latin typeface="Calibri"/>
                <a:ea typeface="Calibri"/>
                <a:cs typeface="Calibri"/>
                <a:sym typeface="Calibri"/>
              </a:rPr>
              <a:t>The RTX8000's superior performance likely stems from its optimized architecture for ML workloads and better memory bandwidth. </a:t>
            </a:r>
            <a:endParaRPr sz="1000">
              <a:solidFill>
                <a:schemeClr val="dk1"/>
              </a:solidFill>
              <a:latin typeface="Calibri"/>
              <a:ea typeface="Calibri"/>
              <a:cs typeface="Calibri"/>
              <a:sym typeface="Calibri"/>
            </a:endParaRPr>
          </a:p>
          <a:p>
            <a:pPr indent="0" lvl="0" marL="0" rtl="0" algn="l">
              <a:spcBef>
                <a:spcPts val="0"/>
              </a:spcBef>
              <a:spcAft>
                <a:spcPts val="0"/>
              </a:spcAft>
              <a:buNone/>
            </a:pPr>
            <a:r>
              <a:rPr lang="en" sz="1000">
                <a:solidFill>
                  <a:schemeClr val="dk1"/>
                </a:solidFill>
                <a:latin typeface="Calibri"/>
                <a:ea typeface="Calibri"/>
                <a:cs typeface="Calibri"/>
                <a:sym typeface="Calibri"/>
              </a:rPr>
              <a:t>The unexpected A100 performance might be due to optimization issues or system configuration bottlenecks.</a:t>
            </a:r>
            <a:endParaRPr sz="10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0"/>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79" name="Google Shape;279;p40"/>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80" name="Google Shape;280;p40"/>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Discussions</a:t>
            </a:r>
            <a:endParaRPr/>
          </a:p>
        </p:txBody>
      </p:sp>
      <p:sp>
        <p:nvSpPr>
          <p:cNvPr id="281" name="Google Shape;281;p40"/>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Discussions</a:t>
            </a:r>
            <a:endParaRPr sz="2600">
              <a:solidFill>
                <a:schemeClr val="lt1"/>
              </a:solidFill>
              <a:latin typeface="Calibri"/>
              <a:ea typeface="Calibri"/>
              <a:cs typeface="Calibri"/>
              <a:sym typeface="Calibri"/>
            </a:endParaRPr>
          </a:p>
        </p:txBody>
      </p:sp>
      <p:sp>
        <p:nvSpPr>
          <p:cNvPr id="282" name="Google Shape;282;p40"/>
          <p:cNvSpPr txBox="1"/>
          <p:nvPr/>
        </p:nvSpPr>
        <p:spPr>
          <a:xfrm>
            <a:off x="378900" y="730075"/>
            <a:ext cx="8506200" cy="3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Calibri"/>
                <a:ea typeface="Calibri"/>
                <a:cs typeface="Calibri"/>
                <a:sym typeface="Calibri"/>
              </a:rPr>
              <a:t>Higher ranks can capture more task-specific features but at the cost of increased memory usage.</a:t>
            </a:r>
            <a:endParaRPr sz="1100">
              <a:solidFill>
                <a:schemeClr val="dk1"/>
              </a:solidFill>
              <a:latin typeface="Calibri"/>
              <a:ea typeface="Calibri"/>
              <a:cs typeface="Calibri"/>
              <a:sym typeface="Calibri"/>
            </a:endParaRPr>
          </a:p>
          <a:p>
            <a:pPr indent="0" lvl="0" marL="0" rtl="0" algn="l">
              <a:spcBef>
                <a:spcPts val="0"/>
              </a:spcBef>
              <a:spcAft>
                <a:spcPts val="0"/>
              </a:spcAft>
              <a:buNone/>
            </a:pPr>
            <a:br>
              <a:rPr lang="en" sz="1100">
                <a:solidFill>
                  <a:schemeClr val="dk1"/>
                </a:solidFill>
                <a:latin typeface="Calibri"/>
                <a:ea typeface="Calibri"/>
                <a:cs typeface="Calibri"/>
                <a:sym typeface="Calibri"/>
              </a:rPr>
            </a:br>
            <a:endParaRPr sz="1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100">
                <a:solidFill>
                  <a:schemeClr val="dk1"/>
                </a:solidFill>
                <a:latin typeface="Calibri"/>
                <a:ea typeface="Calibri"/>
                <a:cs typeface="Calibri"/>
                <a:sym typeface="Calibri"/>
              </a:rPr>
              <a:t>Architecture Comparison</a:t>
            </a:r>
            <a:endParaRPr sz="1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100">
                <a:solidFill>
                  <a:schemeClr val="dk1"/>
                </a:solidFill>
                <a:latin typeface="Calibri"/>
                <a:ea typeface="Calibri"/>
                <a:cs typeface="Calibri"/>
                <a:sym typeface="Calibri"/>
              </a:rPr>
              <a:t>The performance gap between models highlights several key points:</a:t>
            </a:r>
            <a:endParaRPr sz="1100">
              <a:solidFill>
                <a:schemeClr val="dk1"/>
              </a:solidFill>
              <a:latin typeface="Calibri"/>
              <a:ea typeface="Calibri"/>
              <a:cs typeface="Calibri"/>
              <a:sym typeface="Calibri"/>
            </a:endParaRPr>
          </a:p>
          <a:p>
            <a:pPr indent="-298450" lvl="0" marL="457200" rtl="0" algn="l">
              <a:lnSpc>
                <a:spcPct val="115000"/>
              </a:lnSpc>
              <a:spcBef>
                <a:spcPts val="60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Llama 3-8B's superior performance suggests better architecture design for medical domain tasks</a:t>
            </a:r>
            <a:endParaRPr sz="11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Gemma 1.1-7B's competitive performance despite smaller size indicates efficient architecture</a:t>
            </a:r>
            <a:endParaRPr sz="11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DistilGPT2's limitations reflect the challenges of model compression in specialized domains</a:t>
            </a:r>
            <a:endParaRPr sz="1100">
              <a:solidFill>
                <a:schemeClr val="dk1"/>
              </a:solidFill>
              <a:latin typeface="Calibri"/>
              <a:ea typeface="Calibri"/>
              <a:cs typeface="Calibri"/>
              <a:sym typeface="Calibri"/>
            </a:endParaRPr>
          </a:p>
          <a:p>
            <a:pPr indent="0" lvl="0" marL="0" rtl="0" algn="l">
              <a:spcBef>
                <a:spcPts val="600"/>
              </a:spcBef>
              <a:spcAft>
                <a:spcPts val="0"/>
              </a:spcAft>
              <a:buNone/>
            </a:pPr>
            <a:r>
              <a:t/>
            </a:r>
            <a:endParaRPr sz="1100">
              <a:solidFill>
                <a:schemeClr val="dk1"/>
              </a:solidFill>
              <a:latin typeface="Calibri"/>
              <a:ea typeface="Calibri"/>
              <a:cs typeface="Calibri"/>
              <a:sym typeface="Calibri"/>
            </a:endParaRPr>
          </a:p>
          <a:p>
            <a:pPr indent="-298450" lvl="0" marL="457200" rtl="0" algn="l">
              <a:lnSpc>
                <a:spcPct val="115000"/>
              </a:lnSpc>
              <a:spcBef>
                <a:spcPts val="60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Potential for hybrid approaches combining different model strengths</a:t>
            </a:r>
            <a:endParaRPr sz="11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Need for better compression techniques to improve smaller model performance</a:t>
            </a:r>
            <a:endParaRPr sz="1100">
              <a:solidFill>
                <a:schemeClr val="dk1"/>
              </a:solidFill>
              <a:latin typeface="Calibri"/>
              <a:ea typeface="Calibri"/>
              <a:cs typeface="Calibri"/>
              <a:sym typeface="Calibri"/>
            </a:endParaRPr>
          </a:p>
          <a:p>
            <a:pPr indent="0" lvl="0" marL="0" rtl="0" algn="l">
              <a:spcBef>
                <a:spcPts val="600"/>
              </a:spcBef>
              <a:spcAft>
                <a:spcPts val="0"/>
              </a:spcAft>
              <a:buNone/>
            </a:pPr>
            <a:r>
              <a:rPr lang="en" sz="1100">
                <a:solidFill>
                  <a:schemeClr val="dk1"/>
                </a:solidFill>
                <a:latin typeface="Calibri"/>
                <a:ea typeface="Calibri"/>
                <a:cs typeface="Calibri"/>
                <a:sym typeface="Calibri"/>
              </a:rPr>
              <a:t>The data suggests that while larger models currently dominate performance metrics, there's significant room for optimization in both hardware configurations and model architectures for medical domain applications.</a:t>
            </a:r>
            <a:br>
              <a:rPr lang="en" sz="1100">
                <a:solidFill>
                  <a:schemeClr val="dk1"/>
                </a:solidFill>
                <a:latin typeface="Calibri"/>
                <a:ea typeface="Calibri"/>
                <a:cs typeface="Calibri"/>
                <a:sym typeface="Calibri"/>
              </a:rPr>
            </a:br>
            <a:br>
              <a:rPr lang="en" sz="1100">
                <a:solidFill>
                  <a:schemeClr val="dk1"/>
                </a:solidFill>
                <a:latin typeface="Calibri"/>
                <a:ea typeface="Calibri"/>
                <a:cs typeface="Calibri"/>
                <a:sym typeface="Calibri"/>
              </a:rPr>
            </a:br>
            <a:br>
              <a:rPr lang="en" sz="1100">
                <a:solidFill>
                  <a:schemeClr val="dk1"/>
                </a:solidFill>
                <a:latin typeface="Calibri"/>
                <a:ea typeface="Calibri"/>
                <a:cs typeface="Calibri"/>
                <a:sym typeface="Calibri"/>
              </a:rPr>
            </a:b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 sz="1100">
                <a:solidFill>
                  <a:schemeClr val="dk1"/>
                </a:solidFill>
                <a:latin typeface="Calibri"/>
                <a:ea typeface="Calibri"/>
                <a:cs typeface="Calibri"/>
                <a:sym typeface="Calibri"/>
              </a:rPr>
              <a:t>All final </a:t>
            </a:r>
            <a:r>
              <a:rPr lang="en" sz="1100">
                <a:solidFill>
                  <a:schemeClr val="dk1"/>
                </a:solidFill>
                <a:latin typeface="Calibri"/>
                <a:ea typeface="Calibri"/>
                <a:cs typeface="Calibri"/>
                <a:sym typeface="Calibri"/>
              </a:rPr>
              <a:t>fine tuned</a:t>
            </a:r>
            <a:r>
              <a:rPr lang="en" sz="1100">
                <a:solidFill>
                  <a:schemeClr val="dk1"/>
                </a:solidFill>
                <a:latin typeface="Calibri"/>
                <a:ea typeface="Calibri"/>
                <a:cs typeface="Calibri"/>
                <a:sym typeface="Calibri"/>
              </a:rPr>
              <a:t> models can be found here: </a:t>
            </a:r>
            <a:r>
              <a:rPr lang="en" sz="1100" u="sng">
                <a:solidFill>
                  <a:schemeClr val="hlink"/>
                </a:solidFill>
                <a:hlinkClick r:id="rId4"/>
              </a:rPr>
              <a:t>https://huggingface.co/Apurva3509</a:t>
            </a:r>
            <a:endParaRPr sz="1100">
              <a:solidFill>
                <a:schemeClr val="dk1"/>
              </a:solidFill>
              <a:latin typeface="Calibri"/>
              <a:ea typeface="Calibri"/>
              <a:cs typeface="Calibri"/>
              <a:sym typeface="Calibri"/>
            </a:endParaRPr>
          </a:p>
        </p:txBody>
      </p:sp>
      <p:sp>
        <p:nvSpPr>
          <p:cNvPr id="283" name="Google Shape;283;p40"/>
          <p:cNvSpPr txBox="1"/>
          <p:nvPr/>
        </p:nvSpPr>
        <p:spPr>
          <a:xfrm>
            <a:off x="4896575" y="0"/>
            <a:ext cx="32244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i="1">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1"/>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89" name="Google Shape;289;p41"/>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90" name="Google Shape;290;p41"/>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Sample response</a:t>
            </a:r>
            <a:endParaRPr/>
          </a:p>
        </p:txBody>
      </p:sp>
      <p:sp>
        <p:nvSpPr>
          <p:cNvPr id="291" name="Google Shape;291;p41"/>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Sample Response</a:t>
            </a:r>
            <a:endParaRPr sz="2600">
              <a:solidFill>
                <a:schemeClr val="lt1"/>
              </a:solidFill>
              <a:latin typeface="Calibri"/>
              <a:ea typeface="Calibri"/>
              <a:cs typeface="Calibri"/>
              <a:sym typeface="Calibri"/>
            </a:endParaRPr>
          </a:p>
        </p:txBody>
      </p:sp>
      <p:sp>
        <p:nvSpPr>
          <p:cNvPr id="292" name="Google Shape;292;p41"/>
          <p:cNvSpPr txBox="1"/>
          <p:nvPr/>
        </p:nvSpPr>
        <p:spPr>
          <a:xfrm>
            <a:off x="429000" y="573700"/>
            <a:ext cx="8286000" cy="323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50">
                <a:solidFill>
                  <a:schemeClr val="dk1"/>
                </a:solidFill>
                <a:latin typeface="Courier New"/>
                <a:ea typeface="Courier New"/>
                <a:cs typeface="Courier New"/>
                <a:sym typeface="Courier New"/>
              </a:rPr>
              <a:t>=== distilgpt2-medical Output for Case 1 ===</a:t>
            </a:r>
            <a:endParaRPr i="1"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i="1" lang="en" sz="1050">
                <a:solidFill>
                  <a:schemeClr val="dk1"/>
                </a:solidFill>
                <a:latin typeface="Courier New"/>
                <a:ea typeface="Courier New"/>
                <a:cs typeface="Courier New"/>
                <a:sym typeface="Courier New"/>
              </a:rPr>
              <a:t>Input:</a:t>
            </a:r>
            <a:endParaRPr i="1"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i="1" lang="en" sz="1050">
                <a:solidFill>
                  <a:schemeClr val="dk1"/>
                </a:solidFill>
                <a:latin typeface="Courier New"/>
                <a:ea typeface="Courier New"/>
                <a:cs typeface="Courier New"/>
                <a:sym typeface="Courier New"/>
              </a:rPr>
              <a:t>Patient Information:</a:t>
            </a:r>
            <a:endParaRPr i="1"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i="1" lang="en" sz="1050">
                <a:solidFill>
                  <a:schemeClr val="dk1"/>
                </a:solidFill>
                <a:latin typeface="Courier New"/>
                <a:ea typeface="Courier New"/>
                <a:cs typeface="Courier New"/>
                <a:sym typeface="Courier New"/>
              </a:rPr>
              <a:t>        [45-year-old male with persistent cough, weight loss, and night sweats.</a:t>
            </a:r>
            <a:endParaRPr i="1"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i="1" lang="en" sz="1050">
                <a:solidFill>
                  <a:schemeClr val="dk1"/>
                </a:solidFill>
                <a:latin typeface="Courier New"/>
                <a:ea typeface="Courier New"/>
                <a:cs typeface="Courier New"/>
                <a:sym typeface="Courier New"/>
              </a:rPr>
              <a:t>        History of smoking 20 pack-years. No fever reported.]</a:t>
            </a:r>
            <a:endParaRPr i="1"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i="1" lang="en" sz="1050">
                <a:solidFill>
                  <a:schemeClr val="dk1"/>
                </a:solidFill>
                <a:latin typeface="Courier New"/>
                <a:ea typeface="Courier New"/>
                <a:cs typeface="Courier New"/>
                <a:sym typeface="Courier New"/>
              </a:rPr>
              <a:t>        Question: [</a:t>
            </a:r>
            <a:r>
              <a:rPr i="1" lang="en" sz="1050">
                <a:solidFill>
                  <a:schemeClr val="dk1"/>
                </a:solidFill>
                <a:latin typeface="Courier New"/>
                <a:ea typeface="Courier New"/>
                <a:cs typeface="Courier New"/>
                <a:sym typeface="Courier New"/>
              </a:rPr>
              <a:t>What are the potential diagnoses and next steps?]</a:t>
            </a:r>
            <a:endParaRPr i="1" sz="105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i="1"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i="1" lang="en" sz="1050">
                <a:solidFill>
                  <a:schemeClr val="dk1"/>
                </a:solidFill>
                <a:latin typeface="Courier New"/>
                <a:ea typeface="Courier New"/>
                <a:cs typeface="Courier New"/>
                <a:sym typeface="Courier New"/>
              </a:rPr>
              <a:t>Generated Output:</a:t>
            </a:r>
            <a:endParaRPr i="1" sz="105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i="1" sz="105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i="1"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i="1" lang="en" sz="1050">
                <a:solidFill>
                  <a:schemeClr val="dk1"/>
                </a:solidFill>
                <a:latin typeface="Courier New"/>
                <a:ea typeface="Courier New"/>
                <a:cs typeface="Courier New"/>
                <a:sym typeface="Courier New"/>
              </a:rPr>
              <a:t>          [Diagnosis - a person who is in an emergency room or hospital where they have been </a:t>
            </a:r>
            <a:r>
              <a:rPr i="1" lang="en" sz="1050">
                <a:solidFill>
                  <a:schemeClr val="dk1"/>
                </a:solidFill>
                <a:highlight>
                  <a:srgbClr val="00FF00"/>
                </a:highlight>
                <a:latin typeface="Courier New"/>
                <a:ea typeface="Courier New"/>
                <a:cs typeface="Courier New"/>
                <a:sym typeface="Courier New"/>
              </a:rPr>
              <a:t>exposed to air pollution from their lungs by inhalation due on inhaled aerosols (air pollutants) that cause small amounts of lung cancer</a:t>
            </a:r>
            <a:r>
              <a:rPr i="1" lang="en" sz="1050">
                <a:solidFill>
                  <a:schemeClr val="dk1"/>
                </a:solidFill>
                <a:latin typeface="Courier New"/>
                <a:ea typeface="Courier New"/>
                <a:cs typeface="Courier New"/>
                <a:sym typeface="Courier New"/>
              </a:rPr>
              <a:t> throughout normal life as well as respiratory disease such when it comes to coughing up at work for other activities like occupational hygiene management etc. This includes sleeping roughs under blankets/wetches during periods caused after exposure to airborne particles while being outdoors without any oxygen sources including heat source . </a:t>
            </a:r>
            <a:r>
              <a:rPr i="1" lang="en" sz="1050">
                <a:solidFill>
                  <a:schemeClr val="dk1"/>
                </a:solidFill>
                <a:highlight>
                  <a:srgbClr val="FFFF00"/>
                </a:highlight>
                <a:latin typeface="Courier New"/>
                <a:ea typeface="Courier New"/>
                <a:cs typeface="Courier New"/>
                <a:sym typeface="Courier New"/>
              </a:rPr>
              <a:t>Excessive drinking water may also result in asthma attacks</a:t>
            </a:r>
            <a:r>
              <a:rPr i="1" lang="en" sz="1050">
                <a:solidFill>
                  <a:schemeClr val="dk1"/>
                </a:solidFill>
                <a:latin typeface="Courier New"/>
                <a:ea typeface="Courier New"/>
                <a:cs typeface="Courier New"/>
                <a:sym typeface="Courier New"/>
              </a:rPr>
              <a:t> similar to those experienced before exposures occurred but some people do not experience them because this does require further investigation if you want to be more alert than usual so </a:t>
            </a:r>
            <a:r>
              <a:rPr i="1" lang="en" sz="1050">
                <a:solidFill>
                  <a:schemeClr val="dk1"/>
                </a:solidFill>
                <a:highlight>
                  <a:srgbClr val="FF0000"/>
                </a:highlight>
                <a:latin typeface="Courier New"/>
                <a:ea typeface="Courier New"/>
                <a:cs typeface="Courier New"/>
                <a:sym typeface="Courier New"/>
              </a:rPr>
              <a:t>please visit our website Health News here]</a:t>
            </a:r>
            <a:endParaRPr i="1" sz="1050">
              <a:solidFill>
                <a:schemeClr val="dk1"/>
              </a:solidFill>
              <a:highlight>
                <a:srgbClr val="FF0000"/>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i="1" sz="1100">
              <a:solidFill>
                <a:schemeClr val="dk1"/>
              </a:solidFill>
            </a:endParaRPr>
          </a:p>
        </p:txBody>
      </p:sp>
      <p:sp>
        <p:nvSpPr>
          <p:cNvPr id="293" name="Google Shape;293;p41"/>
          <p:cNvSpPr txBox="1"/>
          <p:nvPr/>
        </p:nvSpPr>
        <p:spPr>
          <a:xfrm>
            <a:off x="4896575" y="0"/>
            <a:ext cx="32244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i="1">
              <a:solidFill>
                <a:schemeClr val="dk1"/>
              </a:solidFill>
              <a:latin typeface="Calibri"/>
              <a:ea typeface="Calibri"/>
              <a:cs typeface="Calibri"/>
              <a:sym typeface="Calibri"/>
            </a:endParaRPr>
          </a:p>
        </p:txBody>
      </p:sp>
      <p:grpSp>
        <p:nvGrpSpPr>
          <p:cNvPr id="294" name="Google Shape;294;p41"/>
          <p:cNvGrpSpPr/>
          <p:nvPr/>
        </p:nvGrpSpPr>
        <p:grpSpPr>
          <a:xfrm>
            <a:off x="575775" y="4294725"/>
            <a:ext cx="1926550" cy="295800"/>
            <a:chOff x="575775" y="4294725"/>
            <a:chExt cx="1926550" cy="295800"/>
          </a:xfrm>
        </p:grpSpPr>
        <p:sp>
          <p:nvSpPr>
            <p:cNvPr id="295" name="Google Shape;295;p41"/>
            <p:cNvSpPr/>
            <p:nvPr/>
          </p:nvSpPr>
          <p:spPr>
            <a:xfrm>
              <a:off x="575775" y="4414225"/>
              <a:ext cx="568800" cy="113700"/>
            </a:xfrm>
            <a:prstGeom prst="rect">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96" name="Google Shape;296;p41"/>
            <p:cNvSpPr txBox="1"/>
            <p:nvPr/>
          </p:nvSpPr>
          <p:spPr>
            <a:xfrm>
              <a:off x="1101925" y="4294725"/>
              <a:ext cx="14004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Calibri"/>
                  <a:ea typeface="Calibri"/>
                  <a:cs typeface="Calibri"/>
                  <a:sym typeface="Calibri"/>
                </a:rPr>
                <a:t>Correct response</a:t>
              </a:r>
              <a:endParaRPr sz="900">
                <a:solidFill>
                  <a:schemeClr val="dk1"/>
                </a:solidFill>
                <a:latin typeface="Calibri"/>
                <a:ea typeface="Calibri"/>
                <a:cs typeface="Calibri"/>
                <a:sym typeface="Calibri"/>
              </a:endParaRPr>
            </a:p>
          </p:txBody>
        </p:sp>
      </p:grpSp>
      <p:grpSp>
        <p:nvGrpSpPr>
          <p:cNvPr id="297" name="Google Shape;297;p41"/>
          <p:cNvGrpSpPr/>
          <p:nvPr/>
        </p:nvGrpSpPr>
        <p:grpSpPr>
          <a:xfrm>
            <a:off x="2683200" y="4294725"/>
            <a:ext cx="1926550" cy="295800"/>
            <a:chOff x="575775" y="4294725"/>
            <a:chExt cx="1926550" cy="295800"/>
          </a:xfrm>
        </p:grpSpPr>
        <p:sp>
          <p:nvSpPr>
            <p:cNvPr id="298" name="Google Shape;298;p41"/>
            <p:cNvSpPr/>
            <p:nvPr/>
          </p:nvSpPr>
          <p:spPr>
            <a:xfrm>
              <a:off x="575775" y="4414225"/>
              <a:ext cx="568800" cy="1137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99" name="Google Shape;299;p41"/>
            <p:cNvSpPr txBox="1"/>
            <p:nvPr/>
          </p:nvSpPr>
          <p:spPr>
            <a:xfrm>
              <a:off x="1101925" y="4294725"/>
              <a:ext cx="14004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Calibri"/>
                  <a:ea typeface="Calibri"/>
                  <a:cs typeface="Calibri"/>
                  <a:sym typeface="Calibri"/>
                </a:rPr>
                <a:t>Out of context</a:t>
              </a:r>
              <a:r>
                <a:rPr lang="en" sz="900">
                  <a:solidFill>
                    <a:schemeClr val="dk1"/>
                  </a:solidFill>
                  <a:latin typeface="Calibri"/>
                  <a:ea typeface="Calibri"/>
                  <a:cs typeface="Calibri"/>
                  <a:sym typeface="Calibri"/>
                </a:rPr>
                <a:t> response</a:t>
              </a:r>
              <a:endParaRPr sz="900">
                <a:solidFill>
                  <a:schemeClr val="dk1"/>
                </a:solidFill>
                <a:latin typeface="Calibri"/>
                <a:ea typeface="Calibri"/>
                <a:cs typeface="Calibri"/>
                <a:sym typeface="Calibri"/>
              </a:endParaRPr>
            </a:p>
          </p:txBody>
        </p:sp>
      </p:grpSp>
      <p:grpSp>
        <p:nvGrpSpPr>
          <p:cNvPr id="300" name="Google Shape;300;p41"/>
          <p:cNvGrpSpPr/>
          <p:nvPr/>
        </p:nvGrpSpPr>
        <p:grpSpPr>
          <a:xfrm>
            <a:off x="4790625" y="4294725"/>
            <a:ext cx="3750550" cy="295800"/>
            <a:chOff x="575775" y="4294725"/>
            <a:chExt cx="3750550" cy="295800"/>
          </a:xfrm>
        </p:grpSpPr>
        <p:sp>
          <p:nvSpPr>
            <p:cNvPr id="301" name="Google Shape;301;p41"/>
            <p:cNvSpPr/>
            <p:nvPr/>
          </p:nvSpPr>
          <p:spPr>
            <a:xfrm>
              <a:off x="575775" y="4414225"/>
              <a:ext cx="568800" cy="113700"/>
            </a:xfrm>
            <a:prstGeom prst="rect">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02" name="Google Shape;302;p41"/>
            <p:cNvSpPr txBox="1"/>
            <p:nvPr/>
          </p:nvSpPr>
          <p:spPr>
            <a:xfrm>
              <a:off x="1101925" y="4294725"/>
              <a:ext cx="32244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Calibri"/>
                  <a:ea typeface="Calibri"/>
                  <a:cs typeface="Calibri"/>
                  <a:sym typeface="Calibri"/>
                </a:rPr>
                <a:t>Incomplete response (max </a:t>
              </a:r>
              <a:r>
                <a:rPr lang="en" sz="900">
                  <a:solidFill>
                    <a:schemeClr val="dk1"/>
                  </a:solidFill>
                  <a:latin typeface="Calibri"/>
                  <a:ea typeface="Calibri"/>
                  <a:cs typeface="Calibri"/>
                  <a:sym typeface="Calibri"/>
                </a:rPr>
                <a:t>token</a:t>
              </a:r>
              <a:r>
                <a:rPr lang="en" sz="900">
                  <a:solidFill>
                    <a:schemeClr val="dk1"/>
                  </a:solidFill>
                  <a:latin typeface="Calibri"/>
                  <a:ea typeface="Calibri"/>
                  <a:cs typeface="Calibri"/>
                  <a:sym typeface="Calibri"/>
                </a:rPr>
                <a:t> length)</a:t>
              </a:r>
              <a:endParaRPr sz="900">
                <a:solidFill>
                  <a:schemeClr val="dk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2"/>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08" name="Google Shape;308;p42"/>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309" name="Google Shape;309;p42"/>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lang="en" sz="1200">
                <a:solidFill>
                  <a:schemeClr val="lt1"/>
                </a:solidFill>
                <a:latin typeface="Calibri"/>
                <a:ea typeface="Calibri"/>
                <a:cs typeface="Calibri"/>
                <a:sym typeface="Calibri"/>
              </a:rPr>
              <a:t>|</a:t>
            </a:r>
            <a:r>
              <a:rPr b="1" lang="en" sz="1200">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END</a:t>
            </a:r>
            <a:r>
              <a:rPr b="1" i="0" lang="en" sz="1200" u="none">
                <a:solidFill>
                  <a:schemeClr val="lt1"/>
                </a:solidFill>
                <a:latin typeface="Calibri"/>
                <a:ea typeface="Calibri"/>
                <a:cs typeface="Calibri"/>
                <a:sym typeface="Calibri"/>
              </a:rPr>
              <a:t> </a:t>
            </a:r>
            <a:endParaRPr/>
          </a:p>
        </p:txBody>
      </p:sp>
      <p:sp>
        <p:nvSpPr>
          <p:cNvPr id="310" name="Google Shape;310;p42"/>
          <p:cNvSpPr txBox="1"/>
          <p:nvPr/>
        </p:nvSpPr>
        <p:spPr>
          <a:xfrm>
            <a:off x="0" y="0"/>
            <a:ext cx="91440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t/>
            </a:r>
            <a:endParaRPr sz="2600">
              <a:solidFill>
                <a:schemeClr val="lt1"/>
              </a:solidFill>
              <a:latin typeface="Calibri"/>
              <a:ea typeface="Calibri"/>
              <a:cs typeface="Calibri"/>
              <a:sym typeface="Calibri"/>
            </a:endParaRPr>
          </a:p>
        </p:txBody>
      </p:sp>
      <p:sp>
        <p:nvSpPr>
          <p:cNvPr id="311" name="Google Shape;311;p42"/>
          <p:cNvSpPr txBox="1"/>
          <p:nvPr/>
        </p:nvSpPr>
        <p:spPr>
          <a:xfrm>
            <a:off x="378900" y="730075"/>
            <a:ext cx="3938700" cy="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sp>
        <p:nvSpPr>
          <p:cNvPr id="312" name="Google Shape;312;p42"/>
          <p:cNvSpPr txBox="1"/>
          <p:nvPr/>
        </p:nvSpPr>
        <p:spPr>
          <a:xfrm>
            <a:off x="417550" y="15588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13" name="Google Shape;313;p42"/>
          <p:cNvSpPr txBox="1"/>
          <p:nvPr/>
        </p:nvSpPr>
        <p:spPr>
          <a:xfrm>
            <a:off x="3254100" y="1959000"/>
            <a:ext cx="2635800" cy="7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004578"/>
                </a:solidFill>
                <a:latin typeface="Georgia"/>
                <a:ea typeface="Georgia"/>
                <a:cs typeface="Georgia"/>
                <a:sym typeface="Georgia"/>
              </a:rPr>
              <a:t>Thank You :)</a:t>
            </a:r>
            <a:endParaRPr sz="3200">
              <a:solidFill>
                <a:srgbClr val="004578"/>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0" name="Shape 140"/>
        <p:cNvGrpSpPr/>
        <p:nvPr/>
      </p:nvGrpSpPr>
      <p:grpSpPr>
        <a:xfrm>
          <a:off x="0" y="0"/>
          <a:ext cx="0" cy="0"/>
          <a:chOff x="0" y="0"/>
          <a:chExt cx="0" cy="0"/>
        </a:xfrm>
      </p:grpSpPr>
      <p:sp>
        <p:nvSpPr>
          <p:cNvPr id="141" name="Google Shape;141;p28"/>
          <p:cNvSpPr txBox="1"/>
          <p:nvPr/>
        </p:nvSpPr>
        <p:spPr>
          <a:xfrm>
            <a:off x="0" y="4686300"/>
            <a:ext cx="9144000" cy="457200"/>
          </a:xfrm>
          <a:prstGeom prst="rect">
            <a:avLst/>
          </a:prstGeom>
          <a:solidFill>
            <a:srgbClr val="1A2C64"/>
          </a:solidFill>
          <a:ln>
            <a:noFill/>
          </a:ln>
          <a:effectLst>
            <a:outerShdw blurRad="63500" dir="5400000" dist="23000">
              <a:srgbClr val="80808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42" name="Google Shape;142;p28"/>
          <p:cNvPicPr preferRelativeResize="0"/>
          <p:nvPr/>
        </p:nvPicPr>
        <p:blipFill rotWithShape="1">
          <a:blip r:embed="rId3">
            <a:alphaModFix/>
          </a:blip>
          <a:srcRect b="0" l="0" r="0" t="0"/>
          <a:stretch/>
        </p:blipFill>
        <p:spPr>
          <a:xfrm>
            <a:off x="7162800" y="4803775"/>
            <a:ext cx="1827212" cy="222250"/>
          </a:xfrm>
          <a:prstGeom prst="rect">
            <a:avLst/>
          </a:prstGeom>
          <a:noFill/>
          <a:ln>
            <a:noFill/>
          </a:ln>
        </p:spPr>
      </p:pic>
      <p:sp>
        <p:nvSpPr>
          <p:cNvPr id="143" name="Google Shape;143;p28"/>
          <p:cNvSpPr txBox="1"/>
          <p:nvPr/>
        </p:nvSpPr>
        <p:spPr>
          <a:xfrm>
            <a:off x="0" y="128275"/>
            <a:ext cx="9144000" cy="868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92B65"/>
              </a:buClr>
              <a:buSzPts val="3200"/>
              <a:buFont typeface="Calibri"/>
              <a:buNone/>
            </a:pPr>
            <a:r>
              <a:rPr i="1" lang="en" sz="3100">
                <a:solidFill>
                  <a:srgbClr val="192B65"/>
                </a:solidFill>
                <a:latin typeface="Calibri"/>
                <a:ea typeface="Calibri"/>
                <a:cs typeface="Calibri"/>
                <a:sym typeface="Calibri"/>
              </a:rPr>
              <a:t>Motivation for MedLMs</a:t>
            </a:r>
            <a:endParaRPr sz="1300"/>
          </a:p>
          <a:p>
            <a:pPr indent="0" lvl="0" marL="0" marR="0" rtl="0" algn="ctr">
              <a:lnSpc>
                <a:spcPct val="100000"/>
              </a:lnSpc>
              <a:spcBef>
                <a:spcPts val="0"/>
              </a:spcBef>
              <a:spcAft>
                <a:spcPts val="0"/>
              </a:spcAft>
              <a:buClr>
                <a:srgbClr val="192B65"/>
              </a:buClr>
              <a:buSzPts val="1800"/>
              <a:buFont typeface="Calibri"/>
              <a:buNone/>
            </a:pPr>
            <a:r>
              <a:t/>
            </a:r>
            <a:endParaRPr sz="1200"/>
          </a:p>
        </p:txBody>
      </p:sp>
      <p:sp>
        <p:nvSpPr>
          <p:cNvPr id="144" name="Google Shape;144;p28"/>
          <p:cNvSpPr txBox="1"/>
          <p:nvPr/>
        </p:nvSpPr>
        <p:spPr>
          <a:xfrm>
            <a:off x="255587" y="4695825"/>
            <a:ext cx="6781800" cy="390525"/>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Objective </a:t>
            </a:r>
            <a:endParaRPr/>
          </a:p>
        </p:txBody>
      </p:sp>
      <p:sp>
        <p:nvSpPr>
          <p:cNvPr id="145" name="Google Shape;145;p28"/>
          <p:cNvSpPr txBox="1"/>
          <p:nvPr/>
        </p:nvSpPr>
        <p:spPr>
          <a:xfrm>
            <a:off x="405700" y="1091788"/>
            <a:ext cx="8151300" cy="3499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Healthcare sector is rapidly adopting AI to assist in diagnostics, patient support, and medical research. </a:t>
            </a:r>
            <a:endParaRPr sz="1200">
              <a:solidFill>
                <a:schemeClr val="dk1"/>
              </a:solidFill>
              <a:latin typeface="Calibri"/>
              <a:ea typeface="Calibri"/>
              <a:cs typeface="Calibri"/>
              <a:sym typeface="Calibri"/>
            </a:endParaRPr>
          </a:p>
          <a:p>
            <a:pPr indent="0" lvl="0" marL="914400" rtl="0" algn="l">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Medical Question Answering (MedQA) systems can provide accurate, real-time responses to clinicians, patients, and researchers, potentially improving outcomes and reducing workload.</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t/>
            </a:r>
            <a:endParaRPr b="1" sz="1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b="1" sz="1100">
              <a:solidFill>
                <a:schemeClr val="dk1"/>
              </a:solidFill>
            </a:endParaRPr>
          </a:p>
          <a:p>
            <a:pPr indent="0" lvl="0" marL="0" rtl="0" algn="l">
              <a:lnSpc>
                <a:spcPct val="115000"/>
              </a:lnSpc>
              <a:spcBef>
                <a:spcPts val="0"/>
              </a:spcBef>
              <a:spcAft>
                <a:spcPts val="0"/>
              </a:spcAft>
              <a:buNone/>
            </a:pPr>
            <a:r>
              <a:rPr b="1" lang="en" sz="1300">
                <a:solidFill>
                  <a:schemeClr val="dk1"/>
                </a:solidFill>
                <a:latin typeface="Calibri"/>
                <a:ea typeface="Calibri"/>
                <a:cs typeface="Calibri"/>
                <a:sym typeface="Calibri"/>
              </a:rPr>
              <a:t>Existing Challenges in MedQA</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indent="-304800" lvl="0" marL="457200" rtl="0" algn="l">
              <a:lnSpc>
                <a:spcPct val="115000"/>
              </a:lnSpc>
              <a:spcBef>
                <a:spcPts val="120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Medical text is domain-specific, highly technical, and sensitive, requiring models to possess expert-level knowledge while ensuring reliability, safety, and ethical compliance.</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Existing general-purpose LLMs lack specialization in medical contexts and may produce hallucinated or inaccurate responses.</a:t>
            </a:r>
            <a:endParaRPr sz="1200">
              <a:solidFill>
                <a:schemeClr val="dk1"/>
              </a:solidFill>
              <a:latin typeface="Calibri"/>
              <a:ea typeface="Calibri"/>
              <a:cs typeface="Calibri"/>
              <a:sym typeface="Calibri"/>
            </a:endParaRPr>
          </a:p>
          <a:p>
            <a:pPr indent="0" lvl="0" marL="914400" rtl="0" algn="l">
              <a:spcBef>
                <a:spcPts val="1200"/>
              </a:spcBef>
              <a:spcAft>
                <a:spcPts val="0"/>
              </a:spcAft>
              <a:buNone/>
            </a:pPr>
            <a:r>
              <a:t/>
            </a:r>
            <a:endParaRPr b="1" sz="1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9" name="Shape 149"/>
        <p:cNvGrpSpPr/>
        <p:nvPr/>
      </p:nvGrpSpPr>
      <p:grpSpPr>
        <a:xfrm>
          <a:off x="0" y="0"/>
          <a:ext cx="0" cy="0"/>
          <a:chOff x="0" y="0"/>
          <a:chExt cx="0" cy="0"/>
        </a:xfrm>
      </p:grpSpPr>
      <p:sp>
        <p:nvSpPr>
          <p:cNvPr id="150" name="Google Shape;150;p29"/>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51" name="Google Shape;151;p29"/>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152" name="Google Shape;152;p29"/>
          <p:cNvSpPr txBox="1"/>
          <p:nvPr/>
        </p:nvSpPr>
        <p:spPr>
          <a:xfrm>
            <a:off x="0" y="128275"/>
            <a:ext cx="9144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92B65"/>
              </a:buClr>
              <a:buSzPts val="1800"/>
              <a:buFont typeface="Calibri"/>
              <a:buNone/>
            </a:pPr>
            <a:r>
              <a:rPr i="1" lang="en" sz="3100">
                <a:solidFill>
                  <a:srgbClr val="192B65"/>
                </a:solidFill>
                <a:latin typeface="Calibri"/>
                <a:ea typeface="Calibri"/>
                <a:cs typeface="Calibri"/>
                <a:sym typeface="Calibri"/>
              </a:rPr>
              <a:t>Existing Work </a:t>
            </a:r>
            <a:endParaRPr sz="1200"/>
          </a:p>
        </p:txBody>
      </p:sp>
      <p:sp>
        <p:nvSpPr>
          <p:cNvPr id="153" name="Google Shape;153;p29"/>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Literature Survey </a:t>
            </a:r>
            <a:endParaRPr/>
          </a:p>
        </p:txBody>
      </p:sp>
      <p:sp>
        <p:nvSpPr>
          <p:cNvPr id="154" name="Google Shape;154;p29"/>
          <p:cNvSpPr txBox="1"/>
          <p:nvPr/>
        </p:nvSpPr>
        <p:spPr>
          <a:xfrm>
            <a:off x="373950" y="634775"/>
            <a:ext cx="7271100" cy="3894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Font typeface="Calibri"/>
              <a:buAutoNum type="arabicPeriod"/>
            </a:pPr>
            <a:r>
              <a:rPr b="1" lang="en" sz="1200">
                <a:solidFill>
                  <a:schemeClr val="dk1"/>
                </a:solidFill>
                <a:latin typeface="Calibri"/>
                <a:ea typeface="Calibri"/>
                <a:cs typeface="Calibri"/>
                <a:sym typeface="Calibri"/>
              </a:rPr>
              <a:t>MedPaLM-2:</a:t>
            </a:r>
            <a:endParaRPr b="1" sz="1200">
              <a:solidFill>
                <a:schemeClr val="dk1"/>
              </a:solidFill>
              <a:latin typeface="Calibri"/>
              <a:ea typeface="Calibri"/>
              <a:cs typeface="Calibri"/>
              <a:sym typeface="Calibri"/>
            </a:endParaRPr>
          </a:p>
          <a:p>
            <a:pPr indent="-298450" lvl="0" marL="914400" rtl="0" algn="l">
              <a:lnSpc>
                <a:spcPct val="115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Fine-tuned from </a:t>
            </a:r>
            <a:r>
              <a:rPr b="1" lang="en" sz="1100">
                <a:solidFill>
                  <a:schemeClr val="dk1"/>
                </a:solidFill>
                <a:latin typeface="Calibri"/>
                <a:ea typeface="Calibri"/>
                <a:cs typeface="Calibri"/>
                <a:sym typeface="Calibri"/>
              </a:rPr>
              <a:t>PaLM</a:t>
            </a:r>
            <a:r>
              <a:rPr lang="en" sz="1100">
                <a:solidFill>
                  <a:schemeClr val="dk1"/>
                </a:solidFill>
                <a:latin typeface="Calibri"/>
                <a:ea typeface="Calibri"/>
                <a:cs typeface="Calibri"/>
                <a:sym typeface="Calibri"/>
              </a:rPr>
              <a:t> (Pathways Language Model), a large-scale transformer model.</a:t>
            </a:r>
            <a:endParaRPr sz="1100">
              <a:solidFill>
                <a:schemeClr val="dk1"/>
              </a:solidFill>
              <a:latin typeface="Calibri"/>
              <a:ea typeface="Calibri"/>
              <a:cs typeface="Calibri"/>
              <a:sym typeface="Calibri"/>
            </a:endParaRPr>
          </a:p>
          <a:p>
            <a:pPr indent="-298450" lvl="0" marL="9144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Leveraged healthcare-specific datasets:</a:t>
            </a:r>
            <a:endParaRPr sz="1100">
              <a:solidFill>
                <a:schemeClr val="dk1"/>
              </a:solidFill>
              <a:latin typeface="Calibri"/>
              <a:ea typeface="Calibri"/>
              <a:cs typeface="Calibri"/>
              <a:sym typeface="Calibri"/>
            </a:endParaRPr>
          </a:p>
          <a:p>
            <a:pPr indent="-298450" lvl="1" marL="1371600" rtl="0" algn="l">
              <a:lnSpc>
                <a:spcPct val="115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MedQA (USMLE):</a:t>
            </a:r>
            <a:r>
              <a:rPr lang="en" sz="1100">
                <a:solidFill>
                  <a:schemeClr val="dk1"/>
                </a:solidFill>
                <a:latin typeface="Calibri"/>
                <a:ea typeface="Calibri"/>
                <a:cs typeface="Calibri"/>
                <a:sym typeface="Calibri"/>
              </a:rPr>
              <a:t> Multiple Choice Questions from US medical license exams.</a:t>
            </a:r>
            <a:endParaRPr sz="1100">
              <a:solidFill>
                <a:schemeClr val="dk1"/>
              </a:solidFill>
              <a:latin typeface="Calibri"/>
              <a:ea typeface="Calibri"/>
              <a:cs typeface="Calibri"/>
              <a:sym typeface="Calibri"/>
            </a:endParaRPr>
          </a:p>
          <a:p>
            <a:pPr indent="-298450" lvl="1" marL="1371600" rtl="0" algn="l">
              <a:lnSpc>
                <a:spcPct val="115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PubMed</a:t>
            </a:r>
            <a:r>
              <a:rPr lang="en" sz="1100">
                <a:solidFill>
                  <a:schemeClr val="dk1"/>
                </a:solidFill>
                <a:latin typeface="Calibri"/>
                <a:ea typeface="Calibri"/>
                <a:cs typeface="Calibri"/>
                <a:sym typeface="Calibri"/>
              </a:rPr>
              <a:t>: Biomedical literature for domain-specific pretraining.</a:t>
            </a:r>
            <a:endParaRPr sz="1100">
              <a:solidFill>
                <a:schemeClr val="dk1"/>
              </a:solidFill>
              <a:latin typeface="Calibri"/>
              <a:ea typeface="Calibri"/>
              <a:cs typeface="Calibri"/>
              <a:sym typeface="Calibri"/>
            </a:endParaRPr>
          </a:p>
          <a:p>
            <a:pPr indent="-298450" lvl="1" marL="1371600" rtl="0" algn="l">
              <a:lnSpc>
                <a:spcPct val="115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HealthSearchQA</a:t>
            </a:r>
            <a:r>
              <a:rPr lang="en" sz="1100">
                <a:solidFill>
                  <a:schemeClr val="dk1"/>
                </a:solidFill>
                <a:latin typeface="Calibri"/>
                <a:ea typeface="Calibri"/>
                <a:cs typeface="Calibri"/>
                <a:sym typeface="Calibri"/>
              </a:rPr>
              <a:t>: Real-world patient questions from web search.</a:t>
            </a:r>
            <a:endParaRPr sz="1100">
              <a:solidFill>
                <a:schemeClr val="dk1"/>
              </a:solidFill>
              <a:latin typeface="Calibri"/>
              <a:ea typeface="Calibri"/>
              <a:cs typeface="Calibri"/>
              <a:sym typeface="Calibri"/>
            </a:endParaRPr>
          </a:p>
          <a:p>
            <a:pPr indent="0" lvl="0" marL="457200" rtl="0" algn="l">
              <a:lnSpc>
                <a:spcPct val="115000"/>
              </a:lnSpc>
              <a:spcBef>
                <a:spcPts val="1200"/>
              </a:spcBef>
              <a:spcAft>
                <a:spcPts val="0"/>
              </a:spcAft>
              <a:buClr>
                <a:schemeClr val="dk1"/>
              </a:buClr>
              <a:buSzPts val="1100"/>
              <a:buFont typeface="Arial"/>
              <a:buNone/>
            </a:pPr>
            <a:r>
              <a:rPr b="1" lang="en" sz="1100">
                <a:solidFill>
                  <a:schemeClr val="dk1"/>
                </a:solidFill>
                <a:latin typeface="Calibri"/>
                <a:ea typeface="Calibri"/>
                <a:cs typeface="Calibri"/>
                <a:sym typeface="Calibri"/>
              </a:rPr>
              <a:t>Key techniques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914400" rtl="0" algn="l">
              <a:lnSpc>
                <a:spcPct val="115000"/>
              </a:lnSpc>
              <a:spcBef>
                <a:spcPts val="1200"/>
              </a:spcBef>
              <a:spcAft>
                <a:spcPts val="0"/>
              </a:spcAft>
              <a:buClr>
                <a:schemeClr val="dk1"/>
              </a:buClr>
              <a:buSzPts val="1100"/>
              <a:buChar char="●"/>
            </a:pPr>
            <a:r>
              <a:rPr b="1" lang="en" sz="1100">
                <a:solidFill>
                  <a:schemeClr val="dk1"/>
                </a:solidFill>
                <a:latin typeface="Calibri"/>
                <a:ea typeface="Calibri"/>
                <a:cs typeface="Calibri"/>
                <a:sym typeface="Calibri"/>
              </a:rPr>
              <a:t>Instruction Tuning</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13716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Taught the model to follow structured instructions for improved task performance.</a:t>
            </a:r>
            <a:endParaRPr sz="1100">
              <a:solidFill>
                <a:schemeClr val="dk1"/>
              </a:solidFill>
              <a:latin typeface="Calibri"/>
              <a:ea typeface="Calibri"/>
              <a:cs typeface="Calibri"/>
              <a:sym typeface="Calibri"/>
            </a:endParaRPr>
          </a:p>
          <a:p>
            <a:pPr indent="-298450" lvl="0" marL="914400" rtl="0" algn="l">
              <a:lnSpc>
                <a:spcPct val="115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Patient-Friendly Summarization</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13716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Trained the model to simplify medical content while preserving accuracy for non-expert audiences.</a:t>
            </a:r>
            <a:endParaRPr sz="1100">
              <a:solidFill>
                <a:schemeClr val="dk1"/>
              </a:solidFill>
              <a:latin typeface="Calibri"/>
              <a:ea typeface="Calibri"/>
              <a:cs typeface="Calibri"/>
              <a:sym typeface="Calibri"/>
            </a:endParaRPr>
          </a:p>
          <a:p>
            <a:pPr indent="-298450" lvl="0" marL="914400" rtl="0" algn="l">
              <a:lnSpc>
                <a:spcPct val="115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Fact-Checking Mechanisms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13716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Introduced methods to reduce hallucinations and ensure responses align with verified medical knowledge.</a:t>
            </a:r>
            <a:endParaRPr sz="1100">
              <a:solidFill>
                <a:schemeClr val="dk1"/>
              </a:solidFill>
              <a:latin typeface="Calibri"/>
              <a:ea typeface="Calibri"/>
              <a:cs typeface="Calibri"/>
              <a:sym typeface="Calibri"/>
            </a:endParaRPr>
          </a:p>
          <a:p>
            <a:pPr indent="0" lvl="0" marL="457200" rtl="0" algn="l">
              <a:lnSpc>
                <a:spcPct val="115000"/>
              </a:lnSpc>
              <a:spcBef>
                <a:spcPts val="1200"/>
              </a:spcBef>
              <a:spcAft>
                <a:spcPts val="0"/>
              </a:spcAft>
              <a:buNone/>
            </a:pPr>
            <a:r>
              <a:rPr b="1" lang="en" sz="1100">
                <a:solidFill>
                  <a:schemeClr val="dk1"/>
                </a:solidFill>
                <a:latin typeface="Calibri"/>
                <a:ea typeface="Calibri"/>
                <a:cs typeface="Calibri"/>
                <a:sym typeface="Calibri"/>
              </a:rPr>
              <a:t>Performance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914400" rtl="0" algn="l">
              <a:lnSpc>
                <a:spcPct val="115000"/>
              </a:lnSpc>
              <a:spcBef>
                <a:spcPts val="120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Reduced hallucination rates compared to general-purpose LLMs.</a:t>
            </a:r>
            <a:endParaRPr sz="1100">
              <a:solidFill>
                <a:schemeClr val="dk1"/>
              </a:solidFill>
              <a:latin typeface="Calibri"/>
              <a:ea typeface="Calibri"/>
              <a:cs typeface="Calibri"/>
              <a:sym typeface="Calibri"/>
            </a:endParaRPr>
          </a:p>
          <a:p>
            <a:pPr indent="0" lvl="0" marL="457200" rtl="0" algn="l">
              <a:lnSpc>
                <a:spcPct val="115000"/>
              </a:lnSpc>
              <a:spcBef>
                <a:spcPts val="1200"/>
              </a:spcBef>
              <a:spcAft>
                <a:spcPts val="0"/>
              </a:spcAft>
              <a:buNone/>
            </a:pPr>
            <a:r>
              <a:t/>
            </a:r>
            <a:endParaRPr sz="1200">
              <a:solidFill>
                <a:schemeClr val="dk1"/>
              </a:solidFill>
              <a:latin typeface="Calibri"/>
              <a:ea typeface="Calibri"/>
              <a:cs typeface="Calibri"/>
              <a:sym typeface="Calibri"/>
            </a:endParaRPr>
          </a:p>
          <a:p>
            <a:pPr indent="0" lvl="0" marL="457200" rtl="0" algn="l">
              <a:lnSpc>
                <a:spcPct val="115000"/>
              </a:lnSpc>
              <a:spcBef>
                <a:spcPts val="1200"/>
              </a:spcBef>
              <a:spcAft>
                <a:spcPts val="0"/>
              </a:spcAft>
              <a:buNone/>
            </a:pPr>
            <a:r>
              <a:t/>
            </a:r>
            <a:endParaRPr sz="1200">
              <a:solidFill>
                <a:schemeClr val="dk1"/>
              </a:solidFill>
              <a:latin typeface="Calibri"/>
              <a:ea typeface="Calibri"/>
              <a:cs typeface="Calibri"/>
              <a:sym typeface="Calibri"/>
            </a:endParaRPr>
          </a:p>
          <a:p>
            <a:pPr indent="0" lvl="0" marL="457200" rtl="0" algn="l">
              <a:spcBef>
                <a:spcPts val="1200"/>
              </a:spcBef>
              <a:spcAft>
                <a:spcPts val="0"/>
              </a:spcAft>
              <a:buNone/>
            </a:pPr>
            <a:r>
              <a:t/>
            </a:r>
            <a:endParaRPr sz="1200">
              <a:solidFill>
                <a:schemeClr val="dk1"/>
              </a:solidFill>
              <a:latin typeface="Calibri"/>
              <a:ea typeface="Calibri"/>
              <a:cs typeface="Calibri"/>
              <a:sym typeface="Calibri"/>
            </a:endParaRPr>
          </a:p>
          <a:p>
            <a:pPr indent="0" lvl="0" marL="457200" rtl="0" algn="l">
              <a:spcBef>
                <a:spcPts val="0"/>
              </a:spcBef>
              <a:spcAft>
                <a:spcPts val="0"/>
              </a:spcAft>
              <a:buNone/>
            </a:pPr>
            <a:br>
              <a:rPr lang="en" sz="1200">
                <a:solidFill>
                  <a:schemeClr val="dk1"/>
                </a:solidFill>
                <a:latin typeface="Calibri"/>
                <a:ea typeface="Calibri"/>
                <a:cs typeface="Calibri"/>
                <a:sym typeface="Calibri"/>
              </a:rPr>
            </a:br>
            <a:br>
              <a:rPr lang="en" sz="1200">
                <a:solidFill>
                  <a:schemeClr val="dk1"/>
                </a:solidFill>
                <a:latin typeface="Calibri"/>
                <a:ea typeface="Calibri"/>
                <a:cs typeface="Calibri"/>
                <a:sym typeface="Calibri"/>
              </a:rPr>
            </a:b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55" name="Google Shape;155;p29"/>
          <p:cNvSpPr txBox="1"/>
          <p:nvPr/>
        </p:nvSpPr>
        <p:spPr>
          <a:xfrm>
            <a:off x="4647225" y="3515000"/>
            <a:ext cx="4141800" cy="7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sp>
        <p:nvSpPr>
          <p:cNvPr id="156" name="Google Shape;156;p29"/>
          <p:cNvSpPr txBox="1"/>
          <p:nvPr/>
        </p:nvSpPr>
        <p:spPr>
          <a:xfrm>
            <a:off x="4728925" y="4419750"/>
            <a:ext cx="4261200" cy="2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graphicFrame>
        <p:nvGraphicFramePr>
          <p:cNvPr id="157" name="Google Shape;157;p29"/>
          <p:cNvGraphicFramePr/>
          <p:nvPr/>
        </p:nvGraphicFramePr>
        <p:xfrm>
          <a:off x="6858125" y="4192350"/>
          <a:ext cx="3000000" cy="3000000"/>
        </p:xfrm>
        <a:graphic>
          <a:graphicData uri="http://schemas.openxmlformats.org/drawingml/2006/table">
            <a:tbl>
              <a:tblPr>
                <a:noFill/>
                <a:tableStyleId>{57004689-7DFA-4D4B-9222-A1A7F78E4082}</a:tableStyleId>
              </a:tblPr>
              <a:tblGrid>
                <a:gridCol w="2131900"/>
              </a:tblGrid>
              <a:tr h="123825">
                <a:tc>
                  <a:txBody>
                    <a:bodyPr/>
                    <a:lstStyle/>
                    <a:p>
                      <a:pPr indent="0" lvl="0" marL="0" rtl="0" algn="l">
                        <a:lnSpc>
                          <a:spcPct val="115000"/>
                        </a:lnSpc>
                        <a:spcBef>
                          <a:spcPts val="0"/>
                        </a:spcBef>
                        <a:spcAft>
                          <a:spcPts val="0"/>
                        </a:spcAft>
                        <a:buNone/>
                      </a:pPr>
                      <a:r>
                        <a:rPr b="1" i="1" lang="en" sz="900"/>
                        <a:t>Source:</a:t>
                      </a:r>
                      <a:r>
                        <a:rPr b="1" lang="en"/>
                        <a:t> </a:t>
                      </a:r>
                      <a:r>
                        <a:rPr b="1" lang="en" sz="850">
                          <a:solidFill>
                            <a:schemeClr val="hlink"/>
                          </a:solidFill>
                          <a:highlight>
                            <a:schemeClr val="lt1"/>
                          </a:highlight>
                          <a:uFill>
                            <a:noFill/>
                          </a:uFill>
                          <a:hlinkClick r:id="rId4"/>
                        </a:rPr>
                        <a:t>arXiv:2305.09617</a:t>
                      </a:r>
                      <a:endParaRPr b="1" sz="850"/>
                    </a:p>
                  </a:txBody>
                  <a:tcPr marT="91425" marB="91425" marR="61925" marL="91425"/>
                </a:tc>
              </a:tr>
            </a:tbl>
          </a:graphicData>
        </a:graphic>
      </p:graphicFrame>
      <p:pic>
        <p:nvPicPr>
          <p:cNvPr id="158" name="Google Shape;158;p29"/>
          <p:cNvPicPr preferRelativeResize="0"/>
          <p:nvPr/>
        </p:nvPicPr>
        <p:blipFill>
          <a:blip r:embed="rId5">
            <a:alphaModFix/>
          </a:blip>
          <a:stretch>
            <a:fillRect/>
          </a:stretch>
        </p:blipFill>
        <p:spPr>
          <a:xfrm>
            <a:off x="6361475" y="823605"/>
            <a:ext cx="2490799" cy="15986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2" name="Shape 162"/>
        <p:cNvGrpSpPr/>
        <p:nvPr/>
      </p:nvGrpSpPr>
      <p:grpSpPr>
        <a:xfrm>
          <a:off x="0" y="0"/>
          <a:ext cx="0" cy="0"/>
          <a:chOff x="0" y="0"/>
          <a:chExt cx="0" cy="0"/>
        </a:xfrm>
      </p:grpSpPr>
      <p:sp>
        <p:nvSpPr>
          <p:cNvPr id="163" name="Google Shape;163;p30"/>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64" name="Google Shape;164;p30"/>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165" name="Google Shape;165;p30"/>
          <p:cNvSpPr txBox="1"/>
          <p:nvPr/>
        </p:nvSpPr>
        <p:spPr>
          <a:xfrm>
            <a:off x="0" y="128275"/>
            <a:ext cx="9144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92B65"/>
              </a:buClr>
              <a:buSzPts val="1800"/>
              <a:buFont typeface="Calibri"/>
              <a:buNone/>
            </a:pPr>
            <a:r>
              <a:rPr i="1" lang="en" sz="3100">
                <a:solidFill>
                  <a:srgbClr val="192B65"/>
                </a:solidFill>
                <a:latin typeface="Calibri"/>
                <a:ea typeface="Calibri"/>
                <a:cs typeface="Calibri"/>
                <a:sym typeface="Calibri"/>
              </a:rPr>
              <a:t>Existing Work</a:t>
            </a:r>
            <a:r>
              <a:rPr i="1" lang="en" sz="3100">
                <a:solidFill>
                  <a:srgbClr val="192B65"/>
                </a:solidFill>
                <a:latin typeface="Calibri"/>
                <a:ea typeface="Calibri"/>
                <a:cs typeface="Calibri"/>
                <a:sym typeface="Calibri"/>
              </a:rPr>
              <a:t> </a:t>
            </a:r>
            <a:endParaRPr sz="1200"/>
          </a:p>
        </p:txBody>
      </p:sp>
      <p:sp>
        <p:nvSpPr>
          <p:cNvPr id="166" name="Google Shape;166;p30"/>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Literature Survey </a:t>
            </a:r>
            <a:endParaRPr/>
          </a:p>
        </p:txBody>
      </p:sp>
      <p:sp>
        <p:nvSpPr>
          <p:cNvPr id="167" name="Google Shape;167;p30"/>
          <p:cNvSpPr txBox="1"/>
          <p:nvPr/>
        </p:nvSpPr>
        <p:spPr>
          <a:xfrm>
            <a:off x="373950" y="634775"/>
            <a:ext cx="5205300" cy="3894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Calibri"/>
              <a:buAutoNum type="arabicPeriod" startAt="2"/>
            </a:pPr>
            <a:r>
              <a:rPr b="1" lang="en" sz="1200">
                <a:solidFill>
                  <a:schemeClr val="dk1"/>
                </a:solidFill>
                <a:latin typeface="Calibri"/>
                <a:ea typeface="Calibri"/>
                <a:cs typeface="Calibri"/>
                <a:sym typeface="Calibri"/>
              </a:rPr>
              <a:t>Clinical BERT:</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298450" lvl="0" marL="914400" rtl="0" algn="l">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Fine-tuned BERT on MIMIC-III clinical notes, improving performance on tasks like clinical Named Entity Recognition (NER) and question answering in medical contexts.</a:t>
            </a:r>
            <a:endParaRPr sz="1100">
              <a:solidFill>
                <a:schemeClr val="dk1"/>
              </a:solidFill>
              <a:latin typeface="Calibri"/>
              <a:ea typeface="Calibri"/>
              <a:cs typeface="Calibri"/>
              <a:sym typeface="Calibri"/>
            </a:endParaRPr>
          </a:p>
          <a:p>
            <a:pPr indent="0" lvl="0" marL="457200" rtl="0" algn="l">
              <a:spcBef>
                <a:spcPts val="0"/>
              </a:spcBef>
              <a:spcAft>
                <a:spcPts val="0"/>
              </a:spcAft>
              <a:buNone/>
            </a:pPr>
            <a:br>
              <a:rPr lang="en" sz="1200">
                <a:solidFill>
                  <a:schemeClr val="dk1"/>
                </a:solidFill>
                <a:latin typeface="Calibri"/>
                <a:ea typeface="Calibri"/>
                <a:cs typeface="Calibri"/>
                <a:sym typeface="Calibri"/>
              </a:rPr>
            </a:b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It can be used for (in decreasing order of precision):</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a:p>
            <a:pPr indent="-298450" lvl="0" marL="9144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Named entity recognition (e.g., extracting symptoms, medications, diagnoses).</a:t>
            </a:r>
            <a:br>
              <a:rPr lang="en" sz="1100">
                <a:solidFill>
                  <a:schemeClr val="dk1"/>
                </a:solidFill>
                <a:latin typeface="Calibri"/>
                <a:ea typeface="Calibri"/>
                <a:cs typeface="Calibri"/>
                <a:sym typeface="Calibri"/>
              </a:rPr>
            </a:br>
            <a:endParaRPr sz="1100">
              <a:solidFill>
                <a:schemeClr val="dk1"/>
              </a:solidFill>
              <a:latin typeface="Calibri"/>
              <a:ea typeface="Calibri"/>
              <a:cs typeface="Calibri"/>
              <a:sym typeface="Calibri"/>
            </a:endParaRPr>
          </a:p>
          <a:p>
            <a:pPr indent="-298450" lvl="0" marL="9144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Relation extraction (e.g., identifying relationships between symptoms and diagnoses).</a:t>
            </a:r>
            <a:br>
              <a:rPr lang="en" sz="1100">
                <a:solidFill>
                  <a:schemeClr val="dk1"/>
                </a:solidFill>
                <a:latin typeface="Calibri"/>
                <a:ea typeface="Calibri"/>
                <a:cs typeface="Calibri"/>
                <a:sym typeface="Calibri"/>
              </a:rPr>
            </a:br>
            <a:endParaRPr sz="1100">
              <a:solidFill>
                <a:schemeClr val="dk1"/>
              </a:solidFill>
              <a:latin typeface="Calibri"/>
              <a:ea typeface="Calibri"/>
              <a:cs typeface="Calibri"/>
              <a:sym typeface="Calibri"/>
            </a:endParaRPr>
          </a:p>
          <a:p>
            <a:pPr indent="-298450" lvl="0" marL="9144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Text classification (e.g., categorizing medical notes or flagging adverse drug events).</a:t>
            </a:r>
            <a:br>
              <a:rPr lang="en" sz="1100">
                <a:solidFill>
                  <a:schemeClr val="dk1"/>
                </a:solidFill>
                <a:latin typeface="Calibri"/>
                <a:ea typeface="Calibri"/>
                <a:cs typeface="Calibri"/>
                <a:sym typeface="Calibri"/>
              </a:rPr>
            </a:br>
            <a:endParaRPr sz="1100">
              <a:solidFill>
                <a:schemeClr val="dk1"/>
              </a:solidFill>
              <a:latin typeface="Calibri"/>
              <a:ea typeface="Calibri"/>
              <a:cs typeface="Calibri"/>
              <a:sym typeface="Calibri"/>
            </a:endParaRPr>
          </a:p>
          <a:p>
            <a:pPr indent="-298450" lvl="0" marL="9144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Question answering (e.g., answering patient-related queries based on clinical text).</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68" name="Google Shape;168;p30"/>
          <p:cNvSpPr txBox="1"/>
          <p:nvPr/>
        </p:nvSpPr>
        <p:spPr>
          <a:xfrm>
            <a:off x="4647225" y="3515000"/>
            <a:ext cx="4141800" cy="7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sp>
        <p:nvSpPr>
          <p:cNvPr id="169" name="Google Shape;169;p30"/>
          <p:cNvSpPr txBox="1"/>
          <p:nvPr/>
        </p:nvSpPr>
        <p:spPr>
          <a:xfrm>
            <a:off x="4728925" y="4419750"/>
            <a:ext cx="4261200" cy="2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graphicFrame>
        <p:nvGraphicFramePr>
          <p:cNvPr id="170" name="Google Shape;170;p30"/>
          <p:cNvGraphicFramePr/>
          <p:nvPr/>
        </p:nvGraphicFramePr>
        <p:xfrm>
          <a:off x="6858125" y="4192350"/>
          <a:ext cx="3000000" cy="3000000"/>
        </p:xfrm>
        <a:graphic>
          <a:graphicData uri="http://schemas.openxmlformats.org/drawingml/2006/table">
            <a:tbl>
              <a:tblPr>
                <a:noFill/>
                <a:tableStyleId>{57004689-7DFA-4D4B-9222-A1A7F78E4082}</a:tableStyleId>
              </a:tblPr>
              <a:tblGrid>
                <a:gridCol w="2131900"/>
              </a:tblGrid>
              <a:tr h="123825">
                <a:tc>
                  <a:txBody>
                    <a:bodyPr/>
                    <a:lstStyle/>
                    <a:p>
                      <a:pPr indent="0" lvl="0" marL="0" rtl="0" algn="l">
                        <a:lnSpc>
                          <a:spcPct val="115000"/>
                        </a:lnSpc>
                        <a:spcBef>
                          <a:spcPts val="0"/>
                        </a:spcBef>
                        <a:spcAft>
                          <a:spcPts val="0"/>
                        </a:spcAft>
                        <a:buNone/>
                      </a:pPr>
                      <a:r>
                        <a:rPr b="1" i="1" lang="en" sz="900"/>
                        <a:t>Source:</a:t>
                      </a:r>
                      <a:r>
                        <a:rPr b="1" lang="en"/>
                        <a:t> </a:t>
                      </a:r>
                      <a:r>
                        <a:rPr b="1" lang="en" sz="850">
                          <a:solidFill>
                            <a:schemeClr val="hlink"/>
                          </a:solidFill>
                          <a:highlight>
                            <a:schemeClr val="lt1"/>
                          </a:highlight>
                          <a:uFill>
                            <a:noFill/>
                          </a:uFill>
                          <a:hlinkClick r:id="rId4"/>
                        </a:rPr>
                        <a:t>arXiv:1904.03323</a:t>
                      </a:r>
                      <a:endParaRPr b="1" sz="850">
                        <a:solidFill>
                          <a:schemeClr val="hlink"/>
                        </a:solidFill>
                      </a:endParaRPr>
                    </a:p>
                  </a:txBody>
                  <a:tcPr marT="91425" marB="91425" marR="61925" marL="91425"/>
                </a:tc>
              </a:tr>
            </a:tbl>
          </a:graphicData>
        </a:graphic>
      </p:graphicFrame>
      <p:pic>
        <p:nvPicPr>
          <p:cNvPr id="171" name="Google Shape;171;p30"/>
          <p:cNvPicPr preferRelativeResize="0"/>
          <p:nvPr/>
        </p:nvPicPr>
        <p:blipFill>
          <a:blip r:embed="rId5">
            <a:alphaModFix/>
          </a:blip>
          <a:stretch>
            <a:fillRect/>
          </a:stretch>
        </p:blipFill>
        <p:spPr>
          <a:xfrm>
            <a:off x="5761850" y="1478000"/>
            <a:ext cx="3081375" cy="1685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5" name="Shape 175"/>
        <p:cNvGrpSpPr/>
        <p:nvPr/>
      </p:nvGrpSpPr>
      <p:grpSpPr>
        <a:xfrm>
          <a:off x="0" y="0"/>
          <a:ext cx="0" cy="0"/>
          <a:chOff x="0" y="0"/>
          <a:chExt cx="0" cy="0"/>
        </a:xfrm>
      </p:grpSpPr>
      <p:sp>
        <p:nvSpPr>
          <p:cNvPr id="176" name="Google Shape;176;p31"/>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77" name="Google Shape;177;p31"/>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178" name="Google Shape;178;p31"/>
          <p:cNvSpPr txBox="1"/>
          <p:nvPr/>
        </p:nvSpPr>
        <p:spPr>
          <a:xfrm>
            <a:off x="0" y="128275"/>
            <a:ext cx="9144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92B65"/>
              </a:buClr>
              <a:buSzPts val="1800"/>
              <a:buFont typeface="Calibri"/>
              <a:buNone/>
            </a:pPr>
            <a:r>
              <a:rPr i="1" lang="en" sz="3100">
                <a:solidFill>
                  <a:srgbClr val="192B65"/>
                </a:solidFill>
                <a:latin typeface="Calibri"/>
                <a:ea typeface="Calibri"/>
                <a:cs typeface="Calibri"/>
                <a:sym typeface="Calibri"/>
              </a:rPr>
              <a:t>Existing Work </a:t>
            </a:r>
            <a:endParaRPr sz="1200"/>
          </a:p>
        </p:txBody>
      </p:sp>
      <p:sp>
        <p:nvSpPr>
          <p:cNvPr id="179" name="Google Shape;179;p31"/>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Literature Survey </a:t>
            </a:r>
            <a:endParaRPr/>
          </a:p>
        </p:txBody>
      </p:sp>
      <p:sp>
        <p:nvSpPr>
          <p:cNvPr id="180" name="Google Shape;180;p31"/>
          <p:cNvSpPr txBox="1"/>
          <p:nvPr/>
        </p:nvSpPr>
        <p:spPr>
          <a:xfrm>
            <a:off x="373950" y="634775"/>
            <a:ext cx="7994700" cy="3894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Calibri"/>
              <a:buAutoNum type="arabicPeriod" startAt="3"/>
            </a:pPr>
            <a:r>
              <a:rPr b="1" lang="en" sz="1200">
                <a:solidFill>
                  <a:schemeClr val="dk1"/>
                </a:solidFill>
                <a:latin typeface="Calibri"/>
                <a:ea typeface="Calibri"/>
                <a:cs typeface="Calibri"/>
                <a:sym typeface="Calibri"/>
              </a:rPr>
              <a:t>BioBERT</a:t>
            </a:r>
            <a:r>
              <a:rPr b="1" lang="en" sz="1200">
                <a:solidFill>
                  <a:schemeClr val="dk1"/>
                </a:solidFill>
                <a:latin typeface="Calibri"/>
                <a:ea typeface="Calibri"/>
                <a:cs typeface="Calibri"/>
                <a:sym typeface="Calibri"/>
              </a:rPr>
              <a:t>:</a:t>
            </a:r>
            <a:br>
              <a:rPr b="1" lang="en" sz="1000">
                <a:solidFill>
                  <a:schemeClr val="dk1"/>
                </a:solidFill>
              </a:rPr>
            </a:br>
            <a:endParaRPr sz="1000">
              <a:solidFill>
                <a:schemeClr val="dk1"/>
              </a:solidFill>
            </a:endParaRPr>
          </a:p>
          <a:p>
            <a:pPr indent="-298450" lvl="0" marL="9144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Adapted BERT for biomedical text mining by pretraining on PubMed and PMC articles.</a:t>
            </a:r>
            <a:endParaRPr sz="1100">
              <a:solidFill>
                <a:schemeClr val="dk1"/>
              </a:solidFill>
              <a:latin typeface="Calibri"/>
              <a:ea typeface="Calibri"/>
              <a:cs typeface="Calibri"/>
              <a:sym typeface="Calibri"/>
            </a:endParaRPr>
          </a:p>
          <a:p>
            <a:pPr indent="-298450" lvl="0" marL="9144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Demonstrated improvements in Named Entity Recognition (NER) and relation extraction tasks.</a:t>
            </a:r>
            <a:endParaRPr sz="1100">
              <a:solidFill>
                <a:schemeClr val="dk1"/>
              </a:solidFill>
              <a:latin typeface="Calibri"/>
              <a:ea typeface="Calibri"/>
              <a:cs typeface="Calibri"/>
              <a:sym typeface="Calibri"/>
            </a:endParaRPr>
          </a:p>
          <a:p>
            <a:pPr indent="0" lvl="0" marL="457200" rtl="0" algn="l">
              <a:spcBef>
                <a:spcPts val="1200"/>
              </a:spcBef>
              <a:spcAft>
                <a:spcPts val="0"/>
              </a:spcAft>
              <a:buNone/>
            </a:pPr>
            <a:r>
              <a:t/>
            </a:r>
            <a:endParaRPr sz="1200">
              <a:solidFill>
                <a:schemeClr val="dk1"/>
              </a:solidFill>
              <a:latin typeface="Calibri"/>
              <a:ea typeface="Calibri"/>
              <a:cs typeface="Calibri"/>
              <a:sym typeface="Calibri"/>
            </a:endParaRPr>
          </a:p>
          <a:p>
            <a:pPr indent="0" lvl="0" marL="457200" rtl="0" algn="l">
              <a:spcBef>
                <a:spcPts val="0"/>
              </a:spcBef>
              <a:spcAft>
                <a:spcPts val="0"/>
              </a:spcAft>
              <a:buNone/>
            </a:pPr>
            <a:br>
              <a:rPr lang="en" sz="1200">
                <a:solidFill>
                  <a:schemeClr val="dk1"/>
                </a:solidFill>
                <a:latin typeface="Calibri"/>
                <a:ea typeface="Calibri"/>
                <a:cs typeface="Calibri"/>
                <a:sym typeface="Calibri"/>
              </a:rPr>
            </a:br>
            <a:br>
              <a:rPr lang="en" sz="1200">
                <a:solidFill>
                  <a:schemeClr val="dk1"/>
                </a:solidFill>
                <a:latin typeface="Calibri"/>
                <a:ea typeface="Calibri"/>
                <a:cs typeface="Calibri"/>
                <a:sym typeface="Calibri"/>
              </a:rPr>
            </a:b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startAt="3"/>
            </a:pPr>
            <a:r>
              <a:rPr b="1" lang="en" sz="1200">
                <a:solidFill>
                  <a:schemeClr val="dk1"/>
                </a:solidFill>
                <a:latin typeface="Calibri"/>
                <a:ea typeface="Calibri"/>
                <a:cs typeface="Calibri"/>
                <a:sym typeface="Calibri"/>
              </a:rPr>
              <a:t>PubMedGPT:</a:t>
            </a:r>
            <a:br>
              <a:rPr b="1" lang="en" sz="1200">
                <a:solidFill>
                  <a:schemeClr val="dk1"/>
                </a:solidFill>
                <a:latin typeface="Calibri"/>
                <a:ea typeface="Calibri"/>
                <a:cs typeface="Calibri"/>
                <a:sym typeface="Calibri"/>
              </a:rPr>
            </a:br>
            <a:endParaRPr b="1" sz="1000">
              <a:solidFill>
                <a:schemeClr val="dk1"/>
              </a:solidFill>
            </a:endParaRPr>
          </a:p>
          <a:p>
            <a:pPr indent="-298450" lvl="0" marL="9144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Trained specifically on PubMed articles.</a:t>
            </a:r>
            <a:endParaRPr sz="1100">
              <a:solidFill>
                <a:schemeClr val="dk1"/>
              </a:solidFill>
              <a:latin typeface="Calibri"/>
              <a:ea typeface="Calibri"/>
              <a:cs typeface="Calibri"/>
              <a:sym typeface="Calibri"/>
            </a:endParaRPr>
          </a:p>
          <a:p>
            <a:pPr indent="-298450" lvl="0" marL="9144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Demonstrated superior performance in domain-specific tasks compared to general GPT-2 models.</a:t>
            </a:r>
            <a:endParaRPr sz="1100">
              <a:solidFill>
                <a:schemeClr val="dk1"/>
              </a:solidFill>
              <a:latin typeface="Calibri"/>
              <a:ea typeface="Calibri"/>
              <a:cs typeface="Calibri"/>
              <a:sym typeface="Calibri"/>
            </a:endParaRPr>
          </a:p>
          <a:p>
            <a:pPr indent="-298450" lvl="0" marL="9144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Highlights limitations in generalization outside the PubMed dataset.</a:t>
            </a:r>
            <a:endParaRPr sz="1100">
              <a:solidFill>
                <a:schemeClr val="dk1"/>
              </a:solidFill>
              <a:latin typeface="Calibri"/>
              <a:ea typeface="Calibri"/>
              <a:cs typeface="Calibri"/>
              <a:sym typeface="Calibri"/>
            </a:endParaRPr>
          </a:p>
          <a:p>
            <a:pPr indent="-298450" lvl="0" marL="9144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model struggles with new information outside its training data.</a:t>
            </a:r>
            <a:endParaRPr sz="1200">
              <a:solidFill>
                <a:schemeClr val="dk1"/>
              </a:solidFill>
              <a:latin typeface="Calibri"/>
              <a:ea typeface="Calibri"/>
              <a:cs typeface="Calibri"/>
              <a:sym typeface="Calibri"/>
            </a:endParaRPr>
          </a:p>
          <a:p>
            <a:pPr indent="0" lvl="0" marL="0" rtl="0" algn="l">
              <a:spcBef>
                <a:spcPts val="1200"/>
              </a:spcBef>
              <a:spcAft>
                <a:spcPts val="0"/>
              </a:spcAft>
              <a:buNone/>
            </a:pPr>
            <a:r>
              <a:t/>
            </a:r>
            <a:endParaRPr sz="1200">
              <a:solidFill>
                <a:schemeClr val="dk1"/>
              </a:solidFill>
              <a:latin typeface="Calibri"/>
              <a:ea typeface="Calibri"/>
              <a:cs typeface="Calibri"/>
              <a:sym typeface="Calibri"/>
            </a:endParaRPr>
          </a:p>
        </p:txBody>
      </p:sp>
      <p:sp>
        <p:nvSpPr>
          <p:cNvPr id="181" name="Google Shape;181;p31"/>
          <p:cNvSpPr txBox="1"/>
          <p:nvPr/>
        </p:nvSpPr>
        <p:spPr>
          <a:xfrm>
            <a:off x="4647225" y="3515000"/>
            <a:ext cx="4141800" cy="7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pic>
        <p:nvPicPr>
          <p:cNvPr id="182" name="Google Shape;182;p31"/>
          <p:cNvPicPr preferRelativeResize="0"/>
          <p:nvPr/>
        </p:nvPicPr>
        <p:blipFill>
          <a:blip r:embed="rId4">
            <a:alphaModFix/>
          </a:blip>
          <a:stretch>
            <a:fillRect/>
          </a:stretch>
        </p:blipFill>
        <p:spPr>
          <a:xfrm>
            <a:off x="2091600" y="1461711"/>
            <a:ext cx="4960799" cy="1581750"/>
          </a:xfrm>
          <a:prstGeom prst="rect">
            <a:avLst/>
          </a:prstGeom>
          <a:noFill/>
          <a:ln>
            <a:noFill/>
          </a:ln>
        </p:spPr>
      </p:pic>
      <p:sp>
        <p:nvSpPr>
          <p:cNvPr id="183" name="Google Shape;183;p31"/>
          <p:cNvSpPr txBox="1"/>
          <p:nvPr/>
        </p:nvSpPr>
        <p:spPr>
          <a:xfrm>
            <a:off x="4728925" y="4419750"/>
            <a:ext cx="4261200" cy="2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graphicFrame>
        <p:nvGraphicFramePr>
          <p:cNvPr id="184" name="Google Shape;184;p31"/>
          <p:cNvGraphicFramePr/>
          <p:nvPr/>
        </p:nvGraphicFramePr>
        <p:xfrm>
          <a:off x="6858125" y="4192350"/>
          <a:ext cx="3000000" cy="3000000"/>
        </p:xfrm>
        <a:graphic>
          <a:graphicData uri="http://schemas.openxmlformats.org/drawingml/2006/table">
            <a:tbl>
              <a:tblPr>
                <a:noFill/>
                <a:tableStyleId>{57004689-7DFA-4D4B-9222-A1A7F78E4082}</a:tableStyleId>
              </a:tblPr>
              <a:tblGrid>
                <a:gridCol w="2131900"/>
              </a:tblGrid>
              <a:tr h="123825">
                <a:tc>
                  <a:txBody>
                    <a:bodyPr/>
                    <a:lstStyle/>
                    <a:p>
                      <a:pPr indent="0" lvl="0" marL="0" rtl="0" algn="l">
                        <a:lnSpc>
                          <a:spcPct val="115000"/>
                        </a:lnSpc>
                        <a:spcBef>
                          <a:spcPts val="0"/>
                        </a:spcBef>
                        <a:spcAft>
                          <a:spcPts val="0"/>
                        </a:spcAft>
                        <a:buNone/>
                      </a:pPr>
                      <a:r>
                        <a:rPr b="1" i="1" lang="en" sz="900"/>
                        <a:t>Source:</a:t>
                      </a:r>
                      <a:r>
                        <a:rPr b="1" lang="en"/>
                        <a:t> </a:t>
                      </a:r>
                      <a:r>
                        <a:rPr b="1" lang="en" sz="850">
                          <a:solidFill>
                            <a:schemeClr val="hlink"/>
                          </a:solidFill>
                          <a:uFill>
                            <a:noFill/>
                          </a:uFill>
                          <a:hlinkClick r:id="rId5"/>
                        </a:rPr>
                        <a:t>arXiv:1901.08746</a:t>
                      </a:r>
                      <a:endParaRPr b="1" sz="850">
                        <a:solidFill>
                          <a:schemeClr val="hlink"/>
                        </a:solidFill>
                      </a:endParaRPr>
                    </a:p>
                  </a:txBody>
                  <a:tcPr marT="91425" marB="91425" marR="619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8" name="Shape 188"/>
        <p:cNvGrpSpPr/>
        <p:nvPr/>
      </p:nvGrpSpPr>
      <p:grpSpPr>
        <a:xfrm>
          <a:off x="0" y="0"/>
          <a:ext cx="0" cy="0"/>
          <a:chOff x="0" y="0"/>
          <a:chExt cx="0" cy="0"/>
        </a:xfrm>
      </p:grpSpPr>
      <p:sp>
        <p:nvSpPr>
          <p:cNvPr id="189" name="Google Shape;189;p32"/>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90" name="Google Shape;190;p32"/>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191" name="Google Shape;191;p32"/>
          <p:cNvSpPr txBox="1"/>
          <p:nvPr/>
        </p:nvSpPr>
        <p:spPr>
          <a:xfrm>
            <a:off x="0" y="128275"/>
            <a:ext cx="9144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92B65"/>
              </a:buClr>
              <a:buSzPts val="1800"/>
              <a:buFont typeface="Calibri"/>
              <a:buNone/>
            </a:pPr>
            <a:r>
              <a:rPr i="1" lang="en" sz="3100">
                <a:solidFill>
                  <a:srgbClr val="192B65"/>
                </a:solidFill>
                <a:latin typeface="Calibri"/>
                <a:ea typeface="Calibri"/>
                <a:cs typeface="Calibri"/>
                <a:sym typeface="Calibri"/>
              </a:rPr>
              <a:t>Why Finetune existing models?</a:t>
            </a:r>
            <a:endParaRPr sz="1200"/>
          </a:p>
        </p:txBody>
      </p:sp>
      <p:sp>
        <p:nvSpPr>
          <p:cNvPr id="192" name="Google Shape;192;p32"/>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Novelty</a:t>
            </a:r>
            <a:endParaRPr/>
          </a:p>
        </p:txBody>
      </p:sp>
      <p:sp>
        <p:nvSpPr>
          <p:cNvPr id="193" name="Google Shape;193;p32"/>
          <p:cNvSpPr txBox="1"/>
          <p:nvPr/>
        </p:nvSpPr>
        <p:spPr>
          <a:xfrm>
            <a:off x="373950" y="990175"/>
            <a:ext cx="8198700" cy="35388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Improved Accuracy: </a:t>
            </a:r>
            <a:endParaRPr b="1" sz="1200">
              <a:solidFill>
                <a:schemeClr val="dk1"/>
              </a:solidFill>
              <a:latin typeface="Calibri"/>
              <a:ea typeface="Calibri"/>
              <a:cs typeface="Calibri"/>
              <a:sym typeface="Calibri"/>
            </a:endParaRPr>
          </a:p>
          <a:p>
            <a:pPr indent="-298450" lvl="1" marL="914400" rtl="0" algn="l">
              <a:lnSpc>
                <a:spcPct val="15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Fine-tuning allows LLM to grasp nuances of the chosen domain - leads to more accurate and relevant responses to queries within that field.</a:t>
            </a:r>
            <a:endParaRPr sz="1100">
              <a:solidFill>
                <a:schemeClr val="dk1"/>
              </a:solidFill>
              <a:latin typeface="Calibri"/>
              <a:ea typeface="Calibri"/>
              <a:cs typeface="Calibri"/>
              <a:sym typeface="Calibri"/>
            </a:endParaRPr>
          </a:p>
          <a:p>
            <a:pPr indent="-304800" lvl="0" marL="457200" rtl="0" algn="l">
              <a:lnSpc>
                <a:spcPct val="150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Cost Savings: </a:t>
            </a:r>
            <a:endParaRPr b="1" sz="1200">
              <a:solidFill>
                <a:schemeClr val="dk1"/>
              </a:solidFill>
              <a:latin typeface="Calibri"/>
              <a:ea typeface="Calibri"/>
              <a:cs typeface="Calibri"/>
              <a:sym typeface="Calibri"/>
            </a:endParaRPr>
          </a:p>
          <a:p>
            <a:pPr indent="-298450" lvl="1" marL="914400" rtl="0" algn="l">
              <a:lnSpc>
                <a:spcPct val="15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Training models from scratch is expensive and not cost effective.</a:t>
            </a:r>
            <a:endParaRPr sz="1100">
              <a:solidFill>
                <a:schemeClr val="dk1"/>
              </a:solidFill>
              <a:latin typeface="Calibri"/>
              <a:ea typeface="Calibri"/>
              <a:cs typeface="Calibri"/>
              <a:sym typeface="Calibri"/>
            </a:endParaRPr>
          </a:p>
          <a:p>
            <a:pPr indent="-298450" lvl="1" marL="914400" rtl="0" algn="l">
              <a:lnSpc>
                <a:spcPct val="15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Lightweight fine-tuning techniques like LoRA used.</a:t>
            </a:r>
            <a:endParaRPr sz="1100">
              <a:solidFill>
                <a:schemeClr val="dk1"/>
              </a:solidFill>
              <a:latin typeface="Calibri"/>
              <a:ea typeface="Calibri"/>
              <a:cs typeface="Calibri"/>
              <a:sym typeface="Calibri"/>
            </a:endParaRPr>
          </a:p>
          <a:p>
            <a:pPr indent="-304800" lvl="0" marL="457200" rtl="0" algn="l">
              <a:lnSpc>
                <a:spcPct val="150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Privacy and Security:</a:t>
            </a:r>
            <a:endParaRPr b="1" sz="1200">
              <a:solidFill>
                <a:schemeClr val="dk1"/>
              </a:solidFill>
              <a:latin typeface="Calibri"/>
              <a:ea typeface="Calibri"/>
              <a:cs typeface="Calibri"/>
              <a:sym typeface="Calibri"/>
            </a:endParaRPr>
          </a:p>
          <a:p>
            <a:pPr indent="-298450" lvl="1" marL="914400" rtl="0" algn="l">
              <a:lnSpc>
                <a:spcPct val="15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Allows organizations to adapt pre-trained models with their own datasets.</a:t>
            </a:r>
            <a:endParaRPr sz="1100">
              <a:solidFill>
                <a:schemeClr val="dk1"/>
              </a:solidFill>
              <a:latin typeface="Calibri"/>
              <a:ea typeface="Calibri"/>
              <a:cs typeface="Calibri"/>
              <a:sym typeface="Calibri"/>
            </a:endParaRPr>
          </a:p>
          <a:p>
            <a:pPr indent="-298450" lvl="1" marL="914400" rtl="0" algn="l">
              <a:lnSpc>
                <a:spcPct val="15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Keeps sensitive information in-house and minimizes exposure to external threats.</a:t>
            </a:r>
            <a:endParaRPr sz="1100">
              <a:solidFill>
                <a:schemeClr val="dk1"/>
              </a:solidFill>
              <a:latin typeface="Calibri"/>
              <a:ea typeface="Calibri"/>
              <a:cs typeface="Calibri"/>
              <a:sym typeface="Calibri"/>
            </a:endParaRPr>
          </a:p>
          <a:p>
            <a:pPr indent="-298450" lvl="0" marL="457200" rtl="0" algn="l">
              <a:lnSpc>
                <a:spcPct val="150000"/>
              </a:lnSpc>
              <a:spcBef>
                <a:spcPts val="0"/>
              </a:spcBef>
              <a:spcAft>
                <a:spcPts val="0"/>
              </a:spcAft>
              <a:buClr>
                <a:schemeClr val="dk1"/>
              </a:buClr>
              <a:buSzPts val="1100"/>
              <a:buFont typeface="Calibri"/>
              <a:buChar char="●"/>
            </a:pPr>
            <a:r>
              <a:rPr b="1" lang="en" sz="1100">
                <a:solidFill>
                  <a:schemeClr val="dk1"/>
                </a:solidFill>
                <a:latin typeface="Calibri"/>
                <a:ea typeface="Calibri"/>
                <a:cs typeface="Calibri"/>
                <a:sym typeface="Calibri"/>
              </a:rPr>
              <a:t>Leveraging Pre-Trained Linguistic Knowledge:</a:t>
            </a:r>
            <a:endParaRPr b="1" sz="1100">
              <a:solidFill>
                <a:schemeClr val="dk1"/>
              </a:solidFill>
              <a:latin typeface="Calibri"/>
              <a:ea typeface="Calibri"/>
              <a:cs typeface="Calibri"/>
              <a:sym typeface="Calibri"/>
            </a:endParaRPr>
          </a:p>
          <a:p>
            <a:pPr indent="-298450" lvl="1" marL="914400" rtl="0" algn="l">
              <a:lnSpc>
                <a:spcPct val="15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Fine-tuning taps into a model's broad linguistic knowledge, enabling it to handle both specialized medical queries and general questions effectively.</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94" name="Google Shape;194;p32"/>
          <p:cNvSpPr txBox="1"/>
          <p:nvPr/>
        </p:nvSpPr>
        <p:spPr>
          <a:xfrm>
            <a:off x="4647225" y="3515000"/>
            <a:ext cx="4141800" cy="7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8" name="Shape 198"/>
        <p:cNvGrpSpPr/>
        <p:nvPr/>
      </p:nvGrpSpPr>
      <p:grpSpPr>
        <a:xfrm>
          <a:off x="0" y="0"/>
          <a:ext cx="0" cy="0"/>
          <a:chOff x="0" y="0"/>
          <a:chExt cx="0" cy="0"/>
        </a:xfrm>
      </p:grpSpPr>
      <p:sp>
        <p:nvSpPr>
          <p:cNvPr id="199" name="Google Shape;199;p33"/>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00" name="Google Shape;200;p33"/>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01" name="Google Shape;201;p33"/>
          <p:cNvSpPr txBox="1"/>
          <p:nvPr/>
        </p:nvSpPr>
        <p:spPr>
          <a:xfrm>
            <a:off x="0" y="128275"/>
            <a:ext cx="9144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92B65"/>
              </a:buClr>
              <a:buSzPts val="1800"/>
              <a:buFont typeface="Calibri"/>
              <a:buNone/>
            </a:pPr>
            <a:r>
              <a:rPr i="1" lang="en" sz="3100">
                <a:solidFill>
                  <a:srgbClr val="192B65"/>
                </a:solidFill>
                <a:latin typeface="Calibri"/>
                <a:ea typeface="Calibri"/>
                <a:cs typeface="Calibri"/>
                <a:sym typeface="Calibri"/>
              </a:rPr>
              <a:t>Methodology</a:t>
            </a:r>
            <a:endParaRPr sz="1200"/>
          </a:p>
        </p:txBody>
      </p:sp>
      <p:sp>
        <p:nvSpPr>
          <p:cNvPr id="202" name="Google Shape;202;p33"/>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Methods </a:t>
            </a:r>
            <a:endParaRPr/>
          </a:p>
        </p:txBody>
      </p:sp>
      <p:sp>
        <p:nvSpPr>
          <p:cNvPr id="203" name="Google Shape;203;p33"/>
          <p:cNvSpPr txBox="1"/>
          <p:nvPr/>
        </p:nvSpPr>
        <p:spPr>
          <a:xfrm>
            <a:off x="369200" y="703425"/>
            <a:ext cx="8314500" cy="3661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Calibri"/>
              <a:buChar char="●"/>
            </a:pPr>
            <a:r>
              <a:rPr b="1" lang="en" sz="1200">
                <a:solidFill>
                  <a:schemeClr val="dk1"/>
                </a:solidFill>
                <a:highlight>
                  <a:srgbClr val="FFFFFF"/>
                </a:highlight>
                <a:latin typeface="Calibri"/>
                <a:ea typeface="Calibri"/>
                <a:cs typeface="Calibri"/>
                <a:sym typeface="Calibri"/>
              </a:rPr>
              <a:t>Dataset</a:t>
            </a:r>
            <a:r>
              <a:rPr b="1" lang="en" sz="1200">
                <a:solidFill>
                  <a:schemeClr val="dk1"/>
                </a:solidFill>
                <a:highlight>
                  <a:srgbClr val="FFFFFF"/>
                </a:highlight>
                <a:latin typeface="Calibri"/>
                <a:ea typeface="Calibri"/>
                <a:cs typeface="Calibri"/>
                <a:sym typeface="Calibri"/>
              </a:rPr>
              <a:t>: </a:t>
            </a:r>
            <a:endParaRPr b="1" sz="1200">
              <a:solidFill>
                <a:schemeClr val="dk1"/>
              </a:solidFill>
              <a:highlight>
                <a:srgbClr val="FFFFFF"/>
              </a:highlight>
              <a:latin typeface="Calibri"/>
              <a:ea typeface="Calibri"/>
              <a:cs typeface="Calibri"/>
              <a:sym typeface="Calibri"/>
            </a:endParaRPr>
          </a:p>
          <a:p>
            <a:pPr indent="-301625" lvl="1" marL="914400" rtl="0" algn="l">
              <a:lnSpc>
                <a:spcPct val="115000"/>
              </a:lnSpc>
              <a:spcBef>
                <a:spcPts val="0"/>
              </a:spcBef>
              <a:spcAft>
                <a:spcPts val="0"/>
              </a:spcAft>
              <a:buClr>
                <a:schemeClr val="dk1"/>
              </a:buClr>
              <a:buSzPts val="1150"/>
              <a:buFont typeface="Calibri"/>
              <a:buChar char="○"/>
            </a:pPr>
            <a:r>
              <a:rPr lang="en" sz="1150">
                <a:solidFill>
                  <a:schemeClr val="dk1"/>
                </a:solidFill>
                <a:highlight>
                  <a:srgbClr val="FFFFFF"/>
                </a:highlight>
                <a:latin typeface="Calibri"/>
                <a:ea typeface="Calibri"/>
                <a:cs typeface="Calibri"/>
                <a:sym typeface="Calibri"/>
              </a:rPr>
              <a:t>Combined medical dataset for instruction fine tuning</a:t>
            </a:r>
            <a:endParaRPr sz="1150">
              <a:solidFill>
                <a:schemeClr val="dk1"/>
              </a:solidFill>
              <a:highlight>
                <a:srgbClr val="FFFFFF"/>
              </a:highlight>
              <a:latin typeface="Calibri"/>
              <a:ea typeface="Calibri"/>
              <a:cs typeface="Calibri"/>
              <a:sym typeface="Calibri"/>
            </a:endParaRPr>
          </a:p>
          <a:p>
            <a:pPr indent="-301625" lvl="2" marL="1371600" rtl="0" algn="l">
              <a:lnSpc>
                <a:spcPct val="115000"/>
              </a:lnSpc>
              <a:spcBef>
                <a:spcPts val="0"/>
              </a:spcBef>
              <a:spcAft>
                <a:spcPts val="0"/>
              </a:spcAft>
              <a:buClr>
                <a:schemeClr val="dk1"/>
              </a:buClr>
              <a:buSzPts val="1150"/>
              <a:buFont typeface="Calibri"/>
              <a:buChar char="■"/>
            </a:pPr>
            <a:r>
              <a:rPr b="1" lang="en" sz="1150">
                <a:solidFill>
                  <a:schemeClr val="dk1"/>
                </a:solidFill>
                <a:highlight>
                  <a:srgbClr val="FFFFFF"/>
                </a:highlight>
                <a:latin typeface="Calibri"/>
                <a:ea typeface="Calibri"/>
                <a:cs typeface="Calibri"/>
                <a:sym typeface="Calibri"/>
              </a:rPr>
              <a:t>Medical meadow wikidoc</a:t>
            </a:r>
            <a:r>
              <a:rPr lang="en" sz="1150">
                <a:solidFill>
                  <a:schemeClr val="dk1"/>
                </a:solidFill>
                <a:highlight>
                  <a:srgbClr val="FFFFFF"/>
                </a:highlight>
                <a:latin typeface="Calibri"/>
                <a:ea typeface="Calibri"/>
                <a:cs typeface="Calibri"/>
                <a:sym typeface="Calibri"/>
              </a:rPr>
              <a:t> - QA pairs sourced from WikiDoc - online platform where medical professionals collaboratively contribute and share contemporary medical knowledge. </a:t>
            </a:r>
            <a:endParaRPr sz="1150">
              <a:solidFill>
                <a:schemeClr val="dk1"/>
              </a:solidFill>
              <a:highlight>
                <a:srgbClr val="FFFFFF"/>
              </a:highlight>
              <a:latin typeface="Calibri"/>
              <a:ea typeface="Calibri"/>
              <a:cs typeface="Calibri"/>
              <a:sym typeface="Calibri"/>
            </a:endParaRPr>
          </a:p>
          <a:p>
            <a:pPr indent="-301625" lvl="2" marL="1371600" rtl="0" algn="l">
              <a:lnSpc>
                <a:spcPct val="115000"/>
              </a:lnSpc>
              <a:spcBef>
                <a:spcPts val="0"/>
              </a:spcBef>
              <a:spcAft>
                <a:spcPts val="0"/>
              </a:spcAft>
              <a:buClr>
                <a:schemeClr val="dk1"/>
              </a:buClr>
              <a:buSzPts val="1150"/>
              <a:buFont typeface="Calibri"/>
              <a:buChar char="■"/>
            </a:pPr>
            <a:r>
              <a:rPr b="1" lang="en" sz="1150">
                <a:solidFill>
                  <a:schemeClr val="dk1"/>
                </a:solidFill>
                <a:highlight>
                  <a:srgbClr val="FFFFFF"/>
                </a:highlight>
                <a:latin typeface="Calibri"/>
                <a:ea typeface="Calibri"/>
                <a:cs typeface="Calibri"/>
                <a:sym typeface="Calibri"/>
              </a:rPr>
              <a:t>Medquad</a:t>
            </a:r>
            <a:r>
              <a:rPr lang="en" sz="1150">
                <a:solidFill>
                  <a:schemeClr val="dk1"/>
                </a:solidFill>
                <a:highlight>
                  <a:srgbClr val="FFFFFF"/>
                </a:highlight>
                <a:latin typeface="Calibri"/>
                <a:ea typeface="Calibri"/>
                <a:cs typeface="Calibri"/>
                <a:sym typeface="Calibri"/>
              </a:rPr>
              <a:t> - collection of medical QA pairs compiled from 12 authoritative sources within the National Institutes of Health (NIH).</a:t>
            </a:r>
            <a:endParaRPr sz="1150">
              <a:solidFill>
                <a:schemeClr val="dk1"/>
              </a:solidFill>
              <a:highlight>
                <a:srgbClr val="FFFFFF"/>
              </a:highlight>
              <a:latin typeface="Calibri"/>
              <a:ea typeface="Calibri"/>
              <a:cs typeface="Calibri"/>
              <a:sym typeface="Calibri"/>
            </a:endParaRPr>
          </a:p>
          <a:p>
            <a:pPr indent="-301625" lvl="1" marL="914400" rtl="0" algn="l">
              <a:lnSpc>
                <a:spcPct val="115000"/>
              </a:lnSpc>
              <a:spcBef>
                <a:spcPts val="0"/>
              </a:spcBef>
              <a:spcAft>
                <a:spcPts val="0"/>
              </a:spcAft>
              <a:buClr>
                <a:schemeClr val="dk1"/>
              </a:buClr>
              <a:buSzPts val="1150"/>
              <a:buFont typeface="Calibri"/>
              <a:buChar char="○"/>
            </a:pPr>
            <a:r>
              <a:rPr lang="en" sz="1150">
                <a:solidFill>
                  <a:schemeClr val="dk1"/>
                </a:solidFill>
                <a:highlight>
                  <a:srgbClr val="FFFFFF"/>
                </a:highlight>
                <a:latin typeface="Calibri"/>
                <a:ea typeface="Calibri"/>
                <a:cs typeface="Calibri"/>
                <a:sym typeface="Calibri"/>
              </a:rPr>
              <a:t>1900 data points used for fine-tuning and 100 samples used for evaluation.</a:t>
            </a:r>
            <a:endParaRPr sz="1150">
              <a:solidFill>
                <a:schemeClr val="dk1"/>
              </a:solidFill>
              <a:highlight>
                <a:srgbClr val="FFFFFF"/>
              </a:highlight>
              <a:latin typeface="Calibri"/>
              <a:ea typeface="Calibri"/>
              <a:cs typeface="Calibri"/>
              <a:sym typeface="Calibri"/>
            </a:endParaRPr>
          </a:p>
          <a:p>
            <a:pPr indent="0" lvl="0" marL="457200" rtl="0" algn="l">
              <a:lnSpc>
                <a:spcPct val="115000"/>
              </a:lnSpc>
              <a:spcBef>
                <a:spcPts val="0"/>
              </a:spcBef>
              <a:spcAft>
                <a:spcPts val="0"/>
              </a:spcAft>
              <a:buNone/>
            </a:pPr>
            <a:r>
              <a:t/>
            </a:r>
            <a:endParaRPr b="1" sz="1150">
              <a:solidFill>
                <a:schemeClr val="dk1"/>
              </a:solidFill>
              <a:highlight>
                <a:srgbClr val="FFFFFF"/>
              </a:highlight>
              <a:latin typeface="Calibri"/>
              <a:ea typeface="Calibri"/>
              <a:cs typeface="Calibri"/>
              <a:sym typeface="Calibri"/>
            </a:endParaRPr>
          </a:p>
          <a:p>
            <a:pPr indent="0" lvl="0" marL="91440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p:txBody>
      </p:sp>
      <p:pic>
        <p:nvPicPr>
          <p:cNvPr id="204" name="Google Shape;204;p33"/>
          <p:cNvPicPr preferRelativeResize="0"/>
          <p:nvPr/>
        </p:nvPicPr>
        <p:blipFill>
          <a:blip r:embed="rId4">
            <a:alphaModFix/>
          </a:blip>
          <a:stretch>
            <a:fillRect/>
          </a:stretch>
        </p:blipFill>
        <p:spPr>
          <a:xfrm>
            <a:off x="468375" y="2473225"/>
            <a:ext cx="8207252" cy="1328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8" name="Shape 208"/>
        <p:cNvGrpSpPr/>
        <p:nvPr/>
      </p:nvGrpSpPr>
      <p:grpSpPr>
        <a:xfrm>
          <a:off x="0" y="0"/>
          <a:ext cx="0" cy="0"/>
          <a:chOff x="0" y="0"/>
          <a:chExt cx="0" cy="0"/>
        </a:xfrm>
      </p:grpSpPr>
      <p:sp>
        <p:nvSpPr>
          <p:cNvPr id="209" name="Google Shape;209;p34"/>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10" name="Google Shape;210;p34"/>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11" name="Google Shape;211;p34"/>
          <p:cNvSpPr txBox="1"/>
          <p:nvPr/>
        </p:nvSpPr>
        <p:spPr>
          <a:xfrm>
            <a:off x="0" y="128275"/>
            <a:ext cx="9144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92B65"/>
              </a:buClr>
              <a:buSzPts val="1800"/>
              <a:buFont typeface="Calibri"/>
              <a:buNone/>
            </a:pPr>
            <a:r>
              <a:rPr i="1" lang="en" sz="3100">
                <a:solidFill>
                  <a:srgbClr val="192B65"/>
                </a:solidFill>
                <a:latin typeface="Calibri"/>
                <a:ea typeface="Calibri"/>
                <a:cs typeface="Calibri"/>
                <a:sym typeface="Calibri"/>
              </a:rPr>
              <a:t>Methodology</a:t>
            </a:r>
            <a:endParaRPr sz="1200"/>
          </a:p>
        </p:txBody>
      </p:sp>
      <p:sp>
        <p:nvSpPr>
          <p:cNvPr id="212" name="Google Shape;212;p34"/>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Methods </a:t>
            </a:r>
            <a:endParaRPr/>
          </a:p>
        </p:txBody>
      </p:sp>
      <p:sp>
        <p:nvSpPr>
          <p:cNvPr id="213" name="Google Shape;213;p34"/>
          <p:cNvSpPr txBox="1"/>
          <p:nvPr/>
        </p:nvSpPr>
        <p:spPr>
          <a:xfrm>
            <a:off x="369200" y="703425"/>
            <a:ext cx="8314500" cy="3661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Calibri"/>
              <a:buChar char="●"/>
            </a:pPr>
            <a:r>
              <a:rPr b="1" lang="en" sz="1200">
                <a:solidFill>
                  <a:schemeClr val="dk1"/>
                </a:solidFill>
                <a:highlight>
                  <a:srgbClr val="FFFFFF"/>
                </a:highlight>
                <a:latin typeface="Calibri"/>
                <a:ea typeface="Calibri"/>
                <a:cs typeface="Calibri"/>
                <a:sym typeface="Calibri"/>
              </a:rPr>
              <a:t>Fine-Tuning Techniques:</a:t>
            </a:r>
            <a:endParaRPr b="1" sz="1200">
              <a:solidFill>
                <a:schemeClr val="dk1"/>
              </a:solidFill>
              <a:highlight>
                <a:srgbClr val="FFFFFF"/>
              </a:highlight>
              <a:latin typeface="Calibri"/>
              <a:ea typeface="Calibri"/>
              <a:cs typeface="Calibri"/>
              <a:sym typeface="Calibri"/>
            </a:endParaRPr>
          </a:p>
          <a:p>
            <a:pPr indent="-298450" lvl="1" marL="914400" rtl="0" algn="l">
              <a:lnSpc>
                <a:spcPct val="115000"/>
              </a:lnSpc>
              <a:spcBef>
                <a:spcPts val="0"/>
              </a:spcBef>
              <a:spcAft>
                <a:spcPts val="0"/>
              </a:spcAft>
              <a:buClr>
                <a:schemeClr val="dk1"/>
              </a:buClr>
              <a:buSzPts val="1100"/>
              <a:buFont typeface="Calibri"/>
              <a:buChar char="○"/>
            </a:pPr>
            <a:r>
              <a:rPr b="1" lang="en" sz="1100" u="sng">
                <a:solidFill>
                  <a:schemeClr val="dk1"/>
                </a:solidFill>
                <a:highlight>
                  <a:srgbClr val="FFFFFF"/>
                </a:highlight>
                <a:latin typeface="Calibri"/>
                <a:ea typeface="Calibri"/>
                <a:cs typeface="Calibri"/>
                <a:sym typeface="Calibri"/>
              </a:rPr>
              <a:t>Problem </a:t>
            </a:r>
            <a:r>
              <a:rPr lang="en" sz="1100">
                <a:solidFill>
                  <a:schemeClr val="dk1"/>
                </a:solidFill>
                <a:highlight>
                  <a:srgbClr val="FFFFFF"/>
                </a:highlight>
                <a:latin typeface="Calibri"/>
                <a:ea typeface="Calibri"/>
                <a:cs typeface="Calibri"/>
                <a:sym typeface="Calibri"/>
              </a:rPr>
              <a:t>- Standard methods require modifying and storing all parameters of the model - </a:t>
            </a:r>
            <a:r>
              <a:rPr b="1" lang="en" sz="1100">
                <a:solidFill>
                  <a:schemeClr val="dk1"/>
                </a:solidFill>
                <a:highlight>
                  <a:srgbClr val="FFFFFF"/>
                </a:highlight>
                <a:latin typeface="Calibri"/>
                <a:ea typeface="Calibri"/>
                <a:cs typeface="Calibri"/>
                <a:sym typeface="Calibri"/>
              </a:rPr>
              <a:t>computationally expensive</a:t>
            </a:r>
            <a:r>
              <a:rPr lang="en" sz="1100">
                <a:solidFill>
                  <a:schemeClr val="dk1"/>
                </a:solidFill>
                <a:highlight>
                  <a:srgbClr val="FFFFFF"/>
                </a:highlight>
                <a:latin typeface="Calibri"/>
                <a:ea typeface="Calibri"/>
                <a:cs typeface="Calibri"/>
                <a:sym typeface="Calibri"/>
              </a:rPr>
              <a:t> and </a:t>
            </a:r>
            <a:r>
              <a:rPr b="1" lang="en" sz="1100">
                <a:solidFill>
                  <a:schemeClr val="dk1"/>
                </a:solidFill>
                <a:highlight>
                  <a:srgbClr val="FFFFFF"/>
                </a:highlight>
                <a:latin typeface="Calibri"/>
                <a:ea typeface="Calibri"/>
                <a:cs typeface="Calibri"/>
                <a:sym typeface="Calibri"/>
              </a:rPr>
              <a:t>memory intensive</a:t>
            </a:r>
            <a:r>
              <a:rPr lang="en" sz="1100">
                <a:solidFill>
                  <a:schemeClr val="dk1"/>
                </a:solidFill>
                <a:highlight>
                  <a:srgbClr val="FFFFFF"/>
                </a:highlight>
                <a:latin typeface="Calibri"/>
                <a:ea typeface="Calibri"/>
                <a:cs typeface="Calibri"/>
                <a:sym typeface="Calibri"/>
              </a:rPr>
              <a:t>.</a:t>
            </a:r>
            <a:endParaRPr sz="1100">
              <a:solidFill>
                <a:schemeClr val="dk1"/>
              </a:solidFill>
              <a:highlight>
                <a:srgbClr val="FFFFFF"/>
              </a:highlight>
              <a:latin typeface="Calibri"/>
              <a:ea typeface="Calibri"/>
              <a:cs typeface="Calibri"/>
              <a:sym typeface="Calibri"/>
            </a:endParaRPr>
          </a:p>
          <a:p>
            <a:pPr indent="-298450" lvl="1" marL="914400" rtl="0" algn="l">
              <a:lnSpc>
                <a:spcPct val="115000"/>
              </a:lnSpc>
              <a:spcBef>
                <a:spcPts val="0"/>
              </a:spcBef>
              <a:spcAft>
                <a:spcPts val="0"/>
              </a:spcAft>
              <a:buClr>
                <a:schemeClr val="dk1"/>
              </a:buClr>
              <a:buSzPts val="1100"/>
              <a:buFont typeface="Calibri"/>
              <a:buChar char="○"/>
            </a:pPr>
            <a:r>
              <a:rPr b="1" lang="en" sz="1100">
                <a:solidFill>
                  <a:schemeClr val="dk1"/>
                </a:solidFill>
                <a:highlight>
                  <a:srgbClr val="FFFFFF"/>
                </a:highlight>
                <a:latin typeface="Calibri"/>
                <a:ea typeface="Calibri"/>
                <a:cs typeface="Calibri"/>
                <a:sym typeface="Calibri"/>
              </a:rPr>
              <a:t>LoRA</a:t>
            </a:r>
            <a:r>
              <a:rPr lang="en" sz="1100">
                <a:solidFill>
                  <a:schemeClr val="dk1"/>
                </a:solidFill>
                <a:highlight>
                  <a:srgbClr val="FFFFFF"/>
                </a:highlight>
                <a:latin typeface="Calibri"/>
                <a:ea typeface="Calibri"/>
                <a:cs typeface="Calibri"/>
                <a:sym typeface="Calibri"/>
              </a:rPr>
              <a:t> - A parameter-efficient fine-tuning technique that </a:t>
            </a:r>
            <a:r>
              <a:rPr b="1" lang="en" sz="1100">
                <a:solidFill>
                  <a:schemeClr val="dk1"/>
                </a:solidFill>
                <a:highlight>
                  <a:srgbClr val="FFFFFF"/>
                </a:highlight>
                <a:latin typeface="Calibri"/>
                <a:ea typeface="Calibri"/>
                <a:cs typeface="Calibri"/>
                <a:sym typeface="Calibri"/>
              </a:rPr>
              <a:t>freezes the </a:t>
            </a:r>
            <a:r>
              <a:rPr b="1" lang="en" sz="1100">
                <a:solidFill>
                  <a:schemeClr val="dk1"/>
                </a:solidFill>
                <a:highlight>
                  <a:srgbClr val="FFFFFF"/>
                </a:highlight>
                <a:latin typeface="Calibri"/>
                <a:ea typeface="Calibri"/>
                <a:cs typeface="Calibri"/>
                <a:sym typeface="Calibri"/>
              </a:rPr>
              <a:t>pre trained</a:t>
            </a:r>
            <a:r>
              <a:rPr b="1" lang="en" sz="1100">
                <a:solidFill>
                  <a:schemeClr val="dk1"/>
                </a:solidFill>
                <a:highlight>
                  <a:srgbClr val="FFFFFF"/>
                </a:highlight>
                <a:latin typeface="Calibri"/>
                <a:ea typeface="Calibri"/>
                <a:cs typeface="Calibri"/>
                <a:sym typeface="Calibri"/>
              </a:rPr>
              <a:t> </a:t>
            </a:r>
            <a:r>
              <a:rPr b="1" lang="en" sz="1100">
                <a:solidFill>
                  <a:schemeClr val="dk1"/>
                </a:solidFill>
                <a:highlight>
                  <a:srgbClr val="FFFFFF"/>
                </a:highlight>
                <a:latin typeface="Calibri"/>
                <a:ea typeface="Calibri"/>
                <a:cs typeface="Calibri"/>
                <a:sym typeface="Calibri"/>
              </a:rPr>
              <a:t>model</a:t>
            </a:r>
            <a:r>
              <a:rPr b="1" lang="en" sz="1100">
                <a:solidFill>
                  <a:schemeClr val="dk1"/>
                </a:solidFill>
                <a:highlight>
                  <a:srgbClr val="FFFFFF"/>
                </a:highlight>
                <a:latin typeface="Calibri"/>
                <a:ea typeface="Calibri"/>
                <a:cs typeface="Calibri"/>
                <a:sym typeface="Calibri"/>
              </a:rPr>
              <a:t> parameters</a:t>
            </a:r>
            <a:endParaRPr sz="1100">
              <a:solidFill>
                <a:schemeClr val="dk1"/>
              </a:solidFill>
              <a:highlight>
                <a:srgbClr val="FFFFFF"/>
              </a:highlight>
              <a:latin typeface="Calibri"/>
              <a:ea typeface="Calibri"/>
              <a:cs typeface="Calibri"/>
              <a:sym typeface="Calibri"/>
            </a:endParaRPr>
          </a:p>
          <a:p>
            <a:pPr indent="-298450" lvl="2" marL="1371600" rtl="0" algn="l">
              <a:lnSpc>
                <a:spcPct val="115000"/>
              </a:lnSpc>
              <a:spcBef>
                <a:spcPts val="0"/>
              </a:spcBef>
              <a:spcAft>
                <a:spcPts val="0"/>
              </a:spcAft>
              <a:buClr>
                <a:schemeClr val="dk1"/>
              </a:buClr>
              <a:buSzPts val="1100"/>
              <a:buFont typeface="Calibri"/>
              <a:buChar char="■"/>
            </a:pPr>
            <a:r>
              <a:rPr lang="en" sz="1100">
                <a:solidFill>
                  <a:schemeClr val="dk1"/>
                </a:solidFill>
                <a:highlight>
                  <a:srgbClr val="FFFFFF"/>
                </a:highlight>
                <a:latin typeface="Calibri"/>
                <a:ea typeface="Calibri"/>
                <a:cs typeface="Calibri"/>
                <a:sym typeface="Calibri"/>
              </a:rPr>
              <a:t>introduces </a:t>
            </a:r>
            <a:r>
              <a:rPr b="1" lang="en" sz="1100">
                <a:solidFill>
                  <a:schemeClr val="dk1"/>
                </a:solidFill>
                <a:highlight>
                  <a:srgbClr val="FFFFFF"/>
                </a:highlight>
                <a:latin typeface="Calibri"/>
                <a:ea typeface="Calibri"/>
                <a:cs typeface="Calibri"/>
                <a:sym typeface="Calibri"/>
              </a:rPr>
              <a:t>low-rank matrices</a:t>
            </a:r>
            <a:r>
              <a:rPr lang="en" sz="1100">
                <a:solidFill>
                  <a:schemeClr val="dk1"/>
                </a:solidFill>
                <a:highlight>
                  <a:srgbClr val="FFFFFF"/>
                </a:highlight>
                <a:latin typeface="Calibri"/>
                <a:ea typeface="Calibri"/>
                <a:cs typeface="Calibri"/>
                <a:sym typeface="Calibri"/>
              </a:rPr>
              <a:t> to learn task-specific adaptations.</a:t>
            </a:r>
            <a:endParaRPr sz="1100">
              <a:solidFill>
                <a:schemeClr val="dk1"/>
              </a:solidFill>
              <a:highlight>
                <a:srgbClr val="FFFFFF"/>
              </a:highlight>
              <a:latin typeface="Calibri"/>
              <a:ea typeface="Calibri"/>
              <a:cs typeface="Calibri"/>
              <a:sym typeface="Calibri"/>
            </a:endParaRPr>
          </a:p>
          <a:p>
            <a:pPr indent="-298450" lvl="1" marL="914400" rtl="0" algn="l">
              <a:lnSpc>
                <a:spcPct val="115000"/>
              </a:lnSpc>
              <a:spcBef>
                <a:spcPts val="0"/>
              </a:spcBef>
              <a:spcAft>
                <a:spcPts val="0"/>
              </a:spcAft>
              <a:buClr>
                <a:schemeClr val="dk1"/>
              </a:buClr>
              <a:buSzPts val="1100"/>
              <a:buFont typeface="Calibri"/>
              <a:buChar char="○"/>
            </a:pPr>
            <a:r>
              <a:rPr lang="en" sz="1100">
                <a:solidFill>
                  <a:schemeClr val="dk1"/>
                </a:solidFill>
                <a:highlight>
                  <a:srgbClr val="FFFFFF"/>
                </a:highlight>
                <a:latin typeface="Calibri"/>
                <a:ea typeface="Calibri"/>
                <a:cs typeface="Calibri"/>
                <a:sym typeface="Calibri"/>
              </a:rPr>
              <a:t>Allows training on limited resources without compromising model performance.</a:t>
            </a:r>
            <a:endParaRPr sz="1100">
              <a:solidFill>
                <a:schemeClr val="dk1"/>
              </a:solidFill>
              <a:highlight>
                <a:srgbClr val="FFFFFF"/>
              </a:highlight>
              <a:latin typeface="Calibri"/>
              <a:ea typeface="Calibri"/>
              <a:cs typeface="Calibri"/>
              <a:sym typeface="Calibri"/>
            </a:endParaRPr>
          </a:p>
          <a:p>
            <a:pPr indent="0" lvl="0" marL="457200" rtl="0" algn="l">
              <a:lnSpc>
                <a:spcPct val="115000"/>
              </a:lnSpc>
              <a:spcBef>
                <a:spcPts val="0"/>
              </a:spcBef>
              <a:spcAft>
                <a:spcPts val="0"/>
              </a:spcAft>
              <a:buNone/>
            </a:pPr>
            <a:r>
              <a:t/>
            </a:r>
            <a:endParaRPr b="1" sz="12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t/>
            </a:r>
            <a:endParaRPr b="1" sz="12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t/>
            </a:r>
            <a:endParaRPr b="1" sz="12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t/>
            </a:r>
            <a:endParaRPr b="1" sz="12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t/>
            </a:r>
            <a:endParaRPr b="1" sz="12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t/>
            </a:r>
            <a:endParaRPr b="1" sz="1200">
              <a:solidFill>
                <a:schemeClr val="dk1"/>
              </a:solidFill>
              <a:highlight>
                <a:srgbClr val="FFFFFF"/>
              </a:highlight>
              <a:latin typeface="Calibri"/>
              <a:ea typeface="Calibri"/>
              <a:cs typeface="Calibri"/>
              <a:sym typeface="Calibri"/>
            </a:endParaRPr>
          </a:p>
          <a:p>
            <a:pPr indent="0" lvl="0" marL="914400" rtl="0" algn="l">
              <a:lnSpc>
                <a:spcPct val="115000"/>
              </a:lnSpc>
              <a:spcBef>
                <a:spcPts val="0"/>
              </a:spcBef>
              <a:spcAft>
                <a:spcPts val="0"/>
              </a:spcAft>
              <a:buNone/>
            </a:pPr>
            <a:r>
              <a:t/>
            </a:r>
            <a:endParaRPr sz="1150">
              <a:solidFill>
                <a:schemeClr val="dk1"/>
              </a:solidFill>
              <a:highlight>
                <a:srgbClr val="FFFFFF"/>
              </a:highlight>
              <a:latin typeface="Calibri"/>
              <a:ea typeface="Calibri"/>
              <a:cs typeface="Calibri"/>
              <a:sym typeface="Calibri"/>
            </a:endParaRPr>
          </a:p>
          <a:p>
            <a:pPr indent="0" lvl="0" marL="457200" rtl="0" algn="l">
              <a:lnSpc>
                <a:spcPct val="115000"/>
              </a:lnSpc>
              <a:spcBef>
                <a:spcPts val="0"/>
              </a:spcBef>
              <a:spcAft>
                <a:spcPts val="0"/>
              </a:spcAft>
              <a:buNone/>
            </a:pPr>
            <a:r>
              <a:t/>
            </a:r>
            <a:endParaRPr b="1" sz="1150">
              <a:solidFill>
                <a:schemeClr val="dk1"/>
              </a:solidFill>
              <a:highlight>
                <a:srgbClr val="FFFFFF"/>
              </a:highlight>
              <a:latin typeface="Calibri"/>
              <a:ea typeface="Calibri"/>
              <a:cs typeface="Calibri"/>
              <a:sym typeface="Calibri"/>
            </a:endParaRPr>
          </a:p>
          <a:p>
            <a:pPr indent="0" lvl="0" marL="91440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p:txBody>
      </p:sp>
      <p:pic>
        <p:nvPicPr>
          <p:cNvPr id="214" name="Google Shape;214;p34"/>
          <p:cNvPicPr preferRelativeResize="0"/>
          <p:nvPr/>
        </p:nvPicPr>
        <p:blipFill>
          <a:blip r:embed="rId4">
            <a:alphaModFix/>
          </a:blip>
          <a:stretch>
            <a:fillRect/>
          </a:stretch>
        </p:blipFill>
        <p:spPr>
          <a:xfrm>
            <a:off x="3091050" y="2012700"/>
            <a:ext cx="2870800" cy="2526601"/>
          </a:xfrm>
          <a:prstGeom prst="rect">
            <a:avLst/>
          </a:prstGeom>
          <a:noFill/>
          <a:ln>
            <a:noFill/>
          </a:ln>
        </p:spPr>
      </p:pic>
      <p:sp>
        <p:nvSpPr>
          <p:cNvPr id="215" name="Google Shape;215;p34"/>
          <p:cNvSpPr txBox="1"/>
          <p:nvPr/>
        </p:nvSpPr>
        <p:spPr>
          <a:xfrm>
            <a:off x="6701450" y="4219150"/>
            <a:ext cx="22212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latin typeface="Calibri"/>
                <a:ea typeface="Calibri"/>
                <a:cs typeface="Calibri"/>
                <a:sym typeface="Calibri"/>
                <a:hlinkClick r:id="rId5"/>
              </a:rPr>
              <a:t>https://arxiv.org/pdf/2106.09685</a:t>
            </a:r>
            <a:endParaRPr sz="1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19" name="Shape 219"/>
        <p:cNvGrpSpPr/>
        <p:nvPr/>
      </p:nvGrpSpPr>
      <p:grpSpPr>
        <a:xfrm>
          <a:off x="0" y="0"/>
          <a:ext cx="0" cy="0"/>
          <a:chOff x="0" y="0"/>
          <a:chExt cx="0" cy="0"/>
        </a:xfrm>
      </p:grpSpPr>
      <p:sp>
        <p:nvSpPr>
          <p:cNvPr id="220" name="Google Shape;220;p35"/>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21" name="Google Shape;221;p35"/>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22" name="Google Shape;222;p35"/>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Models</a:t>
            </a:r>
            <a:endParaRPr/>
          </a:p>
        </p:txBody>
      </p:sp>
      <p:sp>
        <p:nvSpPr>
          <p:cNvPr id="223" name="Google Shape;223;p35"/>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Model(s) Used</a:t>
            </a:r>
            <a:endParaRPr sz="2600">
              <a:solidFill>
                <a:schemeClr val="lt1"/>
              </a:solidFill>
              <a:latin typeface="Calibri"/>
              <a:ea typeface="Calibri"/>
              <a:cs typeface="Calibri"/>
              <a:sym typeface="Calibri"/>
            </a:endParaRPr>
          </a:p>
        </p:txBody>
      </p:sp>
      <p:sp>
        <p:nvSpPr>
          <p:cNvPr id="224" name="Google Shape;224;p35"/>
          <p:cNvSpPr txBox="1"/>
          <p:nvPr/>
        </p:nvSpPr>
        <p:spPr>
          <a:xfrm>
            <a:off x="182000" y="571425"/>
            <a:ext cx="4026000" cy="3894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Mistral 7B</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Compact &amp; Powerful</a:t>
            </a:r>
            <a:r>
              <a:rPr lang="en" sz="1100">
                <a:solidFill>
                  <a:schemeClr val="dk1"/>
                </a:solidFill>
              </a:rPr>
              <a:t>: Handles complex tasks in smaller-scale systems.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Real-Time Deployment</a:t>
            </a:r>
            <a:r>
              <a:rPr lang="en" sz="1100">
                <a:solidFill>
                  <a:schemeClr val="dk1"/>
                </a:solidFill>
              </a:rPr>
              <a:t>: Suitable for low-latency healthcare applications.</a:t>
            </a:r>
            <a:br>
              <a:rPr lang="en" sz="1100">
                <a:solidFill>
                  <a:schemeClr val="dk1"/>
                </a:solidFill>
              </a:rPr>
            </a:b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Llama 3 - 8B</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Enhanced Capabilities</a:t>
            </a:r>
            <a:r>
              <a:rPr lang="en" sz="1100">
                <a:solidFill>
                  <a:schemeClr val="dk1"/>
                </a:solidFill>
              </a:rPr>
              <a:t>: Improved pretraining for better medical reasoning.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Fewer Hallucinations</a:t>
            </a:r>
            <a:r>
              <a:rPr lang="en" sz="1100">
                <a:solidFill>
                  <a:schemeClr val="dk1"/>
                </a:solidFill>
              </a:rPr>
              <a:t>: Reliable for critical, factual answers.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Scales Complex Queries</a:t>
            </a:r>
            <a:r>
              <a:rPr lang="en" sz="1100">
                <a:solidFill>
                  <a:schemeClr val="dk1"/>
                </a:solidFill>
              </a:rPr>
              <a:t>: Handles longer contexts and multi-turn questions.</a:t>
            </a:r>
            <a:endParaRPr sz="1100">
              <a:solidFill>
                <a:schemeClr val="dk1"/>
              </a:solidFill>
            </a:endParaRPr>
          </a:p>
          <a:p>
            <a:pPr indent="0" lvl="0" marL="0" rtl="0" algn="l">
              <a:spcBef>
                <a:spcPts val="1200"/>
              </a:spcBef>
              <a:spcAft>
                <a:spcPts val="0"/>
              </a:spcAft>
              <a:buNone/>
            </a:pPr>
            <a:r>
              <a:t/>
            </a:r>
            <a:endParaRPr sz="1100">
              <a:solidFill>
                <a:schemeClr val="dk1"/>
              </a:solidFill>
              <a:latin typeface="Calibri"/>
              <a:ea typeface="Calibri"/>
              <a:cs typeface="Calibri"/>
              <a:sym typeface="Calibri"/>
            </a:endParaRPr>
          </a:p>
        </p:txBody>
      </p:sp>
      <p:sp>
        <p:nvSpPr>
          <p:cNvPr id="225" name="Google Shape;225;p35"/>
          <p:cNvSpPr txBox="1"/>
          <p:nvPr/>
        </p:nvSpPr>
        <p:spPr>
          <a:xfrm>
            <a:off x="6354275" y="324338"/>
            <a:ext cx="1738200" cy="1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i="1" sz="1000">
              <a:solidFill>
                <a:schemeClr val="dk1"/>
              </a:solidFill>
              <a:latin typeface="Calibri"/>
              <a:ea typeface="Calibri"/>
              <a:cs typeface="Calibri"/>
              <a:sym typeface="Calibri"/>
            </a:endParaRPr>
          </a:p>
        </p:txBody>
      </p:sp>
      <p:sp>
        <p:nvSpPr>
          <p:cNvPr id="226" name="Google Shape;226;p35"/>
          <p:cNvSpPr txBox="1"/>
          <p:nvPr/>
        </p:nvSpPr>
        <p:spPr>
          <a:xfrm>
            <a:off x="6259475" y="4282425"/>
            <a:ext cx="1927800" cy="1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i="1" sz="1000">
              <a:solidFill>
                <a:schemeClr val="dk1"/>
              </a:solidFill>
              <a:latin typeface="Calibri"/>
              <a:ea typeface="Calibri"/>
              <a:cs typeface="Calibri"/>
              <a:sym typeface="Calibri"/>
            </a:endParaRPr>
          </a:p>
        </p:txBody>
      </p:sp>
      <p:sp>
        <p:nvSpPr>
          <p:cNvPr id="227" name="Google Shape;227;p35"/>
          <p:cNvSpPr txBox="1"/>
          <p:nvPr/>
        </p:nvSpPr>
        <p:spPr>
          <a:xfrm>
            <a:off x="5032625" y="673950"/>
            <a:ext cx="3909600" cy="338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solidFill>
                  <a:schemeClr val="dk1"/>
                </a:solidFill>
              </a:rPr>
              <a:t>Llama 2 - 7B</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Efficiency</a:t>
            </a:r>
            <a:r>
              <a:rPr lang="en" sz="1100">
                <a:solidFill>
                  <a:schemeClr val="dk1"/>
                </a:solidFill>
              </a:rPr>
              <a:t>: Good balance of size and performance.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Instruction-tuned</a:t>
            </a:r>
            <a:r>
              <a:rPr lang="en" sz="1100">
                <a:solidFill>
                  <a:schemeClr val="dk1"/>
                </a:solidFill>
              </a:rPr>
              <a:t>: Adapts well to medical datasets and factual Q&amp;A.</a:t>
            </a:r>
            <a:br>
              <a:rPr lang="en" sz="1100">
                <a:solidFill>
                  <a:schemeClr val="dk1"/>
                </a:solidFill>
              </a:rPr>
            </a:b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Gemma 1.1 - 7B</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High Recall Accuracy</a:t>
            </a:r>
            <a:r>
              <a:rPr lang="en" sz="1100">
                <a:solidFill>
                  <a:schemeClr val="dk1"/>
                </a:solidFill>
              </a:rPr>
              <a:t>: Excels in retrieving relevant medical information.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Cost-Effective</a:t>
            </a:r>
            <a:r>
              <a:rPr lang="en" sz="1100">
                <a:solidFill>
                  <a:schemeClr val="dk1"/>
                </a:solidFill>
              </a:rPr>
              <a:t>: Efficient training with strong results.</a:t>
            </a:r>
            <a:br>
              <a:rPr lang="en" sz="1100">
                <a:solidFill>
                  <a:schemeClr val="dk1"/>
                </a:solidFill>
              </a:rPr>
            </a:b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DistilGPT2</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Lightweight</a:t>
            </a:r>
            <a:r>
              <a:rPr lang="en" sz="1100">
                <a:solidFill>
                  <a:schemeClr val="dk1"/>
                </a:solidFill>
              </a:rPr>
              <a:t>: Ideal for low-resource systems.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Fast &amp; Efficient</a:t>
            </a:r>
            <a:r>
              <a:rPr lang="en" sz="1100">
                <a:solidFill>
                  <a:schemeClr val="dk1"/>
                </a:solidFill>
              </a:rPr>
              <a:t>: Great for simpler medical tasks.</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b="1" sz="1100">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23764"/>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