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erriweather-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erriweather-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2ac01582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2ac015828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6fcf45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d26fcf451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2ac0158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d2ac01582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2ac0158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d2ac01582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2ac0158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d2ac01582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2ac01582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d2ac015828_0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26fcf45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d26fcf4518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26fcf45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26fcf4518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26fcf45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d26fcf4518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26fcf45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d26fcf4518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26fcf451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d26fcf4518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b5b8e942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a6b5b8e942_3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26fcf45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d26fcf4518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d7f3027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ed7f30273c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d773d5a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ed773d5a5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26fcf45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d26fcf451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b5b8e942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173" name="Google Shape;173;g2a6b5b8e942_3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d773d5a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186" name="Google Shape;186;g1ed773d5a5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d773d5a5f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ed773d5a5f_4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6fcf45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26fcf451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b5b8e942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6b5b8e942_3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6375"/>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4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 name="Google Shape;56;p15"/>
          <p:cNvSpPr txBox="1"/>
          <p:nvPr>
            <p:ph idx="1" type="body"/>
          </p:nvPr>
        </p:nvSpPr>
        <p:spPr>
          <a:xfrm>
            <a:off x="457200" y="1200150"/>
            <a:ext cx="8229600" cy="3394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7" name="Google Shape;57;p15"/>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5"/>
          <p:cNvSpPr txBox="1"/>
          <p:nvPr>
            <p:ph idx="11" type="ftr"/>
          </p:nvPr>
        </p:nvSpPr>
        <p:spPr>
          <a:xfrm>
            <a:off x="3124200" y="4767262"/>
            <a:ext cx="2895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5"/>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7"/>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7"/>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9"/>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9"/>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7" name="Google Shape;8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20"/>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0"/>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1"/>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22"/>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2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3" name="Google Shape;103;p2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4" name="Google Shape;104;p23"/>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5" name="Google Shape;105;p23"/>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6" name="Google Shape;106;p23"/>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2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2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2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24"/>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4"/>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9" name="Google Shape;119;p25"/>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5"/>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5"/>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5" name="Google Shape;125;p2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theme" Target="../theme/theme4.xml"/><Relationship Id="rId10" Type="http://schemas.openxmlformats.org/officeDocument/2006/relationships/slideLayout" Target="../slideLayouts/slideLayout23.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2" name="Google Shape;62;p1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4.png"/><Relationship Id="rId6" Type="http://schemas.openxmlformats.org/officeDocument/2006/relationships/image" Target="../media/image33.png"/><Relationship Id="rId7"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0.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9.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rotWithShape="1">
          <a:blip r:embed="rId3">
            <a:alphaModFix/>
          </a:blip>
          <a:srcRect b="0" l="0" r="0" t="0"/>
          <a:stretch/>
        </p:blipFill>
        <p:spPr>
          <a:xfrm>
            <a:off x="0" y="0"/>
            <a:ext cx="9144000" cy="4686299"/>
          </a:xfrm>
          <a:prstGeom prst="rect">
            <a:avLst/>
          </a:prstGeom>
          <a:noFill/>
          <a:ln>
            <a:noFill/>
          </a:ln>
        </p:spPr>
      </p:pic>
      <p:sp>
        <p:nvSpPr>
          <p:cNvPr id="133" name="Google Shape;133;p2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34" name="Google Shape;134;p27"/>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135" name="Google Shape;135;p27"/>
          <p:cNvSpPr txBox="1"/>
          <p:nvPr/>
        </p:nvSpPr>
        <p:spPr>
          <a:xfrm>
            <a:off x="0" y="472450"/>
            <a:ext cx="9144000" cy="3438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t/>
            </a:r>
            <a:endParaRPr b="1">
              <a:solidFill>
                <a:srgbClr val="660000"/>
              </a:solidFill>
            </a:endParaRPr>
          </a:p>
          <a:p>
            <a:pPr indent="0" lvl="0" marL="0" rtl="0" algn="ctr">
              <a:lnSpc>
                <a:spcPct val="115000"/>
              </a:lnSpc>
              <a:spcBef>
                <a:spcPts val="0"/>
              </a:spcBef>
              <a:spcAft>
                <a:spcPts val="0"/>
              </a:spcAft>
              <a:buClr>
                <a:schemeClr val="dk1"/>
              </a:buClr>
              <a:buSzPts val="1100"/>
              <a:buFont typeface="Arial"/>
              <a:buNone/>
            </a:pPr>
            <a:r>
              <a:rPr b="1" lang="en" sz="3400">
                <a:solidFill>
                  <a:schemeClr val="lt1"/>
                </a:solidFill>
                <a:latin typeface="Merriweather"/>
                <a:ea typeface="Merriweather"/>
                <a:cs typeface="Merriweather"/>
                <a:sym typeface="Merriweather"/>
              </a:rPr>
              <a:t>SqueezeNet</a:t>
            </a:r>
            <a:endParaRPr b="1" sz="3400">
              <a:solidFill>
                <a:schemeClr val="lt1"/>
              </a:solidFill>
              <a:latin typeface="Merriweather"/>
              <a:ea typeface="Merriweather"/>
              <a:cs typeface="Merriweather"/>
              <a:sym typeface="Merriweather"/>
            </a:endParaRPr>
          </a:p>
          <a:p>
            <a:pPr indent="0" lvl="0" marL="0" rtl="0" algn="ctr">
              <a:lnSpc>
                <a:spcPct val="115000"/>
              </a:lnSpc>
              <a:spcBef>
                <a:spcPts val="300"/>
              </a:spcBef>
              <a:spcAft>
                <a:spcPts val="0"/>
              </a:spcAft>
              <a:buClr>
                <a:schemeClr val="dk1"/>
              </a:buClr>
              <a:buSzPts val="1100"/>
              <a:buFont typeface="Arial"/>
              <a:buNone/>
            </a:pPr>
            <a:r>
              <a:t/>
            </a:r>
            <a:endParaRPr b="1" sz="100">
              <a:solidFill>
                <a:schemeClr val="lt1"/>
              </a:solidFill>
              <a:latin typeface="Merriweather"/>
              <a:ea typeface="Merriweather"/>
              <a:cs typeface="Merriweather"/>
              <a:sym typeface="Merriweather"/>
            </a:endParaRPr>
          </a:p>
          <a:p>
            <a:pPr indent="0" lvl="0" marL="0" rtl="0" algn="ctr">
              <a:spcBef>
                <a:spcPts val="30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rPr b="1" lang="en" sz="2000">
                <a:solidFill>
                  <a:schemeClr val="lt1"/>
                </a:solidFill>
                <a:latin typeface="Merriweather"/>
                <a:ea typeface="Merriweather"/>
                <a:cs typeface="Merriweather"/>
                <a:sym typeface="Merriweather"/>
              </a:rPr>
              <a:t>EECS 6699: Mathematics for Deep Learning</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rPr b="1" lang="en" sz="2000">
                <a:solidFill>
                  <a:schemeClr val="lt1"/>
                </a:solidFill>
                <a:latin typeface="Merriweather"/>
                <a:ea typeface="Merriweather"/>
                <a:cs typeface="Merriweather"/>
                <a:sym typeface="Merriweather"/>
              </a:rPr>
              <a:t> Project Presentation</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Apurva Patel (amp2365) </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Harsh Benahalkar (hb2776)</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Devika Gumaste (dg3370)</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lt1"/>
              </a:buClr>
              <a:buSzPts val="1800"/>
              <a:buFont typeface="Calibri"/>
              <a:buNone/>
            </a:pPr>
            <a:r>
              <a:t/>
            </a:r>
            <a:endParaRPr i="1" sz="3200">
              <a:solidFill>
                <a:schemeClr val="lt1"/>
              </a:solidFill>
              <a:latin typeface="Calibri"/>
              <a:ea typeface="Calibri"/>
              <a:cs typeface="Calibri"/>
              <a:sym typeface="Calibri"/>
            </a:endParaRPr>
          </a:p>
        </p:txBody>
      </p:sp>
      <p:sp>
        <p:nvSpPr>
          <p:cNvPr id="136" name="Google Shape;136;p27"/>
          <p:cNvSpPr txBox="1"/>
          <p:nvPr/>
        </p:nvSpPr>
        <p:spPr>
          <a:xfrm>
            <a:off x="0" y="4695825"/>
            <a:ext cx="9144000" cy="3906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Clr>
                <a:schemeClr val="lt1"/>
              </a:buClr>
              <a:buSzPts val="1200"/>
              <a:buFont typeface="Calibri"/>
              <a:buNone/>
            </a:pPr>
            <a:r>
              <a:rPr i="1" lang="en" sz="1200">
                <a:solidFill>
                  <a:schemeClr val="lt1"/>
                </a:solidFill>
                <a:latin typeface="Calibri"/>
                <a:ea typeface="Calibri"/>
                <a:cs typeface="Calibri"/>
                <a:sym typeface="Calibri"/>
              </a:rPr>
              <a:t>Spring 2024	</a:t>
            </a:r>
            <a:endParaRPr>
              <a:solidFill>
                <a:schemeClr val="dk1"/>
              </a:solidFill>
            </a:endParaRPr>
          </a:p>
          <a:p>
            <a:pPr indent="0" lvl="0" marL="0" marR="0" rtl="0" algn="ctr">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29" name="Google Shape;229;p3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30" name="Google Shape;230;p36"/>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31" name="Google Shape;231;p36"/>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Phase-1 Dense Training</a:t>
            </a:r>
            <a:endParaRPr sz="2600">
              <a:solidFill>
                <a:schemeClr val="lt1"/>
              </a:solidFill>
              <a:latin typeface="Calibri"/>
              <a:ea typeface="Calibri"/>
              <a:cs typeface="Calibri"/>
              <a:sym typeface="Calibri"/>
            </a:endParaRPr>
          </a:p>
        </p:txBody>
      </p:sp>
      <p:sp>
        <p:nvSpPr>
          <p:cNvPr id="232" name="Google Shape;232;p36"/>
          <p:cNvSpPr txBox="1"/>
          <p:nvPr/>
        </p:nvSpPr>
        <p:spPr>
          <a:xfrm>
            <a:off x="255575" y="711625"/>
            <a:ext cx="4637100" cy="26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Dual Objective</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first step focuses on training the network using all connections.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network learns both the values of the weights and identifies the important connections.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importance of connections is quantified by simply taking the absolute value of the weights - weights with higher absolute values are considered important.</a:t>
            </a:r>
            <a:endParaRPr sz="1300">
              <a:solidFill>
                <a:schemeClr val="dk1"/>
              </a:solidFill>
              <a:latin typeface="Calibri"/>
              <a:ea typeface="Calibri"/>
              <a:cs typeface="Calibri"/>
              <a:sym typeface="Calibri"/>
            </a:endParaRPr>
          </a:p>
        </p:txBody>
      </p:sp>
      <p:pic>
        <p:nvPicPr>
          <p:cNvPr id="233" name="Google Shape;233;p36"/>
          <p:cNvPicPr preferRelativeResize="0"/>
          <p:nvPr/>
        </p:nvPicPr>
        <p:blipFill>
          <a:blip r:embed="rId4">
            <a:alphaModFix/>
          </a:blip>
          <a:stretch>
            <a:fillRect/>
          </a:stretch>
        </p:blipFill>
        <p:spPr>
          <a:xfrm>
            <a:off x="5560425" y="454800"/>
            <a:ext cx="2697125" cy="3409725"/>
          </a:xfrm>
          <a:prstGeom prst="rect">
            <a:avLst/>
          </a:prstGeom>
          <a:noFill/>
          <a:ln>
            <a:noFill/>
          </a:ln>
        </p:spPr>
      </p:pic>
      <p:pic>
        <p:nvPicPr>
          <p:cNvPr id="234" name="Google Shape;234;p36"/>
          <p:cNvPicPr preferRelativeResize="0"/>
          <p:nvPr/>
        </p:nvPicPr>
        <p:blipFill>
          <a:blip r:embed="rId5">
            <a:alphaModFix/>
          </a:blip>
          <a:stretch>
            <a:fillRect/>
          </a:stretch>
        </p:blipFill>
        <p:spPr>
          <a:xfrm>
            <a:off x="411950" y="3256475"/>
            <a:ext cx="4324350" cy="9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40" name="Google Shape;240;p3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41" name="Google Shape;241;p3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42" name="Google Shape;242;p37"/>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Phase-2 Sparse Training</a:t>
            </a:r>
            <a:endParaRPr sz="2600">
              <a:solidFill>
                <a:schemeClr val="lt1"/>
              </a:solidFill>
              <a:latin typeface="Calibri"/>
              <a:ea typeface="Calibri"/>
              <a:cs typeface="Calibri"/>
              <a:sym typeface="Calibri"/>
            </a:endParaRPr>
          </a:p>
        </p:txBody>
      </p:sp>
      <p:sp>
        <p:nvSpPr>
          <p:cNvPr id="243" name="Google Shape;243;p37"/>
          <p:cNvSpPr txBox="1"/>
          <p:nvPr/>
        </p:nvSpPr>
        <p:spPr>
          <a:xfrm>
            <a:off x="255575" y="762850"/>
            <a:ext cx="53769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Connecting</a:t>
            </a:r>
            <a:r>
              <a:rPr lang="en" sz="1300">
                <a:latin typeface="Calibri"/>
                <a:ea typeface="Calibri"/>
                <a:cs typeface="Calibri"/>
                <a:sym typeface="Calibri"/>
              </a:rPr>
              <a:t> with low weights are pruned to induce sparsity. The degree of </a:t>
            </a:r>
            <a:r>
              <a:rPr lang="en" sz="1300">
                <a:latin typeface="Calibri"/>
                <a:ea typeface="Calibri"/>
                <a:cs typeface="Calibri"/>
                <a:sym typeface="Calibri"/>
              </a:rPr>
              <a:t>sparseness</a:t>
            </a:r>
            <a:r>
              <a:rPr lang="en" sz="1300">
                <a:latin typeface="Calibri"/>
                <a:ea typeface="Calibri"/>
                <a:cs typeface="Calibri"/>
                <a:sym typeface="Calibri"/>
              </a:rPr>
              <a:t> is controlled by a hyperparameter “sparsity”. </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Threshold = kth largest weight, where k=N(1 - sparsity).</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Binary Mask is generated for each layer to prune weights.</a:t>
            </a:r>
            <a:endParaRPr sz="1300">
              <a:latin typeface="Calibri"/>
              <a:ea typeface="Calibri"/>
              <a:cs typeface="Calibri"/>
              <a:sym typeface="Calibri"/>
            </a:endParaRPr>
          </a:p>
          <a:p>
            <a:pPr indent="0" lvl="0" marL="914400" rtl="0" algn="l">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Network</a:t>
            </a:r>
            <a:r>
              <a:rPr lang="en" sz="1300">
                <a:latin typeface="Calibri"/>
                <a:ea typeface="Calibri"/>
                <a:cs typeface="Calibri"/>
                <a:sym typeface="Calibri"/>
              </a:rPr>
              <a:t> is trained while enforcing the binary mask</a:t>
            </a:r>
            <a:endParaRPr sz="1300">
              <a:latin typeface="Calibri"/>
              <a:ea typeface="Calibri"/>
              <a:cs typeface="Calibri"/>
              <a:sym typeface="Calibri"/>
            </a:endParaRPr>
          </a:p>
          <a:p>
            <a:pPr indent="0" lvl="0" marL="914400" rtl="0" algn="l">
              <a:spcBef>
                <a:spcPts val="0"/>
              </a:spcBef>
              <a:spcAft>
                <a:spcPts val="0"/>
              </a:spcAft>
              <a:buNone/>
            </a:pPr>
            <a:r>
              <a:t/>
            </a:r>
            <a:endParaRPr sz="1300"/>
          </a:p>
        </p:txBody>
      </p:sp>
      <p:pic>
        <p:nvPicPr>
          <p:cNvPr id="244" name="Google Shape;244;p37"/>
          <p:cNvPicPr preferRelativeResize="0"/>
          <p:nvPr/>
        </p:nvPicPr>
        <p:blipFill>
          <a:blip r:embed="rId4">
            <a:alphaModFix/>
          </a:blip>
          <a:stretch>
            <a:fillRect/>
          </a:stretch>
        </p:blipFill>
        <p:spPr>
          <a:xfrm>
            <a:off x="6002200" y="554800"/>
            <a:ext cx="2704750" cy="3442425"/>
          </a:xfrm>
          <a:prstGeom prst="rect">
            <a:avLst/>
          </a:prstGeom>
          <a:noFill/>
          <a:ln>
            <a:noFill/>
          </a:ln>
        </p:spPr>
      </p:pic>
      <p:pic>
        <p:nvPicPr>
          <p:cNvPr id="245" name="Google Shape;245;p37"/>
          <p:cNvPicPr preferRelativeResize="0"/>
          <p:nvPr/>
        </p:nvPicPr>
        <p:blipFill>
          <a:blip r:embed="rId5">
            <a:alphaModFix/>
          </a:blip>
          <a:stretch>
            <a:fillRect/>
          </a:stretch>
        </p:blipFill>
        <p:spPr>
          <a:xfrm>
            <a:off x="574542" y="2848550"/>
            <a:ext cx="4738972" cy="147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51" name="Google Shape;251;p3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52" name="Google Shape;252;p38"/>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53" name="Google Shape;253;p38"/>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Phase-3 Dense Training</a:t>
            </a:r>
            <a:endParaRPr sz="2600">
              <a:solidFill>
                <a:schemeClr val="lt1"/>
              </a:solidFill>
              <a:latin typeface="Calibri"/>
              <a:ea typeface="Calibri"/>
              <a:cs typeface="Calibri"/>
              <a:sym typeface="Calibri"/>
            </a:endParaRPr>
          </a:p>
        </p:txBody>
      </p:sp>
      <p:sp>
        <p:nvSpPr>
          <p:cNvPr id="254" name="Google Shape;254;p38"/>
          <p:cNvSpPr txBox="1"/>
          <p:nvPr/>
        </p:nvSpPr>
        <p:spPr>
          <a:xfrm>
            <a:off x="57775" y="762850"/>
            <a:ext cx="5262600" cy="2385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Calibri"/>
              <a:buChar char="●"/>
            </a:pPr>
            <a:r>
              <a:rPr lang="en" sz="1300">
                <a:latin typeface="Calibri"/>
                <a:ea typeface="Calibri"/>
                <a:cs typeface="Calibri"/>
                <a:sym typeface="Calibri"/>
              </a:rPr>
              <a:t>Initially pruned connections are recovered and initialized anew</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Entire network is trained on a reduced learning rate (1/10th) of the original rate - since the sparse network is already close to a good local minimum.</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Other hyperparameters remain unchanged to maintain consistency and stability in the training process.</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Final dense training enhances capacity of the model - allowing the model to reach to a better local minimum. </a:t>
            </a:r>
            <a:endParaRPr sz="1300">
              <a:latin typeface="Calibri"/>
              <a:ea typeface="Calibri"/>
              <a:cs typeface="Calibri"/>
              <a:sym typeface="Calibri"/>
            </a:endParaRPr>
          </a:p>
        </p:txBody>
      </p:sp>
      <p:pic>
        <p:nvPicPr>
          <p:cNvPr id="255" name="Google Shape;255;p38"/>
          <p:cNvPicPr preferRelativeResize="0"/>
          <p:nvPr/>
        </p:nvPicPr>
        <p:blipFill>
          <a:blip r:embed="rId4">
            <a:alphaModFix/>
          </a:blip>
          <a:stretch>
            <a:fillRect/>
          </a:stretch>
        </p:blipFill>
        <p:spPr>
          <a:xfrm>
            <a:off x="5795175" y="584475"/>
            <a:ext cx="2760250" cy="3629350"/>
          </a:xfrm>
          <a:prstGeom prst="rect">
            <a:avLst/>
          </a:prstGeom>
          <a:noFill/>
          <a:ln>
            <a:noFill/>
          </a:ln>
        </p:spPr>
      </p:pic>
      <p:pic>
        <p:nvPicPr>
          <p:cNvPr id="256" name="Google Shape;256;p38"/>
          <p:cNvPicPr preferRelativeResize="0"/>
          <p:nvPr/>
        </p:nvPicPr>
        <p:blipFill>
          <a:blip r:embed="rId5">
            <a:alphaModFix/>
          </a:blip>
          <a:stretch>
            <a:fillRect/>
          </a:stretch>
        </p:blipFill>
        <p:spPr>
          <a:xfrm>
            <a:off x="510338" y="3269788"/>
            <a:ext cx="4185911" cy="11458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2" name="Google Shape;262;p3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63" name="Google Shape;263;p3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64" name="Google Shape;264;p39"/>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Weights Visualization</a:t>
            </a:r>
            <a:endParaRPr sz="2600">
              <a:solidFill>
                <a:schemeClr val="lt1"/>
              </a:solidFill>
              <a:latin typeface="Calibri"/>
              <a:ea typeface="Calibri"/>
              <a:cs typeface="Calibri"/>
              <a:sym typeface="Calibri"/>
            </a:endParaRPr>
          </a:p>
        </p:txBody>
      </p:sp>
      <p:pic>
        <p:nvPicPr>
          <p:cNvPr id="265" name="Google Shape;265;p39"/>
          <p:cNvPicPr preferRelativeResize="0"/>
          <p:nvPr/>
        </p:nvPicPr>
        <p:blipFill>
          <a:blip r:embed="rId4">
            <a:alphaModFix/>
          </a:blip>
          <a:stretch>
            <a:fillRect/>
          </a:stretch>
        </p:blipFill>
        <p:spPr>
          <a:xfrm>
            <a:off x="405200" y="475324"/>
            <a:ext cx="8632651" cy="2486626"/>
          </a:xfrm>
          <a:prstGeom prst="rect">
            <a:avLst/>
          </a:prstGeom>
          <a:noFill/>
          <a:ln>
            <a:noFill/>
          </a:ln>
        </p:spPr>
      </p:pic>
      <p:sp>
        <p:nvSpPr>
          <p:cNvPr id="266" name="Google Shape;266;p39"/>
          <p:cNvSpPr txBox="1"/>
          <p:nvPr/>
        </p:nvSpPr>
        <p:spPr>
          <a:xfrm>
            <a:off x="405200" y="3153325"/>
            <a:ext cx="8426100" cy="13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Weight distribution is initially centered around zero with rapid tail decay.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Pruning based on absolute value truncates the central region, leading to a bimodal distribution during retraining.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Pruned weights are then </a:t>
            </a:r>
            <a:r>
              <a:rPr lang="en" sz="1300">
                <a:solidFill>
                  <a:schemeClr val="dk1"/>
                </a:solidFill>
                <a:latin typeface="Calibri"/>
                <a:ea typeface="Calibri"/>
                <a:cs typeface="Calibri"/>
                <a:sym typeface="Calibri"/>
              </a:rPr>
              <a:t>re-initialized</a:t>
            </a:r>
            <a:r>
              <a:rPr lang="en" sz="1300">
                <a:solidFill>
                  <a:schemeClr val="dk1"/>
                </a:solidFill>
                <a:latin typeface="Calibri"/>
                <a:ea typeface="Calibri"/>
                <a:cs typeface="Calibri"/>
                <a:sym typeface="Calibri"/>
              </a:rPr>
              <a:t> to zero at the start of re-dense training and eventually retrained alongside un-pruned weights.</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72" name="Google Shape;272;p4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73" name="Google Shape;273;p4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74" name="Google Shape;274;p40"/>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Experiments</a:t>
            </a:r>
            <a:endParaRPr sz="2600">
              <a:solidFill>
                <a:schemeClr val="lt1"/>
              </a:solidFill>
              <a:latin typeface="Calibri"/>
              <a:ea typeface="Calibri"/>
              <a:cs typeface="Calibri"/>
              <a:sym typeface="Calibri"/>
            </a:endParaRPr>
          </a:p>
        </p:txBody>
      </p:sp>
      <p:sp>
        <p:nvSpPr>
          <p:cNvPr id="275" name="Google Shape;275;p40"/>
          <p:cNvSpPr txBox="1"/>
          <p:nvPr/>
        </p:nvSpPr>
        <p:spPr>
          <a:xfrm>
            <a:off x="57775" y="728175"/>
            <a:ext cx="80826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Varying Sparsity Levels</a:t>
            </a:r>
            <a:endParaRPr b="1">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Sparsity Level is systematically varied to observe it’s effects on performance.</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Optimal sparsity level between 25-50%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our set-up, optimal sparsity turned out to be 40%</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Trade-off between sparsity and accuracy</a:t>
            </a:r>
            <a:endParaRPr>
              <a:solidFill>
                <a:schemeClr val="dk1"/>
              </a:solidFill>
              <a:latin typeface="Calibri"/>
              <a:ea typeface="Calibri"/>
              <a:cs typeface="Calibri"/>
              <a:sym typeface="Calibri"/>
            </a:endParaRPr>
          </a:p>
          <a:p>
            <a:pPr indent="0" lvl="0" marL="13716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Different Epochs Distribution</a:t>
            </a:r>
            <a:endParaRPr b="1">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Distribution of dense and sparse epochs</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Instead of allocating equal number of epochs to each phase, tested out different combinations.</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Differences observed in accuracy and training time</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5 - 3 - 5 resulted in best </a:t>
            </a:r>
            <a:r>
              <a:rPr lang="en">
                <a:solidFill>
                  <a:schemeClr val="dk1"/>
                </a:solidFill>
                <a:latin typeface="Calibri"/>
                <a:ea typeface="Calibri"/>
                <a:cs typeface="Calibri"/>
                <a:sym typeface="Calibri"/>
              </a:rPr>
              <a:t>performance</a:t>
            </a:r>
            <a:endParaRPr>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p:txBody>
      </p:sp>
      <p:sp>
        <p:nvSpPr>
          <p:cNvPr id="276" name="Google Shape;276;p40"/>
          <p:cNvSpPr txBox="1"/>
          <p:nvPr/>
        </p:nvSpPr>
        <p:spPr>
          <a:xfrm>
            <a:off x="290575" y="3904650"/>
            <a:ext cx="76170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82" name="Google Shape;282;p4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83" name="Google Shape;283;p4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284" name="Google Shape;284;p41"/>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Residual connections</a:t>
            </a:r>
            <a:endParaRPr sz="2600">
              <a:solidFill>
                <a:schemeClr val="lt1"/>
              </a:solidFill>
              <a:latin typeface="Calibri"/>
              <a:ea typeface="Calibri"/>
              <a:cs typeface="Calibri"/>
              <a:sym typeface="Calibri"/>
            </a:endParaRPr>
          </a:p>
        </p:txBody>
      </p:sp>
      <p:sp>
        <p:nvSpPr>
          <p:cNvPr id="285" name="Google Shape;285;p41"/>
          <p:cNvSpPr txBox="1"/>
          <p:nvPr/>
        </p:nvSpPr>
        <p:spPr>
          <a:xfrm>
            <a:off x="50150" y="880188"/>
            <a:ext cx="80481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b="1" lang="en" sz="1200">
                <a:latin typeface="Calibri"/>
                <a:ea typeface="Calibri"/>
                <a:cs typeface="Calibri"/>
                <a:sym typeface="Calibri"/>
              </a:rPr>
              <a:t>Motivation:</a:t>
            </a:r>
            <a:r>
              <a:rPr lang="en" sz="1200">
                <a:latin typeface="Calibri"/>
                <a:ea typeface="Calibri"/>
                <a:cs typeface="Calibri"/>
                <a:sym typeface="Calibri"/>
              </a:rPr>
              <a:t> Helps reformulate the underlying mapping as a residual mapping, rather than expecting the stacked layers to directly fit a desired underlying mapping.</a:t>
            </a:r>
            <a:endParaRPr sz="1200">
              <a:latin typeface="Calibri"/>
              <a:ea typeface="Calibri"/>
              <a:cs typeface="Calibri"/>
              <a:sym typeface="Calibri"/>
            </a:endParaRPr>
          </a:p>
          <a:p>
            <a:pPr indent="0" lvl="0" marL="91440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If the desired underlying mapping is </a:t>
            </a:r>
            <a:r>
              <a:rPr i="1" lang="en" sz="1200">
                <a:latin typeface="Calibri"/>
                <a:ea typeface="Calibri"/>
                <a:cs typeface="Calibri"/>
                <a:sym typeface="Calibri"/>
              </a:rPr>
              <a:t>H(x)</a:t>
            </a:r>
            <a:r>
              <a:rPr lang="en" sz="1200">
                <a:latin typeface="Calibri"/>
                <a:ea typeface="Calibri"/>
                <a:cs typeface="Calibri"/>
                <a:sym typeface="Calibri"/>
              </a:rPr>
              <a:t>, the residual learning framework lets the layers fit another mapping </a:t>
            </a:r>
            <a:endParaRPr sz="1200">
              <a:latin typeface="Calibri"/>
              <a:ea typeface="Calibri"/>
              <a:cs typeface="Calibri"/>
              <a:sym typeface="Calibri"/>
            </a:endParaRPr>
          </a:p>
          <a:p>
            <a:pPr indent="0" lvl="0" marL="2286000" rtl="0" algn="l">
              <a:spcBef>
                <a:spcPts val="0"/>
              </a:spcBef>
              <a:spcAft>
                <a:spcPts val="0"/>
              </a:spcAft>
              <a:buNone/>
            </a:pPr>
            <a:r>
              <a:rPr i="1" lang="en" sz="1200">
                <a:latin typeface="Calibri"/>
                <a:ea typeface="Calibri"/>
                <a:cs typeface="Calibri"/>
                <a:sym typeface="Calibri"/>
              </a:rPr>
              <a:t> F(x) = H(x) + x</a:t>
            </a:r>
            <a:r>
              <a:rPr lang="en" sz="1200">
                <a:latin typeface="Calibri"/>
                <a:ea typeface="Calibri"/>
                <a:cs typeface="Calibri"/>
                <a:sym typeface="Calibri"/>
              </a:rPr>
              <a:t>, where </a:t>
            </a:r>
            <a:r>
              <a:rPr i="1" lang="en" sz="1200">
                <a:latin typeface="Calibri"/>
                <a:ea typeface="Calibri"/>
                <a:cs typeface="Calibri"/>
                <a:sym typeface="Calibri"/>
              </a:rPr>
              <a:t>x</a:t>
            </a:r>
            <a:r>
              <a:rPr lang="en" sz="1200">
                <a:latin typeface="Calibri"/>
                <a:ea typeface="Calibri"/>
                <a:cs typeface="Calibri"/>
                <a:sym typeface="Calibri"/>
              </a:rPr>
              <a:t> is the input to the layer.</a:t>
            </a:r>
            <a:endParaRPr sz="1200">
              <a:latin typeface="Calibri"/>
              <a:ea typeface="Calibri"/>
              <a:cs typeface="Calibri"/>
              <a:sym typeface="Calibri"/>
            </a:endParaRPr>
          </a:p>
        </p:txBody>
      </p:sp>
      <p:pic>
        <p:nvPicPr>
          <p:cNvPr id="286" name="Google Shape;286;p41"/>
          <p:cNvPicPr preferRelativeResize="0"/>
          <p:nvPr/>
        </p:nvPicPr>
        <p:blipFill>
          <a:blip r:embed="rId4">
            <a:alphaModFix/>
          </a:blip>
          <a:stretch>
            <a:fillRect/>
          </a:stretch>
        </p:blipFill>
        <p:spPr>
          <a:xfrm>
            <a:off x="2450835" y="2152175"/>
            <a:ext cx="2121173" cy="1913999"/>
          </a:xfrm>
          <a:prstGeom prst="rect">
            <a:avLst/>
          </a:prstGeom>
          <a:noFill/>
          <a:ln>
            <a:noFill/>
          </a:ln>
        </p:spPr>
      </p:pic>
      <p:sp>
        <p:nvSpPr>
          <p:cNvPr id="287" name="Google Shape;287;p41"/>
          <p:cNvSpPr txBox="1"/>
          <p:nvPr/>
        </p:nvSpPr>
        <p:spPr>
          <a:xfrm>
            <a:off x="1511600" y="4066163"/>
            <a:ext cx="6723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Fire module with residual connections between layers to improve </a:t>
            </a:r>
            <a:r>
              <a:rPr b="1" i="1" lang="en" sz="1200">
                <a:solidFill>
                  <a:schemeClr val="dk1"/>
                </a:solidFill>
                <a:latin typeface="Calibri"/>
                <a:ea typeface="Calibri"/>
                <a:cs typeface="Calibri"/>
                <a:sym typeface="Calibri"/>
              </a:rPr>
              <a:t>backpropagation</a:t>
            </a:r>
            <a:r>
              <a:rPr b="1" i="1" lang="en" sz="1200">
                <a:solidFill>
                  <a:schemeClr val="dk1"/>
                </a:solidFill>
                <a:latin typeface="Calibri"/>
                <a:ea typeface="Calibri"/>
                <a:cs typeface="Calibri"/>
                <a:sym typeface="Calibri"/>
              </a:rPr>
              <a:t> of error.</a:t>
            </a:r>
            <a:endParaRPr b="1" i="1" sz="1200">
              <a:solidFill>
                <a:schemeClr val="dk1"/>
              </a:solidFill>
              <a:latin typeface="Calibri"/>
              <a:ea typeface="Calibri"/>
              <a:cs typeface="Calibri"/>
              <a:sym typeface="Calibri"/>
            </a:endParaRPr>
          </a:p>
        </p:txBody>
      </p:sp>
      <p:pic>
        <p:nvPicPr>
          <p:cNvPr id="288" name="Google Shape;288;p41"/>
          <p:cNvPicPr preferRelativeResize="0"/>
          <p:nvPr/>
        </p:nvPicPr>
        <p:blipFill>
          <a:blip r:embed="rId5">
            <a:alphaModFix/>
          </a:blip>
          <a:stretch>
            <a:fillRect/>
          </a:stretch>
        </p:blipFill>
        <p:spPr>
          <a:xfrm>
            <a:off x="4991300" y="2815900"/>
            <a:ext cx="2046076" cy="586550"/>
          </a:xfrm>
          <a:prstGeom prst="rect">
            <a:avLst/>
          </a:prstGeom>
          <a:noFill/>
          <a:ln>
            <a:noFill/>
          </a:ln>
        </p:spPr>
      </p:pic>
      <p:sp>
        <p:nvSpPr>
          <p:cNvPr id="289" name="Google Shape;289;p41"/>
          <p:cNvSpPr txBox="1"/>
          <p:nvPr/>
        </p:nvSpPr>
        <p:spPr>
          <a:xfrm>
            <a:off x="708650" y="533400"/>
            <a:ext cx="73896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 SqueezeNet with residual connections</a:t>
            </a:r>
            <a:endParaRPr b="1" i="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95" name="Google Shape;295;p4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96" name="Google Shape;296;p4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297" name="Google Shape;297;p42"/>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Residual connections</a:t>
            </a:r>
            <a:endParaRPr sz="2600">
              <a:solidFill>
                <a:schemeClr val="lt1"/>
              </a:solidFill>
              <a:latin typeface="Calibri"/>
              <a:ea typeface="Calibri"/>
              <a:cs typeface="Calibri"/>
              <a:sym typeface="Calibri"/>
            </a:endParaRPr>
          </a:p>
        </p:txBody>
      </p:sp>
      <p:sp>
        <p:nvSpPr>
          <p:cNvPr id="298" name="Google Shape;298;p42"/>
          <p:cNvSpPr txBox="1"/>
          <p:nvPr/>
        </p:nvSpPr>
        <p:spPr>
          <a:xfrm>
            <a:off x="-114750" y="664125"/>
            <a:ext cx="4807200" cy="369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i="1" lang="en" sz="1200">
                <a:latin typeface="Calibri"/>
                <a:ea typeface="Calibri"/>
                <a:cs typeface="Calibri"/>
                <a:sym typeface="Calibri"/>
              </a:rPr>
              <a:t>SqueezeNet architecture with residual connections</a:t>
            </a:r>
            <a:endParaRPr b="1" i="1" sz="1200">
              <a:latin typeface="Calibri"/>
              <a:ea typeface="Calibri"/>
              <a:cs typeface="Calibri"/>
              <a:sym typeface="Calibri"/>
            </a:endParaRPr>
          </a:p>
        </p:txBody>
      </p:sp>
      <p:pic>
        <p:nvPicPr>
          <p:cNvPr id="299" name="Google Shape;299;p42"/>
          <p:cNvPicPr preferRelativeResize="0"/>
          <p:nvPr/>
        </p:nvPicPr>
        <p:blipFill>
          <a:blip r:embed="rId4">
            <a:alphaModFix/>
          </a:blip>
          <a:stretch>
            <a:fillRect/>
          </a:stretch>
        </p:blipFill>
        <p:spPr>
          <a:xfrm>
            <a:off x="227349" y="1008900"/>
            <a:ext cx="5371459" cy="2273950"/>
          </a:xfrm>
          <a:prstGeom prst="rect">
            <a:avLst/>
          </a:prstGeom>
          <a:noFill/>
          <a:ln>
            <a:noFill/>
          </a:ln>
        </p:spPr>
      </p:pic>
      <p:pic>
        <p:nvPicPr>
          <p:cNvPr id="300" name="Google Shape;300;p42"/>
          <p:cNvPicPr preferRelativeResize="0"/>
          <p:nvPr/>
        </p:nvPicPr>
        <p:blipFill>
          <a:blip r:embed="rId5">
            <a:alphaModFix/>
          </a:blip>
          <a:stretch>
            <a:fillRect/>
          </a:stretch>
        </p:blipFill>
        <p:spPr>
          <a:xfrm>
            <a:off x="5907237" y="1033425"/>
            <a:ext cx="2365224" cy="812900"/>
          </a:xfrm>
          <a:prstGeom prst="rect">
            <a:avLst/>
          </a:prstGeom>
          <a:noFill/>
          <a:ln>
            <a:noFill/>
          </a:ln>
        </p:spPr>
      </p:pic>
      <p:pic>
        <p:nvPicPr>
          <p:cNvPr id="301" name="Google Shape;301;p42"/>
          <p:cNvPicPr preferRelativeResize="0"/>
          <p:nvPr/>
        </p:nvPicPr>
        <p:blipFill>
          <a:blip r:embed="rId6">
            <a:alphaModFix/>
          </a:blip>
          <a:stretch>
            <a:fillRect/>
          </a:stretch>
        </p:blipFill>
        <p:spPr>
          <a:xfrm>
            <a:off x="5399646" y="2290126"/>
            <a:ext cx="3590378" cy="457200"/>
          </a:xfrm>
          <a:prstGeom prst="rect">
            <a:avLst/>
          </a:prstGeom>
          <a:noFill/>
          <a:ln>
            <a:noFill/>
          </a:ln>
        </p:spPr>
      </p:pic>
      <p:sp>
        <p:nvSpPr>
          <p:cNvPr id="302" name="Google Shape;302;p42"/>
          <p:cNvSpPr txBox="1"/>
          <p:nvPr/>
        </p:nvSpPr>
        <p:spPr>
          <a:xfrm>
            <a:off x="341050" y="3113525"/>
            <a:ext cx="8036400" cy="599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key difference is the addition of the second term which represents the gradient flowing through the residual connection, and the residual connection ensures that the gradients can be expressed as a sum of two</a:t>
            </a:r>
            <a:r>
              <a:rPr lang="en" sz="1200">
                <a:solidFill>
                  <a:schemeClr val="dk1"/>
                </a:solidFill>
              </a:rPr>
              <a:t> </a:t>
            </a:r>
            <a:r>
              <a:rPr lang="en" sz="1200">
                <a:solidFill>
                  <a:schemeClr val="dk1"/>
                </a:solidFill>
                <a:highlight>
                  <a:srgbClr val="FFFFFF"/>
                </a:highlight>
              </a:rPr>
              <a:t>terms, where one term is not subject to the exponential decay caused by the product of derivatives.</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This residual connection provides an alternative path for the gradients to flow, bypassing the potentially vanishing gradients through the layers. As a result, the gradients can be maintained and effectively propagated to the earlier layers, mitigating the vanishing gradient problem</a:t>
            </a:r>
            <a:endParaRPr sz="12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p:txBody>
      </p:sp>
      <p:sp>
        <p:nvSpPr>
          <p:cNvPr id="303" name="Google Shape;303;p42"/>
          <p:cNvSpPr txBox="1"/>
          <p:nvPr/>
        </p:nvSpPr>
        <p:spPr>
          <a:xfrm>
            <a:off x="5802250" y="782675"/>
            <a:ext cx="25752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Cross-Entropy loss function</a:t>
            </a:r>
            <a:endParaRPr b="1" i="1" sz="1200">
              <a:solidFill>
                <a:schemeClr val="dk1"/>
              </a:solidFill>
              <a:latin typeface="Calibri"/>
              <a:ea typeface="Calibri"/>
              <a:cs typeface="Calibri"/>
              <a:sym typeface="Calibri"/>
            </a:endParaRPr>
          </a:p>
        </p:txBody>
      </p:sp>
      <p:sp>
        <p:nvSpPr>
          <p:cNvPr id="304" name="Google Shape;304;p42"/>
          <p:cNvSpPr txBox="1"/>
          <p:nvPr/>
        </p:nvSpPr>
        <p:spPr>
          <a:xfrm>
            <a:off x="5802250" y="1920025"/>
            <a:ext cx="29706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Error computation for backpropagation</a:t>
            </a:r>
            <a:endParaRPr b="1" i="1"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10" name="Google Shape;310;p4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11" name="Google Shape;311;p4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12" name="Google Shape;312;p43"/>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13" name="Google Shape;313;p43"/>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314" name="Google Shape;314;p43"/>
          <p:cNvPicPr preferRelativeResize="0"/>
          <p:nvPr/>
        </p:nvPicPr>
        <p:blipFill>
          <a:blip r:embed="rId4">
            <a:alphaModFix/>
          </a:blip>
          <a:stretch>
            <a:fillRect/>
          </a:stretch>
        </p:blipFill>
        <p:spPr>
          <a:xfrm>
            <a:off x="5903575" y="857624"/>
            <a:ext cx="3086451" cy="1943617"/>
          </a:xfrm>
          <a:prstGeom prst="rect">
            <a:avLst/>
          </a:prstGeom>
          <a:noFill/>
          <a:ln>
            <a:noFill/>
          </a:ln>
        </p:spPr>
      </p:pic>
      <p:pic>
        <p:nvPicPr>
          <p:cNvPr id="315" name="Google Shape;315;p43"/>
          <p:cNvPicPr preferRelativeResize="0"/>
          <p:nvPr/>
        </p:nvPicPr>
        <p:blipFill>
          <a:blip r:embed="rId5">
            <a:alphaModFix/>
          </a:blip>
          <a:stretch>
            <a:fillRect/>
          </a:stretch>
        </p:blipFill>
        <p:spPr>
          <a:xfrm>
            <a:off x="160176" y="857625"/>
            <a:ext cx="2779425" cy="1876359"/>
          </a:xfrm>
          <a:prstGeom prst="rect">
            <a:avLst/>
          </a:prstGeom>
          <a:noFill/>
          <a:ln>
            <a:noFill/>
          </a:ln>
        </p:spPr>
      </p:pic>
      <p:pic>
        <p:nvPicPr>
          <p:cNvPr id="316" name="Google Shape;316;p43"/>
          <p:cNvPicPr preferRelativeResize="0"/>
          <p:nvPr/>
        </p:nvPicPr>
        <p:blipFill>
          <a:blip r:embed="rId6">
            <a:alphaModFix/>
          </a:blip>
          <a:stretch>
            <a:fillRect/>
          </a:stretch>
        </p:blipFill>
        <p:spPr>
          <a:xfrm>
            <a:off x="3114237" y="857624"/>
            <a:ext cx="2614709" cy="1876349"/>
          </a:xfrm>
          <a:prstGeom prst="rect">
            <a:avLst/>
          </a:prstGeom>
          <a:noFill/>
          <a:ln>
            <a:noFill/>
          </a:ln>
        </p:spPr>
      </p:pic>
      <p:sp>
        <p:nvSpPr>
          <p:cNvPr id="317" name="Google Shape;317;p43"/>
          <p:cNvSpPr txBox="1"/>
          <p:nvPr/>
        </p:nvSpPr>
        <p:spPr>
          <a:xfrm>
            <a:off x="4896575" y="0"/>
            <a:ext cx="3224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i="1" lang="en">
                <a:solidFill>
                  <a:schemeClr val="dk1"/>
                </a:solidFill>
                <a:latin typeface="Calibri"/>
                <a:ea typeface="Calibri"/>
                <a:cs typeface="Calibri"/>
                <a:sym typeface="Calibri"/>
              </a:rPr>
              <a:t>64</a:t>
            </a:r>
            <a:r>
              <a:rPr b="1" i="1" lang="en">
                <a:solidFill>
                  <a:schemeClr val="dk1"/>
                </a:solidFill>
                <a:latin typeface="Calibri"/>
                <a:ea typeface="Calibri"/>
                <a:cs typeface="Calibri"/>
                <a:sym typeface="Calibri"/>
              </a:rPr>
              <a:t> </a:t>
            </a:r>
            <a:endParaRPr b="1" i="1">
              <a:solidFill>
                <a:schemeClr val="dk1"/>
              </a:solidFill>
              <a:latin typeface="Calibri"/>
              <a:ea typeface="Calibri"/>
              <a:cs typeface="Calibri"/>
              <a:sym typeface="Calibri"/>
            </a:endParaRPr>
          </a:p>
          <a:p>
            <a:pPr indent="0" lvl="0" marL="0" rtl="0" algn="l">
              <a:spcBef>
                <a:spcPts val="0"/>
              </a:spcBef>
              <a:spcAft>
                <a:spcPts val="0"/>
              </a:spcAft>
              <a:buNone/>
            </a:pPr>
            <a:r>
              <a:rPr b="1" i="1" lang="en">
                <a:solidFill>
                  <a:schemeClr val="dk1"/>
                </a:solidFill>
                <a:latin typeface="Calibri"/>
                <a:ea typeface="Calibri"/>
                <a:cs typeface="Calibri"/>
                <a:sym typeface="Calibri"/>
              </a:rPr>
              <a:t>Learning rate: </a:t>
            </a:r>
            <a:r>
              <a:rPr i="1" lang="en">
                <a:solidFill>
                  <a:schemeClr val="dk1"/>
                </a:solidFill>
                <a:latin typeface="Calibri"/>
                <a:ea typeface="Calibri"/>
                <a:cs typeface="Calibri"/>
                <a:sym typeface="Calibri"/>
              </a:rPr>
              <a:t>0.001</a:t>
            </a:r>
            <a:endParaRPr i="1">
              <a:solidFill>
                <a:schemeClr val="dk1"/>
              </a:solidFill>
              <a:latin typeface="Calibri"/>
              <a:ea typeface="Calibri"/>
              <a:cs typeface="Calibri"/>
              <a:sym typeface="Calibri"/>
            </a:endParaRPr>
          </a:p>
        </p:txBody>
      </p:sp>
      <p:sp>
        <p:nvSpPr>
          <p:cNvPr id="318" name="Google Shape;318;p43"/>
          <p:cNvSpPr txBox="1"/>
          <p:nvPr/>
        </p:nvSpPr>
        <p:spPr>
          <a:xfrm>
            <a:off x="1157100" y="2924663"/>
            <a:ext cx="1581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for RMSProp:</a:t>
            </a:r>
            <a:endParaRPr b="1" i="1" sz="1200">
              <a:solidFill>
                <a:schemeClr val="dk1"/>
              </a:solidFill>
              <a:latin typeface="Calibri"/>
              <a:ea typeface="Calibri"/>
              <a:cs typeface="Calibri"/>
              <a:sym typeface="Calibri"/>
            </a:endParaRPr>
          </a:p>
        </p:txBody>
      </p:sp>
      <p:pic>
        <p:nvPicPr>
          <p:cNvPr id="319" name="Google Shape;319;p43"/>
          <p:cNvPicPr preferRelativeResize="0"/>
          <p:nvPr/>
        </p:nvPicPr>
        <p:blipFill>
          <a:blip r:embed="rId7">
            <a:alphaModFix/>
          </a:blip>
          <a:stretch>
            <a:fillRect/>
          </a:stretch>
        </p:blipFill>
        <p:spPr>
          <a:xfrm>
            <a:off x="2315500" y="2885725"/>
            <a:ext cx="4212175" cy="536325"/>
          </a:xfrm>
          <a:prstGeom prst="rect">
            <a:avLst/>
          </a:prstGeom>
          <a:noFill/>
          <a:ln>
            <a:noFill/>
          </a:ln>
        </p:spPr>
      </p:pic>
      <p:sp>
        <p:nvSpPr>
          <p:cNvPr id="320" name="Google Shape;320;p43"/>
          <p:cNvSpPr txBox="1"/>
          <p:nvPr/>
        </p:nvSpPr>
        <p:spPr>
          <a:xfrm>
            <a:off x="0" y="3441925"/>
            <a:ext cx="8990100" cy="53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RMSprop adapts the learning rates for each parameter based on the root mean square (RMS) of recent gradients. This adaptiveness allows it to converge faster and more robustly, especially in scenarios where the gradients exhibit large variations or are sparse.</a:t>
            </a:r>
            <a:endParaRPr sz="11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100">
                <a:solidFill>
                  <a:schemeClr val="dk1"/>
                </a:solidFill>
                <a:latin typeface="Calibri"/>
                <a:ea typeface="Calibri"/>
                <a:cs typeface="Calibri"/>
                <a:sym typeface="Calibri"/>
              </a:rPr>
              <a:t>Average time(s) per epoch is highest for SGD as the no of updations required in that during the update rule is slightly higher than that ADAM and RMSProp where update takes place without momentum instead utilizing adaptive gradient.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b="1" i="1" lang="en" sz="1000">
                <a:solidFill>
                  <a:schemeClr val="dk1"/>
                </a:solidFill>
                <a:latin typeface="Calibri"/>
                <a:ea typeface="Calibri"/>
                <a:cs typeface="Calibri"/>
                <a:sym typeface="Calibri"/>
              </a:rPr>
              <a:t>Note</a:t>
            </a:r>
            <a:r>
              <a:rPr i="1" lang="en" sz="1000">
                <a:solidFill>
                  <a:schemeClr val="dk1"/>
                </a:solidFill>
                <a:latin typeface="Calibri"/>
                <a:ea typeface="Calibri"/>
                <a:cs typeface="Calibri"/>
                <a:sym typeface="Calibri"/>
              </a:rPr>
              <a:t>: Time per epoch is a very lucrative measure as it is highly dependant on instruction pipeline and so we consider average time per epoch</a:t>
            </a:r>
            <a:endParaRPr i="1"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6" name="Google Shape;326;p4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27" name="Google Shape;327;p4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28" name="Google Shape;328;p44"/>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29" name="Google Shape;329;p44"/>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30" name="Google Shape;330;p44"/>
          <p:cNvSpPr txBox="1"/>
          <p:nvPr/>
        </p:nvSpPr>
        <p:spPr>
          <a:xfrm>
            <a:off x="4910675" y="0"/>
            <a:ext cx="383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i="1" lang="en">
                <a:solidFill>
                  <a:schemeClr val="dk1"/>
                </a:solidFill>
                <a:latin typeface="Calibri"/>
                <a:ea typeface="Calibri"/>
                <a:cs typeface="Calibri"/>
                <a:sym typeface="Calibri"/>
              </a:rPr>
              <a:t>128</a:t>
            </a:r>
            <a:r>
              <a:rPr b="1" i="1" lang="en">
                <a:solidFill>
                  <a:schemeClr val="dk1"/>
                </a:solidFill>
                <a:latin typeface="Calibri"/>
                <a:ea typeface="Calibri"/>
                <a:cs typeface="Calibri"/>
                <a:sym typeface="Calibri"/>
              </a:rPr>
              <a:t> </a:t>
            </a:r>
            <a:endParaRPr b="1" i="1">
              <a:solidFill>
                <a:schemeClr val="dk1"/>
              </a:solidFill>
              <a:latin typeface="Calibri"/>
              <a:ea typeface="Calibri"/>
              <a:cs typeface="Calibri"/>
              <a:sym typeface="Calibri"/>
            </a:endParaRPr>
          </a:p>
          <a:p>
            <a:pPr indent="0" lvl="0" marL="0" rtl="0" algn="l">
              <a:spcBef>
                <a:spcPts val="0"/>
              </a:spcBef>
              <a:spcAft>
                <a:spcPts val="0"/>
              </a:spcAft>
              <a:buNone/>
            </a:pPr>
            <a:r>
              <a:rPr b="1" i="1" lang="en">
                <a:solidFill>
                  <a:schemeClr val="dk1"/>
                </a:solidFill>
                <a:latin typeface="Calibri"/>
                <a:ea typeface="Calibri"/>
                <a:cs typeface="Calibri"/>
                <a:sym typeface="Calibri"/>
              </a:rPr>
              <a:t>Learning rate: </a:t>
            </a:r>
            <a:r>
              <a:rPr i="1" lang="en">
                <a:solidFill>
                  <a:schemeClr val="dk1"/>
                </a:solidFill>
                <a:latin typeface="Calibri"/>
                <a:ea typeface="Calibri"/>
                <a:cs typeface="Calibri"/>
                <a:sym typeface="Calibri"/>
              </a:rPr>
              <a:t>0.001</a:t>
            </a:r>
            <a:endParaRPr i="1">
              <a:solidFill>
                <a:schemeClr val="dk1"/>
              </a:solidFill>
              <a:latin typeface="Calibri"/>
              <a:ea typeface="Calibri"/>
              <a:cs typeface="Calibri"/>
              <a:sym typeface="Calibri"/>
            </a:endParaRPr>
          </a:p>
          <a:p>
            <a:pPr indent="0" lvl="0" marL="0" rtl="0" algn="l">
              <a:spcBef>
                <a:spcPts val="0"/>
              </a:spcBef>
              <a:spcAft>
                <a:spcPts val="0"/>
              </a:spcAft>
              <a:buNone/>
            </a:pPr>
            <a:r>
              <a:t/>
            </a:r>
            <a:endParaRPr b="1" i="1">
              <a:solidFill>
                <a:schemeClr val="dk1"/>
              </a:solidFill>
              <a:latin typeface="Calibri"/>
              <a:ea typeface="Calibri"/>
              <a:cs typeface="Calibri"/>
              <a:sym typeface="Calibri"/>
            </a:endParaRPr>
          </a:p>
        </p:txBody>
      </p:sp>
      <p:pic>
        <p:nvPicPr>
          <p:cNvPr id="331" name="Google Shape;331;p44"/>
          <p:cNvPicPr preferRelativeResize="0"/>
          <p:nvPr/>
        </p:nvPicPr>
        <p:blipFill>
          <a:blip r:embed="rId4">
            <a:alphaModFix/>
          </a:blip>
          <a:stretch>
            <a:fillRect/>
          </a:stretch>
        </p:blipFill>
        <p:spPr>
          <a:xfrm>
            <a:off x="5663750" y="680125"/>
            <a:ext cx="3334400" cy="1746974"/>
          </a:xfrm>
          <a:prstGeom prst="rect">
            <a:avLst/>
          </a:prstGeom>
          <a:noFill/>
          <a:ln>
            <a:noFill/>
          </a:ln>
        </p:spPr>
      </p:pic>
      <p:pic>
        <p:nvPicPr>
          <p:cNvPr id="332" name="Google Shape;332;p44"/>
          <p:cNvPicPr preferRelativeResize="0"/>
          <p:nvPr/>
        </p:nvPicPr>
        <p:blipFill>
          <a:blip r:embed="rId5">
            <a:alphaModFix/>
          </a:blip>
          <a:stretch>
            <a:fillRect/>
          </a:stretch>
        </p:blipFill>
        <p:spPr>
          <a:xfrm>
            <a:off x="114300" y="730050"/>
            <a:ext cx="2794025" cy="1697050"/>
          </a:xfrm>
          <a:prstGeom prst="rect">
            <a:avLst/>
          </a:prstGeom>
          <a:noFill/>
          <a:ln>
            <a:noFill/>
          </a:ln>
        </p:spPr>
      </p:pic>
      <p:pic>
        <p:nvPicPr>
          <p:cNvPr id="333" name="Google Shape;333;p44"/>
          <p:cNvPicPr preferRelativeResize="0"/>
          <p:nvPr/>
        </p:nvPicPr>
        <p:blipFill>
          <a:blip r:embed="rId6">
            <a:alphaModFix/>
          </a:blip>
          <a:stretch>
            <a:fillRect/>
          </a:stretch>
        </p:blipFill>
        <p:spPr>
          <a:xfrm>
            <a:off x="2947100" y="765325"/>
            <a:ext cx="2677875" cy="1626500"/>
          </a:xfrm>
          <a:prstGeom prst="rect">
            <a:avLst/>
          </a:prstGeom>
          <a:noFill/>
          <a:ln>
            <a:noFill/>
          </a:ln>
        </p:spPr>
      </p:pic>
      <p:sp>
        <p:nvSpPr>
          <p:cNvPr id="334" name="Google Shape;334;p44"/>
          <p:cNvSpPr txBox="1"/>
          <p:nvPr/>
        </p:nvSpPr>
        <p:spPr>
          <a:xfrm>
            <a:off x="1185300" y="2754538"/>
            <a:ext cx="8820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for ADAM:</a:t>
            </a:r>
            <a:endParaRPr b="1" i="1" sz="1200">
              <a:solidFill>
                <a:schemeClr val="dk1"/>
              </a:solidFill>
              <a:latin typeface="Calibri"/>
              <a:ea typeface="Calibri"/>
              <a:cs typeface="Calibri"/>
              <a:sym typeface="Calibri"/>
            </a:endParaRPr>
          </a:p>
        </p:txBody>
      </p:sp>
      <p:sp>
        <p:nvSpPr>
          <p:cNvPr id="335" name="Google Shape;335;p44"/>
          <p:cNvSpPr txBox="1"/>
          <p:nvPr/>
        </p:nvSpPr>
        <p:spPr>
          <a:xfrm>
            <a:off x="454951" y="3492500"/>
            <a:ext cx="8293800" cy="952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adaptive moment estimation formulae dynamically adjust the learning rates, first moment estimates, and second moment estimates using exponential decay rates.</a:t>
            </a:r>
            <a:endParaRPr sz="11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adaptiveness allows Adam to efficiently navigate varying gradients and converge to more optimal parameter values, resulting in improved training accuracy and lower validation loss over epochs compared to traditional optimizers like SGD and RMSprop.</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id="336" name="Google Shape;336;p44"/>
          <p:cNvPicPr preferRelativeResize="0"/>
          <p:nvPr/>
        </p:nvPicPr>
        <p:blipFill>
          <a:blip r:embed="rId7">
            <a:alphaModFix/>
          </a:blip>
          <a:stretch>
            <a:fillRect/>
          </a:stretch>
        </p:blipFill>
        <p:spPr>
          <a:xfrm>
            <a:off x="2180175" y="2427106"/>
            <a:ext cx="2999524" cy="1123800"/>
          </a:xfrm>
          <a:prstGeom prst="rect">
            <a:avLst/>
          </a:prstGeom>
          <a:noFill/>
          <a:ln>
            <a:noFill/>
          </a:ln>
        </p:spPr>
      </p:pic>
      <p:sp>
        <p:nvSpPr>
          <p:cNvPr id="337" name="Google Shape;337;p44"/>
          <p:cNvSpPr txBox="1"/>
          <p:nvPr/>
        </p:nvSpPr>
        <p:spPr>
          <a:xfrm>
            <a:off x="5856100" y="2589400"/>
            <a:ext cx="3133800" cy="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Note</a:t>
            </a:r>
            <a:r>
              <a:rPr lang="en" sz="1000">
                <a:solidFill>
                  <a:schemeClr val="dk1"/>
                </a:solidFill>
                <a:latin typeface="Calibri"/>
                <a:ea typeface="Calibri"/>
                <a:cs typeface="Calibri"/>
                <a:sym typeface="Calibri"/>
              </a:rPr>
              <a:t>: </a:t>
            </a:r>
            <a:r>
              <a:rPr i="1" lang="en" sz="1000">
                <a:solidFill>
                  <a:schemeClr val="dk1"/>
                </a:solidFill>
                <a:latin typeface="Calibri"/>
                <a:ea typeface="Calibri"/>
                <a:cs typeface="Calibri"/>
                <a:sym typeface="Calibri"/>
              </a:rPr>
              <a:t>With a large batch size of 128 RMSProp crashes as the computations are large and calculation of moments becomes complex with a complexity of </a:t>
            </a:r>
            <a:r>
              <a:rPr i="1" lang="en" sz="1000">
                <a:solidFill>
                  <a:schemeClr val="dk1"/>
                </a:solidFill>
                <a:latin typeface="Times New Roman"/>
                <a:ea typeface="Times New Roman"/>
                <a:cs typeface="Times New Roman"/>
                <a:sym typeface="Times New Roman"/>
              </a:rPr>
              <a:t>O(2n</a:t>
            </a:r>
            <a:r>
              <a:rPr baseline="30000" i="1" lang="en" sz="1000">
                <a:solidFill>
                  <a:schemeClr val="dk1"/>
                </a:solidFill>
                <a:latin typeface="Times New Roman"/>
                <a:ea typeface="Times New Roman"/>
                <a:cs typeface="Times New Roman"/>
                <a:sym typeface="Times New Roman"/>
              </a:rPr>
              <a:t>2</a:t>
            </a:r>
            <a:r>
              <a:rPr i="1" lang="en" sz="1000">
                <a:solidFill>
                  <a:schemeClr val="dk1"/>
                </a:solidFill>
                <a:latin typeface="Times New Roman"/>
                <a:ea typeface="Times New Roman"/>
                <a:cs typeface="Times New Roman"/>
                <a:sym typeface="Times New Roman"/>
              </a:rPr>
              <a:t>)</a:t>
            </a:r>
            <a:endParaRPr i="1" sz="1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43" name="Google Shape;343;p4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44" name="Google Shape;344;p4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45" name="Google Shape;345;p45"/>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46" name="Google Shape;346;p45"/>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47" name="Google Shape;347;p45"/>
          <p:cNvSpPr txBox="1"/>
          <p:nvPr/>
        </p:nvSpPr>
        <p:spPr>
          <a:xfrm>
            <a:off x="4910675" y="-2400"/>
            <a:ext cx="359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b="1" i="1" lang="en">
                <a:solidFill>
                  <a:schemeClr val="dk1"/>
                </a:solidFill>
                <a:latin typeface="Calibri"/>
                <a:ea typeface="Calibri"/>
                <a:cs typeface="Calibri"/>
                <a:sym typeface="Calibri"/>
              </a:rPr>
              <a:t>128</a:t>
            </a:r>
            <a:r>
              <a:rPr b="1" i="1" lang="en">
                <a:solidFill>
                  <a:schemeClr val="dk1"/>
                </a:solidFill>
                <a:latin typeface="Calibri"/>
                <a:ea typeface="Calibri"/>
                <a:cs typeface="Calibri"/>
                <a:sym typeface="Calibri"/>
              </a:rPr>
              <a:t> </a:t>
            </a:r>
            <a:r>
              <a:rPr b="1" i="1" lang="en">
                <a:solidFill>
                  <a:schemeClr val="dk1"/>
                </a:solidFill>
                <a:latin typeface="Calibri"/>
                <a:ea typeface="Calibri"/>
                <a:cs typeface="Calibri"/>
                <a:sym typeface="Calibri"/>
              </a:rPr>
              <a:t>with</a:t>
            </a:r>
            <a:r>
              <a:rPr b="1" i="1" lang="en">
                <a:solidFill>
                  <a:schemeClr val="dk1"/>
                </a:solidFill>
                <a:latin typeface="Calibri"/>
                <a:ea typeface="Calibri"/>
                <a:cs typeface="Calibri"/>
                <a:sym typeface="Calibri"/>
              </a:rPr>
              <a:t> LR scheduler</a:t>
            </a:r>
            <a:endParaRPr b="1" i="1">
              <a:solidFill>
                <a:schemeClr val="dk1"/>
              </a:solidFill>
              <a:latin typeface="Calibri"/>
              <a:ea typeface="Calibri"/>
              <a:cs typeface="Calibri"/>
              <a:sym typeface="Calibri"/>
            </a:endParaRPr>
          </a:p>
        </p:txBody>
      </p:sp>
      <p:pic>
        <p:nvPicPr>
          <p:cNvPr id="348" name="Google Shape;348;p45"/>
          <p:cNvPicPr preferRelativeResize="0"/>
          <p:nvPr/>
        </p:nvPicPr>
        <p:blipFill>
          <a:blip r:embed="rId4">
            <a:alphaModFix/>
          </a:blip>
          <a:stretch>
            <a:fillRect/>
          </a:stretch>
        </p:blipFill>
        <p:spPr>
          <a:xfrm>
            <a:off x="5913425" y="856250"/>
            <a:ext cx="3202349" cy="1881499"/>
          </a:xfrm>
          <a:prstGeom prst="rect">
            <a:avLst/>
          </a:prstGeom>
          <a:noFill/>
          <a:ln>
            <a:noFill/>
          </a:ln>
        </p:spPr>
      </p:pic>
      <p:pic>
        <p:nvPicPr>
          <p:cNvPr id="349" name="Google Shape;349;p45"/>
          <p:cNvPicPr preferRelativeResize="0"/>
          <p:nvPr/>
        </p:nvPicPr>
        <p:blipFill>
          <a:blip r:embed="rId5">
            <a:alphaModFix/>
          </a:blip>
          <a:stretch>
            <a:fillRect/>
          </a:stretch>
        </p:blipFill>
        <p:spPr>
          <a:xfrm>
            <a:off x="191925" y="837200"/>
            <a:ext cx="2801750" cy="1850976"/>
          </a:xfrm>
          <a:prstGeom prst="rect">
            <a:avLst/>
          </a:prstGeom>
          <a:noFill/>
          <a:ln>
            <a:noFill/>
          </a:ln>
        </p:spPr>
      </p:pic>
      <p:pic>
        <p:nvPicPr>
          <p:cNvPr id="350" name="Google Shape;350;p45"/>
          <p:cNvPicPr preferRelativeResize="0"/>
          <p:nvPr/>
        </p:nvPicPr>
        <p:blipFill>
          <a:blip r:embed="rId6">
            <a:alphaModFix/>
          </a:blip>
          <a:stretch>
            <a:fillRect/>
          </a:stretch>
        </p:blipFill>
        <p:spPr>
          <a:xfrm>
            <a:off x="3052675" y="837200"/>
            <a:ext cx="2801749" cy="1881499"/>
          </a:xfrm>
          <a:prstGeom prst="rect">
            <a:avLst/>
          </a:prstGeom>
          <a:noFill/>
          <a:ln>
            <a:noFill/>
          </a:ln>
        </p:spPr>
      </p:pic>
      <p:sp>
        <p:nvSpPr>
          <p:cNvPr id="351" name="Google Shape;351;p45"/>
          <p:cNvSpPr txBox="1"/>
          <p:nvPr/>
        </p:nvSpPr>
        <p:spPr>
          <a:xfrm>
            <a:off x="637075" y="2848900"/>
            <a:ext cx="24156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200">
                <a:solidFill>
                  <a:schemeClr val="dk1"/>
                </a:solidFill>
                <a:latin typeface="Calibri"/>
                <a:ea typeface="Calibri"/>
                <a:cs typeface="Calibri"/>
                <a:sym typeface="Calibri"/>
              </a:rPr>
              <a:t>for SGD with N</a:t>
            </a:r>
            <a:r>
              <a:rPr b="1" i="1" lang="en" sz="1200">
                <a:solidFill>
                  <a:schemeClr val="dk1"/>
                </a:solidFill>
                <a:latin typeface="Calibri"/>
                <a:ea typeface="Calibri"/>
                <a:cs typeface="Calibri"/>
                <a:sym typeface="Calibri"/>
              </a:rPr>
              <a:t>esterov</a:t>
            </a:r>
            <a:r>
              <a:rPr b="1" i="1" lang="en" sz="1200">
                <a:solidFill>
                  <a:schemeClr val="dk1"/>
                </a:solidFill>
                <a:latin typeface="Calibri"/>
                <a:ea typeface="Calibri"/>
                <a:cs typeface="Calibri"/>
                <a:sym typeface="Calibri"/>
              </a:rPr>
              <a:t> momentum:</a:t>
            </a:r>
            <a:endParaRPr b="1" i="1" sz="1200">
              <a:solidFill>
                <a:schemeClr val="dk1"/>
              </a:solidFill>
              <a:latin typeface="Calibri"/>
              <a:ea typeface="Calibri"/>
              <a:cs typeface="Calibri"/>
              <a:sym typeface="Calibri"/>
            </a:endParaRPr>
          </a:p>
        </p:txBody>
      </p:sp>
      <p:pic>
        <p:nvPicPr>
          <p:cNvPr id="352" name="Google Shape;352;p45"/>
          <p:cNvPicPr preferRelativeResize="0"/>
          <p:nvPr/>
        </p:nvPicPr>
        <p:blipFill>
          <a:blip r:embed="rId7">
            <a:alphaModFix/>
          </a:blip>
          <a:stretch>
            <a:fillRect/>
          </a:stretch>
        </p:blipFill>
        <p:spPr>
          <a:xfrm>
            <a:off x="3120585" y="2833450"/>
            <a:ext cx="2665938" cy="390600"/>
          </a:xfrm>
          <a:prstGeom prst="rect">
            <a:avLst/>
          </a:prstGeom>
          <a:noFill/>
          <a:ln>
            <a:noFill/>
          </a:ln>
        </p:spPr>
      </p:pic>
      <p:sp>
        <p:nvSpPr>
          <p:cNvPr id="353" name="Google Shape;353;p45"/>
          <p:cNvSpPr txBox="1"/>
          <p:nvPr/>
        </p:nvSpPr>
        <p:spPr>
          <a:xfrm>
            <a:off x="637075" y="3285450"/>
            <a:ext cx="8247900" cy="1181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complex landscapes like CIFAR10, the momentum term will exacerbate oscillations or hinder convergence in narrow valleys, leading to suboptimal solutions compared to adaptive methods like Adam and RMSprop, which adjust learning rates based on gradient magnitudes.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is noteworthy to note that despite this the validation loss is lowest, which can be explained by the momentum being taken into consideration and making the “distance” closest to global minima.</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Also varying learning rate doesn’t help in RMSProp in our case because moment updation will be costly</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8"/>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42" name="Google Shape;142;p28"/>
          <p:cNvPicPr preferRelativeResize="0"/>
          <p:nvPr/>
        </p:nvPicPr>
        <p:blipFill rotWithShape="1">
          <a:blip r:embed="rId3">
            <a:alphaModFix/>
          </a:blip>
          <a:srcRect b="0" l="0" r="0" t="0"/>
          <a:stretch/>
        </p:blipFill>
        <p:spPr>
          <a:xfrm>
            <a:off x="7162800" y="4803775"/>
            <a:ext cx="1827212" cy="222250"/>
          </a:xfrm>
          <a:prstGeom prst="rect">
            <a:avLst/>
          </a:prstGeom>
          <a:noFill/>
          <a:ln>
            <a:noFill/>
          </a:ln>
        </p:spPr>
      </p:pic>
      <p:sp>
        <p:nvSpPr>
          <p:cNvPr id="143" name="Google Shape;143;p28"/>
          <p:cNvSpPr txBox="1"/>
          <p:nvPr/>
        </p:nvSpPr>
        <p:spPr>
          <a:xfrm>
            <a:off x="0" y="128275"/>
            <a:ext cx="9144000" cy="8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3200"/>
              <a:buFont typeface="Calibri"/>
              <a:buNone/>
            </a:pPr>
            <a:r>
              <a:rPr i="1" lang="en" sz="3100">
                <a:solidFill>
                  <a:srgbClr val="192B65"/>
                </a:solidFill>
                <a:latin typeface="Calibri"/>
                <a:ea typeface="Calibri"/>
                <a:cs typeface="Calibri"/>
                <a:sym typeface="Calibri"/>
              </a:rPr>
              <a:t>Traditional </a:t>
            </a:r>
            <a:r>
              <a:rPr i="1" lang="en" sz="3100">
                <a:solidFill>
                  <a:srgbClr val="192B65"/>
                </a:solidFill>
                <a:latin typeface="Calibri"/>
                <a:ea typeface="Calibri"/>
                <a:cs typeface="Calibri"/>
                <a:sym typeface="Calibri"/>
              </a:rPr>
              <a:t>Convolution</a:t>
            </a:r>
            <a:r>
              <a:rPr i="1" lang="en" sz="3100">
                <a:solidFill>
                  <a:srgbClr val="192B65"/>
                </a:solidFill>
                <a:latin typeface="Calibri"/>
                <a:ea typeface="Calibri"/>
                <a:cs typeface="Calibri"/>
                <a:sym typeface="Calibri"/>
              </a:rPr>
              <a:t> Neural Networks</a:t>
            </a:r>
            <a:endParaRPr sz="1300"/>
          </a:p>
          <a:p>
            <a:pPr indent="0" lvl="0" marL="0" marR="0" rtl="0" algn="ctr">
              <a:lnSpc>
                <a:spcPct val="100000"/>
              </a:lnSpc>
              <a:spcBef>
                <a:spcPts val="0"/>
              </a:spcBef>
              <a:spcAft>
                <a:spcPts val="0"/>
              </a:spcAft>
              <a:buClr>
                <a:srgbClr val="192B65"/>
              </a:buClr>
              <a:buSzPts val="1800"/>
              <a:buFont typeface="Calibri"/>
              <a:buNone/>
            </a:pPr>
            <a:r>
              <a:rPr i="1" lang="en" sz="1600">
                <a:solidFill>
                  <a:srgbClr val="192B65"/>
                </a:solidFill>
                <a:latin typeface="Calibri"/>
                <a:ea typeface="Calibri"/>
                <a:cs typeface="Calibri"/>
                <a:sym typeface="Calibri"/>
              </a:rPr>
              <a:t>(CNNs)</a:t>
            </a:r>
            <a:endParaRPr sz="1200"/>
          </a:p>
        </p:txBody>
      </p:sp>
      <p:sp>
        <p:nvSpPr>
          <p:cNvPr id="144" name="Google Shape;144;p28"/>
          <p:cNvSpPr txBox="1"/>
          <p:nvPr/>
        </p:nvSpPr>
        <p:spPr>
          <a:xfrm>
            <a:off x="255587" y="4695825"/>
            <a:ext cx="6781800" cy="39052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CNN </a:t>
            </a:r>
            <a:endParaRPr/>
          </a:p>
        </p:txBody>
      </p:sp>
      <p:sp>
        <p:nvSpPr>
          <p:cNvPr id="145" name="Google Shape;145;p28"/>
          <p:cNvSpPr txBox="1"/>
          <p:nvPr/>
        </p:nvSpPr>
        <p:spPr>
          <a:xfrm>
            <a:off x="412725" y="2635000"/>
            <a:ext cx="8151300" cy="173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Complex Data Processing:</a:t>
            </a:r>
            <a:r>
              <a:rPr lang="en" sz="1200">
                <a:solidFill>
                  <a:schemeClr val="dk1"/>
                </a:solidFill>
                <a:latin typeface="Calibri"/>
                <a:ea typeface="Calibri"/>
                <a:cs typeface="Calibri"/>
                <a:sym typeface="Calibri"/>
              </a:rPr>
              <a:t> CNNs are designed to handle complex data structures like images, videos, and audio, which have high-dimensional data representations.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Feature Extraction:</a:t>
            </a:r>
            <a:r>
              <a:rPr lang="en" sz="1200">
                <a:solidFill>
                  <a:schemeClr val="dk1"/>
                </a:solidFill>
                <a:latin typeface="Calibri"/>
                <a:ea typeface="Calibri"/>
                <a:cs typeface="Calibri"/>
                <a:sym typeface="Calibri"/>
              </a:rPr>
              <a:t> CNNs excel at automatically learning hierarchical patterns and features from raw data. Through successive convolutional and pooling layers, CNNs can identify low-level features like edges and textures, gradually building up to higher-level features like shapes, objects, and semantic concepts.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Applications in Computer Vision:</a:t>
            </a:r>
            <a:r>
              <a:rPr lang="en" sz="1200">
                <a:solidFill>
                  <a:schemeClr val="dk1"/>
                </a:solidFill>
                <a:latin typeface="Calibri"/>
                <a:ea typeface="Calibri"/>
                <a:cs typeface="Calibri"/>
                <a:sym typeface="Calibri"/>
              </a:rPr>
              <a:t> CNNs have revolutionized the field of computer vision by enabling tasks such as image classification, object detection, facial recognition, and image segmentation with unprecedented accuracy.</a:t>
            </a:r>
            <a:endParaRPr sz="1200">
              <a:solidFill>
                <a:schemeClr val="dk1"/>
              </a:solidFill>
              <a:latin typeface="Calibri"/>
              <a:ea typeface="Calibri"/>
              <a:cs typeface="Calibri"/>
              <a:sym typeface="Calibri"/>
            </a:endParaRPr>
          </a:p>
        </p:txBody>
      </p:sp>
      <p:pic>
        <p:nvPicPr>
          <p:cNvPr id="146" name="Google Shape;146;p28"/>
          <p:cNvPicPr preferRelativeResize="0"/>
          <p:nvPr/>
        </p:nvPicPr>
        <p:blipFill>
          <a:blip r:embed="rId4">
            <a:alphaModFix/>
          </a:blip>
          <a:stretch>
            <a:fillRect/>
          </a:stretch>
        </p:blipFill>
        <p:spPr>
          <a:xfrm>
            <a:off x="2144675" y="1079283"/>
            <a:ext cx="4790351" cy="14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59" name="Google Shape;359;p4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60" name="Google Shape;360;p46"/>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61" name="Google Shape;361;p46"/>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62" name="Google Shape;362;p46"/>
          <p:cNvSpPr txBox="1"/>
          <p:nvPr/>
        </p:nvSpPr>
        <p:spPr>
          <a:xfrm>
            <a:off x="363650" y="1233000"/>
            <a:ext cx="3938700" cy="2805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Weights clearly are much more distributed than the vanilla squeezenet implementation.</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Residual connections helped backpropagate the error and not vanish the gradients with lower values.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Propagation of error signals through the network more effectively, residual connections have enabled the model to learn richer and more nuanced representations of the input data.</a:t>
            </a:r>
            <a:endParaRPr sz="1200">
              <a:solidFill>
                <a:schemeClr val="dk1"/>
              </a:solidFill>
              <a:latin typeface="Calibri"/>
              <a:ea typeface="Calibri"/>
              <a:cs typeface="Calibri"/>
              <a:sym typeface="Calibri"/>
            </a:endParaRPr>
          </a:p>
        </p:txBody>
      </p:sp>
      <p:sp>
        <p:nvSpPr>
          <p:cNvPr id="363" name="Google Shape;363;p46"/>
          <p:cNvSpPr txBox="1"/>
          <p:nvPr/>
        </p:nvSpPr>
        <p:spPr>
          <a:xfrm>
            <a:off x="5405975" y="3739025"/>
            <a:ext cx="3029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Sample weights in conv1 layer </a:t>
            </a:r>
            <a:endParaRPr b="1" i="1" sz="1200">
              <a:solidFill>
                <a:schemeClr val="dk1"/>
              </a:solidFill>
              <a:latin typeface="Calibri"/>
              <a:ea typeface="Calibri"/>
              <a:cs typeface="Calibri"/>
              <a:sym typeface="Calibri"/>
            </a:endParaRPr>
          </a:p>
        </p:txBody>
      </p:sp>
      <p:pic>
        <p:nvPicPr>
          <p:cNvPr id="364" name="Google Shape;364;p46"/>
          <p:cNvPicPr preferRelativeResize="0"/>
          <p:nvPr/>
        </p:nvPicPr>
        <p:blipFill>
          <a:blip r:embed="rId4">
            <a:alphaModFix/>
          </a:blip>
          <a:stretch>
            <a:fillRect/>
          </a:stretch>
        </p:blipFill>
        <p:spPr>
          <a:xfrm>
            <a:off x="5266963" y="1021776"/>
            <a:ext cx="2946577" cy="271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70" name="Google Shape;370;p4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71" name="Google Shape;371;p4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endParaRPr/>
          </a:p>
        </p:txBody>
      </p:sp>
      <p:sp>
        <p:nvSpPr>
          <p:cNvPr id="372" name="Google Shape;372;p47"/>
          <p:cNvSpPr txBox="1"/>
          <p:nvPr/>
        </p:nvSpPr>
        <p:spPr>
          <a:xfrm>
            <a:off x="0" y="0"/>
            <a:ext cx="91440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t/>
            </a:r>
            <a:endParaRPr sz="2600">
              <a:solidFill>
                <a:schemeClr val="lt1"/>
              </a:solidFill>
              <a:latin typeface="Calibri"/>
              <a:ea typeface="Calibri"/>
              <a:cs typeface="Calibri"/>
              <a:sym typeface="Calibri"/>
            </a:endParaRPr>
          </a:p>
        </p:txBody>
      </p:sp>
      <p:sp>
        <p:nvSpPr>
          <p:cNvPr id="373" name="Google Shape;373;p47"/>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74" name="Google Shape;374;p47"/>
          <p:cNvSpPr txBox="1"/>
          <p:nvPr/>
        </p:nvSpPr>
        <p:spPr>
          <a:xfrm>
            <a:off x="417550" y="1558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5" name="Google Shape;375;p47"/>
          <p:cNvSpPr txBox="1"/>
          <p:nvPr/>
        </p:nvSpPr>
        <p:spPr>
          <a:xfrm>
            <a:off x="3254100" y="1959000"/>
            <a:ext cx="26358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4578"/>
                </a:solidFill>
                <a:latin typeface="Georgia"/>
                <a:ea typeface="Georgia"/>
                <a:cs typeface="Georgia"/>
                <a:sym typeface="Georgia"/>
              </a:rPr>
              <a:t>Thank You :)</a:t>
            </a:r>
            <a:endParaRPr sz="3200">
              <a:solidFill>
                <a:srgbClr val="004578"/>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2" name="Google Shape;152;p2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3" name="Google Shape;153;p29"/>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Motivation </a:t>
            </a:r>
            <a:endParaRPr sz="1200"/>
          </a:p>
        </p:txBody>
      </p:sp>
      <p:sp>
        <p:nvSpPr>
          <p:cNvPr id="154" name="Google Shape;154;p2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CNN </a:t>
            </a:r>
            <a:endParaRPr/>
          </a:p>
        </p:txBody>
      </p:sp>
      <p:pic>
        <p:nvPicPr>
          <p:cNvPr id="155" name="Google Shape;155;p29"/>
          <p:cNvPicPr preferRelativeResize="0"/>
          <p:nvPr/>
        </p:nvPicPr>
        <p:blipFill>
          <a:blip r:embed="rId4">
            <a:alphaModFix/>
          </a:blip>
          <a:stretch>
            <a:fillRect/>
          </a:stretch>
        </p:blipFill>
        <p:spPr>
          <a:xfrm>
            <a:off x="4526723" y="879075"/>
            <a:ext cx="4382800" cy="2464699"/>
          </a:xfrm>
          <a:prstGeom prst="rect">
            <a:avLst/>
          </a:prstGeom>
          <a:noFill/>
          <a:ln>
            <a:noFill/>
          </a:ln>
        </p:spPr>
      </p:pic>
      <p:sp>
        <p:nvSpPr>
          <p:cNvPr id="156" name="Google Shape;156;p29"/>
          <p:cNvSpPr txBox="1"/>
          <p:nvPr/>
        </p:nvSpPr>
        <p:spPr>
          <a:xfrm>
            <a:off x="373950" y="634775"/>
            <a:ext cx="3950100" cy="3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Why do we need smaller models?</a:t>
            </a:r>
            <a:endParaRPr b="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Lack of compute resources as the cloud and storage industry is not advancing as exponentially as the Deep Learning industry is.</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Increasing </a:t>
            </a:r>
            <a:r>
              <a:rPr lang="en" sz="1200">
                <a:solidFill>
                  <a:schemeClr val="dk1"/>
                </a:solidFill>
                <a:latin typeface="Calibri"/>
                <a:ea typeface="Calibri"/>
                <a:cs typeface="Calibri"/>
                <a:sym typeface="Calibri"/>
              </a:rPr>
              <a:t>complexity</a:t>
            </a:r>
            <a:r>
              <a:rPr lang="en" sz="1200">
                <a:solidFill>
                  <a:schemeClr val="dk1"/>
                </a:solidFill>
                <a:latin typeface="Calibri"/>
                <a:ea typeface="Calibri"/>
                <a:cs typeface="Calibri"/>
                <a:sym typeface="Calibri"/>
              </a:rPr>
              <a:t> of models to adapt to future use cases where autonomous systems have been integrated into society.</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Need to deploy models on edge/mobile devices to remove the barrier of Deep Learning as just a cloud/remote deployable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How does SqueezeNet solve this problem</a:t>
            </a:r>
            <a:endParaRPr b="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need for squeezenet is justified by the model size which has just about 1.2M </a:t>
            </a:r>
            <a:r>
              <a:rPr lang="en" sz="1200">
                <a:solidFill>
                  <a:schemeClr val="dk1"/>
                </a:solidFill>
                <a:latin typeface="Calibri"/>
                <a:ea typeface="Calibri"/>
                <a:cs typeface="Calibri"/>
                <a:sym typeface="Calibri"/>
              </a:rPr>
              <a:t>parameters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Comes handy when use cases demand of real time edge computing without significant performance drop and onboard </a:t>
            </a:r>
            <a:r>
              <a:rPr lang="en" sz="1200">
                <a:solidFill>
                  <a:schemeClr val="dk1"/>
                </a:solidFill>
                <a:latin typeface="Calibri"/>
                <a:ea typeface="Calibri"/>
                <a:cs typeface="Calibri"/>
                <a:sym typeface="Calibri"/>
              </a:rPr>
              <a:t>memory</a:t>
            </a:r>
            <a:r>
              <a:rPr lang="en" sz="1200">
                <a:solidFill>
                  <a:schemeClr val="dk1"/>
                </a:solidFill>
                <a:latin typeface="Calibri"/>
                <a:ea typeface="Calibri"/>
                <a:cs typeface="Calibri"/>
                <a:sym typeface="Calibri"/>
              </a:rPr>
              <a:t> is limited.</a:t>
            </a:r>
            <a:endParaRPr sz="1200">
              <a:solidFill>
                <a:schemeClr val="dk1"/>
              </a:solidFill>
              <a:latin typeface="Calibri"/>
              <a:ea typeface="Calibri"/>
              <a:cs typeface="Calibri"/>
              <a:sym typeface="Calibri"/>
            </a:endParaRPr>
          </a:p>
        </p:txBody>
      </p:sp>
      <p:sp>
        <p:nvSpPr>
          <p:cNvPr id="157" name="Google Shape;157;p29"/>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Some models with their footprint size and number of parameters</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3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3" name="Google Shape;163;p3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64" name="Google Shape;164;p30"/>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Principal Theorems</a:t>
            </a:r>
            <a:r>
              <a:rPr i="1" lang="en" sz="3100">
                <a:solidFill>
                  <a:srgbClr val="192B65"/>
                </a:solidFill>
                <a:latin typeface="Calibri"/>
                <a:ea typeface="Calibri"/>
                <a:cs typeface="Calibri"/>
                <a:sym typeface="Calibri"/>
              </a:rPr>
              <a:t> </a:t>
            </a:r>
            <a:endParaRPr sz="1200"/>
          </a:p>
        </p:txBody>
      </p:sp>
      <p:sp>
        <p:nvSpPr>
          <p:cNvPr id="165" name="Google Shape;165;p3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Mathematics involved</a:t>
            </a:r>
            <a:r>
              <a:rPr i="1" lang="en" sz="1200">
                <a:solidFill>
                  <a:schemeClr val="lt1"/>
                </a:solidFill>
                <a:latin typeface="Calibri"/>
                <a:ea typeface="Calibri"/>
                <a:cs typeface="Calibri"/>
                <a:sym typeface="Calibri"/>
              </a:rPr>
              <a:t> </a:t>
            </a:r>
            <a:endParaRPr/>
          </a:p>
        </p:txBody>
      </p:sp>
      <p:sp>
        <p:nvSpPr>
          <p:cNvPr id="166" name="Google Shape;166;p30"/>
          <p:cNvSpPr txBox="1"/>
          <p:nvPr/>
        </p:nvSpPr>
        <p:spPr>
          <a:xfrm>
            <a:off x="373950" y="722500"/>
            <a:ext cx="4198200" cy="3661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Wiener-Khinchin theorem (cross-correlation): </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Wiener-Khinchin theorem is applied to understand the frequency-domain representation of signals.</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Universal Approximation theorem:</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Universal Approximation Theorem assures that a neural network with at least one single hidden layer can approximate any continuous function.</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Lipschitz Continuity of Neural Networks:</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Lipschitz continuity ensures stability and smoothness of neural network outputs with respect to small changes in inputs.</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G</a:t>
            </a:r>
            <a:r>
              <a:rPr b="1" lang="en" sz="1150">
                <a:solidFill>
                  <a:schemeClr val="dk1"/>
                </a:solidFill>
                <a:highlight>
                  <a:srgbClr val="FFFFFF"/>
                </a:highlight>
                <a:latin typeface="Calibri"/>
                <a:ea typeface="Calibri"/>
                <a:cs typeface="Calibri"/>
                <a:sym typeface="Calibri"/>
              </a:rPr>
              <a:t>radient Descent algorithm:</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Gradient descent efficiently updates neural network parameters by iteratively minimizing a loss function.</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05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67" name="Google Shape;167;p30"/>
          <p:cNvPicPr preferRelativeResize="0"/>
          <p:nvPr/>
        </p:nvPicPr>
        <p:blipFill>
          <a:blip r:embed="rId4">
            <a:alphaModFix/>
          </a:blip>
          <a:stretch>
            <a:fillRect/>
          </a:stretch>
        </p:blipFill>
        <p:spPr>
          <a:xfrm>
            <a:off x="4765500" y="798700"/>
            <a:ext cx="3887601" cy="642475"/>
          </a:xfrm>
          <a:prstGeom prst="rect">
            <a:avLst/>
          </a:prstGeom>
          <a:noFill/>
          <a:ln>
            <a:noFill/>
          </a:ln>
        </p:spPr>
      </p:pic>
      <p:pic>
        <p:nvPicPr>
          <p:cNvPr id="168" name="Google Shape;168;p30"/>
          <p:cNvPicPr preferRelativeResize="0"/>
          <p:nvPr/>
        </p:nvPicPr>
        <p:blipFill>
          <a:blip r:embed="rId5">
            <a:alphaModFix/>
          </a:blip>
          <a:stretch>
            <a:fillRect/>
          </a:stretch>
        </p:blipFill>
        <p:spPr>
          <a:xfrm>
            <a:off x="4765512" y="1669775"/>
            <a:ext cx="2093825" cy="598225"/>
          </a:xfrm>
          <a:prstGeom prst="rect">
            <a:avLst/>
          </a:prstGeom>
          <a:noFill/>
          <a:ln>
            <a:noFill/>
          </a:ln>
        </p:spPr>
      </p:pic>
      <p:pic>
        <p:nvPicPr>
          <p:cNvPr id="169" name="Google Shape;169;p30"/>
          <p:cNvPicPr preferRelativeResize="0"/>
          <p:nvPr/>
        </p:nvPicPr>
        <p:blipFill>
          <a:blip r:embed="rId6">
            <a:alphaModFix/>
          </a:blip>
          <a:stretch>
            <a:fillRect/>
          </a:stretch>
        </p:blipFill>
        <p:spPr>
          <a:xfrm>
            <a:off x="4819359" y="2539127"/>
            <a:ext cx="2856265" cy="598225"/>
          </a:xfrm>
          <a:prstGeom prst="rect">
            <a:avLst/>
          </a:prstGeom>
          <a:noFill/>
          <a:ln>
            <a:noFill/>
          </a:ln>
        </p:spPr>
      </p:pic>
      <p:pic>
        <p:nvPicPr>
          <p:cNvPr id="170" name="Google Shape;170;p30"/>
          <p:cNvPicPr preferRelativeResize="0"/>
          <p:nvPr/>
        </p:nvPicPr>
        <p:blipFill>
          <a:blip r:embed="rId7">
            <a:alphaModFix/>
          </a:blip>
          <a:stretch>
            <a:fillRect/>
          </a:stretch>
        </p:blipFill>
        <p:spPr>
          <a:xfrm>
            <a:off x="4943550" y="3485648"/>
            <a:ext cx="2093825" cy="736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3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76" name="Google Shape;176;p3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77" name="Google Shape;177;p3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SqueezeNet</a:t>
            </a:r>
            <a:endParaRPr/>
          </a:p>
        </p:txBody>
      </p:sp>
      <p:sp>
        <p:nvSpPr>
          <p:cNvPr id="178" name="Google Shape;178;p31"/>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SqueezeNet Architecture</a:t>
            </a:r>
            <a:endParaRPr sz="2600">
              <a:solidFill>
                <a:schemeClr val="lt1"/>
              </a:solidFill>
              <a:latin typeface="Calibri"/>
              <a:ea typeface="Calibri"/>
              <a:cs typeface="Calibri"/>
              <a:sym typeface="Calibri"/>
            </a:endParaRPr>
          </a:p>
        </p:txBody>
      </p:sp>
      <p:sp>
        <p:nvSpPr>
          <p:cNvPr id="179" name="Google Shape;179;p31"/>
          <p:cNvSpPr txBox="1"/>
          <p:nvPr/>
        </p:nvSpPr>
        <p:spPr>
          <a:xfrm>
            <a:off x="148575" y="623525"/>
            <a:ext cx="5582400" cy="3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a:solidFill>
                  <a:schemeClr val="dk1"/>
                </a:solidFill>
                <a:latin typeface="Calibri"/>
                <a:ea typeface="Calibri"/>
                <a:cs typeface="Calibri"/>
                <a:sym typeface="Calibri"/>
              </a:rPr>
              <a:t>Stages of the Fire module:</a:t>
            </a:r>
            <a:endParaRPr b="1" i="1"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Compression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Replacing 3x3 filters with 1x1 filters (squeeze layers).</a:t>
            </a:r>
            <a:endParaRPr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Downsampling feature maps.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Expansion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Applying 1x1 and 3x3 convolution on the input parallelly.</a:t>
            </a:r>
            <a:endParaRPr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1x1 keeps input dimension intact and the 3x3 filter captures spatial features.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Concatenation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Channel-wise addition of 1x1 and 3x3 convolutions.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Activation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Introduces non-linearity in the module.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80" name="Google Shape;180;p31"/>
          <p:cNvPicPr preferRelativeResize="0"/>
          <p:nvPr/>
        </p:nvPicPr>
        <p:blipFill>
          <a:blip r:embed="rId4">
            <a:alphaModFix/>
          </a:blip>
          <a:stretch>
            <a:fillRect/>
          </a:stretch>
        </p:blipFill>
        <p:spPr>
          <a:xfrm>
            <a:off x="4463399" y="2430835"/>
            <a:ext cx="4701952" cy="1990500"/>
          </a:xfrm>
          <a:prstGeom prst="rect">
            <a:avLst/>
          </a:prstGeom>
          <a:noFill/>
          <a:ln>
            <a:noFill/>
          </a:ln>
        </p:spPr>
      </p:pic>
      <p:pic>
        <p:nvPicPr>
          <p:cNvPr id="181" name="Google Shape;181;p31"/>
          <p:cNvPicPr preferRelativeResize="0"/>
          <p:nvPr/>
        </p:nvPicPr>
        <p:blipFill>
          <a:blip r:embed="rId5">
            <a:alphaModFix/>
          </a:blip>
          <a:stretch>
            <a:fillRect/>
          </a:stretch>
        </p:blipFill>
        <p:spPr>
          <a:xfrm>
            <a:off x="5730975" y="623525"/>
            <a:ext cx="2862049" cy="1567975"/>
          </a:xfrm>
          <a:prstGeom prst="rect">
            <a:avLst/>
          </a:prstGeom>
          <a:noFill/>
          <a:ln>
            <a:noFill/>
          </a:ln>
        </p:spPr>
      </p:pic>
      <p:sp>
        <p:nvSpPr>
          <p:cNvPr id="182" name="Google Shape;182;p31"/>
          <p:cNvSpPr txBox="1"/>
          <p:nvPr/>
        </p:nvSpPr>
        <p:spPr>
          <a:xfrm>
            <a:off x="6354275" y="324338"/>
            <a:ext cx="17382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Fire module representation</a:t>
            </a:r>
            <a:endParaRPr b="1" i="1" sz="1000">
              <a:solidFill>
                <a:schemeClr val="dk1"/>
              </a:solidFill>
              <a:latin typeface="Calibri"/>
              <a:ea typeface="Calibri"/>
              <a:cs typeface="Calibri"/>
              <a:sym typeface="Calibri"/>
            </a:endParaRPr>
          </a:p>
        </p:txBody>
      </p:sp>
      <p:sp>
        <p:nvSpPr>
          <p:cNvPr id="183" name="Google Shape;183;p31"/>
          <p:cNvSpPr txBox="1"/>
          <p:nvPr/>
        </p:nvSpPr>
        <p:spPr>
          <a:xfrm>
            <a:off x="6259475" y="4282425"/>
            <a:ext cx="19278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Vanilla squeezenet architecture</a:t>
            </a:r>
            <a:endParaRPr b="1" i="1"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9" name="Google Shape;189;p3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90" name="Google Shape;190;p3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Experiments</a:t>
            </a:r>
            <a:endParaRPr/>
          </a:p>
        </p:txBody>
      </p:sp>
      <p:sp>
        <p:nvSpPr>
          <p:cNvPr id="191" name="Google Shape;191;p32"/>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Experiments</a:t>
            </a:r>
            <a:endParaRPr sz="2600">
              <a:solidFill>
                <a:schemeClr val="lt1"/>
              </a:solidFill>
              <a:latin typeface="Calibri"/>
              <a:ea typeface="Calibri"/>
              <a:cs typeface="Calibri"/>
              <a:sym typeface="Calibri"/>
            </a:endParaRPr>
          </a:p>
        </p:txBody>
      </p:sp>
      <p:pic>
        <p:nvPicPr>
          <p:cNvPr id="192" name="Google Shape;192;p32"/>
          <p:cNvPicPr preferRelativeResize="0"/>
          <p:nvPr/>
        </p:nvPicPr>
        <p:blipFill>
          <a:blip r:embed="rId4">
            <a:alphaModFix/>
          </a:blip>
          <a:stretch>
            <a:fillRect/>
          </a:stretch>
        </p:blipFill>
        <p:spPr>
          <a:xfrm>
            <a:off x="4182825" y="2205713"/>
            <a:ext cx="4961174" cy="2480587"/>
          </a:xfrm>
          <a:prstGeom prst="rect">
            <a:avLst/>
          </a:prstGeom>
          <a:noFill/>
          <a:ln>
            <a:noFill/>
          </a:ln>
        </p:spPr>
      </p:pic>
      <p:pic>
        <p:nvPicPr>
          <p:cNvPr id="193" name="Google Shape;193;p32"/>
          <p:cNvPicPr preferRelativeResize="0"/>
          <p:nvPr/>
        </p:nvPicPr>
        <p:blipFill>
          <a:blip r:embed="rId5">
            <a:alphaModFix/>
          </a:blip>
          <a:stretch>
            <a:fillRect/>
          </a:stretch>
        </p:blipFill>
        <p:spPr>
          <a:xfrm>
            <a:off x="4182825" y="0"/>
            <a:ext cx="4961174" cy="2480575"/>
          </a:xfrm>
          <a:prstGeom prst="rect">
            <a:avLst/>
          </a:prstGeom>
          <a:noFill/>
          <a:ln>
            <a:noFill/>
          </a:ln>
        </p:spPr>
      </p:pic>
      <p:sp>
        <p:nvSpPr>
          <p:cNvPr id="194" name="Google Shape;194;p32"/>
          <p:cNvSpPr txBox="1"/>
          <p:nvPr/>
        </p:nvSpPr>
        <p:spPr>
          <a:xfrm>
            <a:off x="340100" y="842850"/>
            <a:ext cx="4299300" cy="31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Optimizers used:</a:t>
            </a:r>
            <a:endParaRPr b="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Adaptive Moment (Adam)</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Stochastic</a:t>
            </a:r>
            <a:r>
              <a:rPr lang="en" sz="1200">
                <a:solidFill>
                  <a:schemeClr val="dk1"/>
                </a:solidFill>
                <a:latin typeface="Calibri"/>
                <a:ea typeface="Calibri"/>
                <a:cs typeface="Calibri"/>
                <a:sym typeface="Calibri"/>
              </a:rPr>
              <a:t> Gradient Descent (SGD)</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Perturbed</a:t>
            </a:r>
            <a:r>
              <a:rPr lang="en" sz="1200">
                <a:solidFill>
                  <a:schemeClr val="dk1"/>
                </a:solidFill>
                <a:latin typeface="Calibri"/>
                <a:ea typeface="Calibri"/>
                <a:cs typeface="Calibri"/>
                <a:sym typeface="Calibri"/>
              </a:rPr>
              <a:t> Gradient Descent (PGD)</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a:t>
            </a:r>
            <a:r>
              <a:rPr lang="en" sz="1200">
                <a:solidFill>
                  <a:schemeClr val="dk1"/>
                </a:solidFill>
                <a:latin typeface="Calibri"/>
                <a:ea typeface="Calibri"/>
                <a:cs typeface="Calibri"/>
                <a:sym typeface="Calibri"/>
              </a:rPr>
              <a:t> Gradient Descent AGD (SGD with momentum)</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SGD with restart</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Activations used:</a:t>
            </a:r>
            <a:endParaRPr b="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ReLU</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Leaky ReLU</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TanH</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No. of parameters:</a:t>
            </a:r>
            <a:r>
              <a:rPr lang="en" sz="1200">
                <a:solidFill>
                  <a:schemeClr val="dk1"/>
                </a:solidFill>
                <a:latin typeface="Calibri"/>
                <a:ea typeface="Calibri"/>
                <a:cs typeface="Calibri"/>
                <a:sym typeface="Calibri"/>
              </a:rPr>
              <a:t> 740554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Model Size after training:</a:t>
            </a:r>
            <a:r>
              <a:rPr lang="en" sz="1200">
                <a:solidFill>
                  <a:schemeClr val="dk1"/>
                </a:solidFill>
                <a:latin typeface="Calibri"/>
                <a:ea typeface="Calibri"/>
                <a:cs typeface="Calibri"/>
                <a:sym typeface="Calibri"/>
              </a:rPr>
              <a:t> 11.3 Mb</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0" name="Google Shape;200;p3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01" name="Google Shape;201;p3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New Strategies</a:t>
            </a:r>
            <a:endParaRPr/>
          </a:p>
        </p:txBody>
      </p:sp>
      <p:sp>
        <p:nvSpPr>
          <p:cNvPr id="202" name="Google Shape;202;p33"/>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Our Implementations</a:t>
            </a:r>
            <a:endParaRPr sz="2600">
              <a:solidFill>
                <a:schemeClr val="lt1"/>
              </a:solidFill>
              <a:latin typeface="Calibri"/>
              <a:ea typeface="Calibri"/>
              <a:cs typeface="Calibri"/>
              <a:sym typeface="Calibri"/>
            </a:endParaRPr>
          </a:p>
        </p:txBody>
      </p:sp>
      <p:sp>
        <p:nvSpPr>
          <p:cNvPr id="203" name="Google Shape;203;p33"/>
          <p:cNvSpPr txBox="1"/>
          <p:nvPr/>
        </p:nvSpPr>
        <p:spPr>
          <a:xfrm>
            <a:off x="255575" y="1627225"/>
            <a:ext cx="7409100" cy="2635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libri"/>
              <a:buAutoNum type="arabicPeriod"/>
            </a:pPr>
            <a:r>
              <a:rPr b="1" lang="en" sz="1900">
                <a:solidFill>
                  <a:schemeClr val="dk1"/>
                </a:solidFill>
                <a:latin typeface="Calibri"/>
                <a:ea typeface="Calibri"/>
                <a:cs typeface="Calibri"/>
                <a:sym typeface="Calibri"/>
              </a:rPr>
              <a:t>Dense Sparse Dense Training</a:t>
            </a:r>
            <a:endParaRPr b="1"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AutoNum type="arabicPeriod"/>
            </a:pPr>
            <a:r>
              <a:rPr b="1" lang="en" sz="1900">
                <a:solidFill>
                  <a:schemeClr val="dk1"/>
                </a:solidFill>
                <a:latin typeface="Calibri"/>
                <a:ea typeface="Calibri"/>
                <a:cs typeface="Calibri"/>
                <a:sym typeface="Calibri"/>
              </a:rPr>
              <a:t>Squeezenet with</a:t>
            </a:r>
            <a:r>
              <a:rPr b="1" lang="en" sz="1900">
                <a:solidFill>
                  <a:schemeClr val="dk1"/>
                </a:solidFill>
                <a:latin typeface="Calibri"/>
                <a:ea typeface="Calibri"/>
                <a:cs typeface="Calibri"/>
                <a:sym typeface="Calibri"/>
              </a:rPr>
              <a:t> </a:t>
            </a:r>
            <a:r>
              <a:rPr b="1" lang="en" sz="1900">
                <a:solidFill>
                  <a:schemeClr val="dk1"/>
                </a:solidFill>
                <a:latin typeface="Calibri"/>
                <a:ea typeface="Calibri"/>
                <a:cs typeface="Calibri"/>
                <a:sym typeface="Calibri"/>
              </a:rPr>
              <a:t>Residual Connections </a:t>
            </a:r>
            <a:endParaRPr b="1"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9" name="Google Shape;209;p3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10" name="Google Shape;210;p3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11" name="Google Shape;211;p34"/>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Dense-Sparse-Dense Training</a:t>
            </a:r>
            <a:endParaRPr sz="2600">
              <a:solidFill>
                <a:schemeClr val="lt1"/>
              </a:solidFill>
              <a:latin typeface="Calibri"/>
              <a:ea typeface="Calibri"/>
              <a:cs typeface="Calibri"/>
              <a:sym typeface="Calibri"/>
            </a:endParaRPr>
          </a:p>
        </p:txBody>
      </p:sp>
      <p:pic>
        <p:nvPicPr>
          <p:cNvPr id="212" name="Google Shape;212;p34"/>
          <p:cNvPicPr preferRelativeResize="0"/>
          <p:nvPr/>
        </p:nvPicPr>
        <p:blipFill>
          <a:blip r:embed="rId4">
            <a:alphaModFix/>
          </a:blip>
          <a:stretch>
            <a:fillRect/>
          </a:stretch>
        </p:blipFill>
        <p:spPr>
          <a:xfrm>
            <a:off x="1703425" y="516951"/>
            <a:ext cx="6063702" cy="2152525"/>
          </a:xfrm>
          <a:prstGeom prst="rect">
            <a:avLst/>
          </a:prstGeom>
          <a:noFill/>
          <a:ln>
            <a:noFill/>
          </a:ln>
        </p:spPr>
      </p:pic>
      <p:sp>
        <p:nvSpPr>
          <p:cNvPr id="213" name="Google Shape;213;p34"/>
          <p:cNvSpPr txBox="1"/>
          <p:nvPr/>
        </p:nvSpPr>
        <p:spPr>
          <a:xfrm>
            <a:off x="480525" y="2839200"/>
            <a:ext cx="85095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Motivation</a:t>
            </a:r>
            <a:r>
              <a:rPr lang="en" sz="1300">
                <a:solidFill>
                  <a:schemeClr val="dk1"/>
                </a:solidFill>
                <a:latin typeface="Calibri"/>
                <a:ea typeface="Calibri"/>
                <a:cs typeface="Calibri"/>
                <a:sym typeface="Calibri"/>
              </a:rPr>
              <a:t>: Large complicated m</a:t>
            </a:r>
            <a:r>
              <a:rPr lang="en" sz="1300">
                <a:solidFill>
                  <a:schemeClr val="dk1"/>
                </a:solidFill>
                <a:latin typeface="Calibri"/>
                <a:ea typeface="Calibri"/>
                <a:cs typeface="Calibri"/>
                <a:sym typeface="Calibri"/>
              </a:rPr>
              <a:t>odels are prone to capturing noise, rather than finding the intended pattern in the dataset, leading to </a:t>
            </a:r>
            <a:r>
              <a:rPr b="1" lang="en" sz="1300">
                <a:solidFill>
                  <a:schemeClr val="dk1"/>
                </a:solidFill>
                <a:latin typeface="Calibri"/>
                <a:ea typeface="Calibri"/>
                <a:cs typeface="Calibri"/>
                <a:sym typeface="Calibri"/>
              </a:rPr>
              <a:t>overfitting</a:t>
            </a:r>
            <a:r>
              <a:rPr lang="en" sz="1300">
                <a:solidFill>
                  <a:schemeClr val="dk1"/>
                </a:solidFill>
                <a:latin typeface="Calibri"/>
                <a:ea typeface="Calibri"/>
                <a:cs typeface="Calibri"/>
                <a:sym typeface="Calibri"/>
              </a:rPr>
              <a:t> and high variance. Simply reducing the model capacity leads to </a:t>
            </a:r>
            <a:r>
              <a:rPr b="1" lang="en" sz="1300">
                <a:solidFill>
                  <a:schemeClr val="dk1"/>
                </a:solidFill>
                <a:latin typeface="Calibri"/>
                <a:ea typeface="Calibri"/>
                <a:cs typeface="Calibri"/>
                <a:sym typeface="Calibri"/>
              </a:rPr>
              <a:t>underfitting</a:t>
            </a:r>
            <a:r>
              <a:rPr lang="en" sz="1300">
                <a:solidFill>
                  <a:schemeClr val="dk1"/>
                </a:solidFill>
                <a:latin typeface="Calibri"/>
                <a:ea typeface="Calibri"/>
                <a:cs typeface="Calibri"/>
                <a:sym typeface="Calibri"/>
              </a:rPr>
              <a:t> and high bias. </a:t>
            </a:r>
            <a:endParaRPr sz="1300">
              <a:solidFill>
                <a:schemeClr val="dk1"/>
              </a:solidFill>
              <a:latin typeface="Calibri"/>
              <a:ea typeface="Calibri"/>
              <a:cs typeface="Calibri"/>
              <a:sym typeface="Calibri"/>
            </a:endParaRPr>
          </a:p>
          <a:p>
            <a:pPr indent="0" lvl="0" marL="13716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Approach:</a:t>
            </a:r>
            <a:r>
              <a:rPr lang="en" sz="1300">
                <a:solidFill>
                  <a:schemeClr val="dk1"/>
                </a:solidFill>
                <a:latin typeface="Calibri"/>
                <a:ea typeface="Calibri"/>
                <a:cs typeface="Calibri"/>
                <a:sym typeface="Calibri"/>
              </a:rPr>
              <a:t> The authors of the parent paper propose a new solution - “</a:t>
            </a:r>
            <a:r>
              <a:rPr b="1" lang="en" sz="1300">
                <a:solidFill>
                  <a:schemeClr val="dk1"/>
                </a:solidFill>
                <a:latin typeface="Calibri"/>
                <a:ea typeface="Calibri"/>
                <a:cs typeface="Calibri"/>
                <a:sym typeface="Calibri"/>
              </a:rPr>
              <a:t>Dense Sparse Dense</a:t>
            </a:r>
            <a:r>
              <a:rPr lang="en" sz="1300">
                <a:solidFill>
                  <a:schemeClr val="dk1"/>
                </a:solidFill>
                <a:latin typeface="Calibri"/>
                <a:ea typeface="Calibri"/>
                <a:cs typeface="Calibri"/>
                <a:sym typeface="Calibri"/>
              </a:rPr>
              <a:t>” approach - a novel training strategy that starts with conventional training, then regularizes the model with sparsity- constrained optimization, and finally increases the model capacity by restoring and re-training the pruned weights.</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19" name="Google Shape;219;p3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20" name="Google Shape;220;p3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21" name="Google Shape;221;p35"/>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Algorithm Overview</a:t>
            </a:r>
            <a:endParaRPr sz="2600">
              <a:solidFill>
                <a:schemeClr val="lt1"/>
              </a:solidFill>
              <a:latin typeface="Calibri"/>
              <a:ea typeface="Calibri"/>
              <a:cs typeface="Calibri"/>
              <a:sym typeface="Calibri"/>
            </a:endParaRPr>
          </a:p>
        </p:txBody>
      </p:sp>
      <p:sp>
        <p:nvSpPr>
          <p:cNvPr id="222" name="Google Shape;222;p35"/>
          <p:cNvSpPr txBox="1"/>
          <p:nvPr/>
        </p:nvSpPr>
        <p:spPr>
          <a:xfrm>
            <a:off x="327000" y="769400"/>
            <a:ext cx="28317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Three step process -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Initial Dense Training</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Regularization with sparse training</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Final Dense Training by restoring and re-training the pruned weights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223" name="Google Shape;223;p35"/>
          <p:cNvPicPr preferRelativeResize="0"/>
          <p:nvPr/>
        </p:nvPicPr>
        <p:blipFill>
          <a:blip r:embed="rId4">
            <a:alphaModFix/>
          </a:blip>
          <a:stretch>
            <a:fillRect/>
          </a:stretch>
        </p:blipFill>
        <p:spPr>
          <a:xfrm>
            <a:off x="3309525" y="607200"/>
            <a:ext cx="5680501" cy="3604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2376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