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6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A48F5-B180-4369-B835-73A42C92B3AE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252AA-39D1-4530-A3E0-37A9322F5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9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tegory:Neighbourhoods_in_%20Hyderabad,_Indi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24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Bookman Old Style" panose="02050604050505020204" pitchFamily="18" charset="0"/>
              </a:rPr>
              <a:t>Game Café in Hyderabad, India</a:t>
            </a:r>
            <a:endParaRPr lang="en-US" sz="44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dirty="0" smtClean="0">
                <a:latin typeface="Bookman Old Style" panose="02050604050505020204" pitchFamily="18" charset="0"/>
              </a:rPr>
              <a:t>Apurva Ponnapalli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31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000" b="1" dirty="0" smtClean="0">
                <a:latin typeface="Bookman Old Style" panose="02050604050505020204" pitchFamily="18" charset="0"/>
              </a:rPr>
              <a:t>Step 2: Web Scrapping the data from below link.</a:t>
            </a:r>
          </a:p>
          <a:p>
            <a:pPr marL="0" indent="0">
              <a:buNone/>
            </a:pPr>
            <a:endParaRPr lang="en-US" sz="33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Bookman Old Style" panose="02050604050505020204" pitchFamily="18" charset="0"/>
              </a:rPr>
              <a:t>(</a:t>
            </a:r>
            <a:r>
              <a:rPr lang="en-US" sz="2600" dirty="0" smtClean="0">
                <a:latin typeface="Bookman Old Style" panose="02050604050505020204" pitchFamily="18" charset="0"/>
                <a:hlinkClick r:id="rId2"/>
              </a:rPr>
              <a:t>https://en.wikipedia.org/wiki/Category:Neighbourhoods_in_ </a:t>
            </a:r>
            <a:r>
              <a:rPr lang="en-US" sz="2600" dirty="0" err="1" smtClean="0">
                <a:latin typeface="Bookman Old Style" panose="02050604050505020204" pitchFamily="18" charset="0"/>
                <a:hlinkClick r:id="rId2"/>
              </a:rPr>
              <a:t>Hyderabad,_India</a:t>
            </a:r>
            <a:r>
              <a:rPr lang="en-US" sz="26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Bookman Old Style" panose="02050604050505020204" pitchFamily="18" charset="0"/>
              </a:rPr>
              <a:t> Send the GET request  Step.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Bookman Old Style" panose="02050604050505020204" pitchFamily="18" charset="0"/>
              </a:rPr>
              <a:t> Parse data from the html into a </a:t>
            </a:r>
            <a:r>
              <a:rPr lang="en-US" sz="2600" dirty="0" err="1" smtClean="0">
                <a:latin typeface="Bookman Old Style" panose="02050604050505020204" pitchFamily="18" charset="0"/>
              </a:rPr>
              <a:t>beautifulsoup</a:t>
            </a:r>
            <a:r>
              <a:rPr lang="en-US" sz="2600" dirty="0" smtClean="0">
                <a:latin typeface="Bookman Old Style" panose="02050604050505020204" pitchFamily="18" charset="0"/>
              </a:rPr>
              <a:t> object.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Bookman Old Style" panose="02050604050505020204" pitchFamily="18" charset="0"/>
              </a:rPr>
              <a:t> Create a list to store </a:t>
            </a:r>
            <a:r>
              <a:rPr lang="en-US" sz="2600" dirty="0" err="1" smtClean="0">
                <a:latin typeface="Bookman Old Style" panose="02050604050505020204" pitchFamily="18" charset="0"/>
              </a:rPr>
              <a:t>neighbourhood</a:t>
            </a:r>
            <a:r>
              <a:rPr lang="en-US" sz="2600" dirty="0" smtClean="0">
                <a:latin typeface="Bookman Old Style" panose="02050604050505020204" pitchFamily="18" charset="0"/>
              </a:rPr>
              <a:t>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Bookman Old Style" panose="02050604050505020204" pitchFamily="18" charset="0"/>
              </a:rPr>
              <a:t> Append the data into the list.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Bookman Old Style" panose="02050604050505020204" pitchFamily="18" charset="0"/>
              </a:rPr>
              <a:t> Create a new </a:t>
            </a:r>
            <a:r>
              <a:rPr lang="en-US" sz="2600" dirty="0" err="1" smtClean="0">
                <a:latin typeface="Bookman Old Style" panose="02050604050505020204" pitchFamily="18" charset="0"/>
              </a:rPr>
              <a:t>DataFrame</a:t>
            </a:r>
            <a:r>
              <a:rPr lang="en-US" sz="2600" dirty="0" smtClean="0">
                <a:latin typeface="Bookman Old Style" panose="02050604050505020204" pitchFamily="18" charset="0"/>
              </a:rPr>
              <a:t> from the list.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2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ookman Old Style" panose="02050604050505020204" pitchFamily="18" charset="0"/>
              </a:rPr>
              <a:t>Step 3: Geographical Coordinates</a:t>
            </a: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Defining a function to get coordinates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I</a:t>
            </a:r>
            <a:r>
              <a:rPr lang="en-US" sz="2400" dirty="0" smtClean="0">
                <a:latin typeface="Bookman Old Style" panose="02050604050505020204" pitchFamily="18" charset="0"/>
              </a:rPr>
              <a:t>nitialize variable to None.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Looping until getting the coordinates.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Call the function to get the coordinates.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S</a:t>
            </a:r>
            <a:r>
              <a:rPr lang="en-US" sz="2400" dirty="0" smtClean="0">
                <a:latin typeface="Bookman Old Style" panose="02050604050505020204" pitchFamily="18" charset="0"/>
              </a:rPr>
              <a:t>tore in a new list using list comprehension.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Create temporary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dataframe</a:t>
            </a:r>
            <a:r>
              <a:rPr lang="en-US" sz="2400" dirty="0" smtClean="0">
                <a:latin typeface="Bookman Old Style" panose="02050604050505020204" pitchFamily="18" charset="0"/>
              </a:rPr>
              <a:t> to populate the coordinates.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Merge the coordinates into the original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dataframe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Getting the Coordinates of Hyderabad.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3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8656"/>
            <a:ext cx="10515600" cy="333880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Bookman Old Style" panose="02050604050505020204" pitchFamily="18" charset="0"/>
              </a:rPr>
              <a:t>Step 4: Mapping and Visualizing</a:t>
            </a:r>
          </a:p>
          <a:p>
            <a:pPr marL="0" indent="0" algn="ctr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Create Map of Hyderabad using latitude and longitude values.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Add markers to Map.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Markers for Localities.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Create Map of Hyderabad with Markers.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Bookman Old Style" panose="02050604050505020204" pitchFamily="18" charset="0"/>
              </a:rPr>
              <a:t>Map of Hyderabad</a:t>
            </a:r>
            <a:endParaRPr lang="en-US" sz="3200" b="1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028700"/>
            <a:ext cx="11247578" cy="49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9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7553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Bookman Old Style" panose="02050604050505020204" pitchFamily="18" charset="0"/>
              </a:rPr>
              <a:t>Marked </a:t>
            </a:r>
            <a:r>
              <a:rPr lang="en-US" sz="3200" b="1" dirty="0" smtClean="0">
                <a:latin typeface="Bookman Old Style" panose="02050604050505020204" pitchFamily="18" charset="0"/>
              </a:rPr>
              <a:t>Map of Hyderabad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56068"/>
            <a:ext cx="10515600" cy="5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8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72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ookman Old Style" panose="02050604050505020204" pitchFamily="18" charset="0"/>
              </a:rPr>
              <a:t>Step 5: </a:t>
            </a:r>
            <a:r>
              <a:rPr lang="en-US" b="1" dirty="0" err="1" smtClean="0">
                <a:latin typeface="Bookman Old Style" panose="02050604050505020204" pitchFamily="18" charset="0"/>
              </a:rPr>
              <a:t>Foursqaure</a:t>
            </a:r>
            <a:r>
              <a:rPr lang="en-US" b="1" dirty="0" smtClean="0">
                <a:latin typeface="Bookman Old Style" panose="02050604050505020204" pitchFamily="18" charset="0"/>
              </a:rPr>
              <a:t> API</a:t>
            </a:r>
          </a:p>
          <a:p>
            <a:pPr marL="0" indent="0" algn="ctr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Create the API request URL.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Make the GET request.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Return only relevant Information for each nearby venue.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Creating a New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DataFrame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</a:t>
            </a:r>
            <a:r>
              <a:rPr lang="en-US" sz="2400" dirty="0" smtClean="0">
                <a:latin typeface="Bookman Old Style" panose="02050604050505020204" pitchFamily="18" charset="0"/>
              </a:rPr>
              <a:t>heck how many venues were returned for each neighborhood.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C</a:t>
            </a:r>
            <a:r>
              <a:rPr lang="en-US" sz="2400" dirty="0" smtClean="0">
                <a:latin typeface="Bookman Old Style" panose="02050604050505020204" pitchFamily="18" charset="0"/>
              </a:rPr>
              <a:t>heck for unique categories which can be curated from all the returned values.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82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Bookman Old Style" panose="02050604050505020204" pitchFamily="18" charset="0"/>
              </a:rPr>
              <a:t>Step 6: Analyzing each Neighborhood</a:t>
            </a:r>
          </a:p>
          <a:p>
            <a:pPr marL="0" indent="0" algn="ctr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/>
              <a:t>  </a:t>
            </a:r>
            <a:r>
              <a:rPr lang="en-US" sz="2400" dirty="0" smtClean="0">
                <a:latin typeface="Bookman Old Style" panose="02050604050505020204" pitchFamily="18" charset="0"/>
              </a:rPr>
              <a:t>By using One hot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    encoding group the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    neighborhood.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After this </a:t>
            </a:r>
            <a:r>
              <a:rPr lang="en-US" sz="2400" dirty="0" smtClean="0">
                <a:latin typeface="Bookman Old Style" panose="02050604050505020204" pitchFamily="18" charset="0"/>
              </a:rPr>
              <a:t>Creating a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  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dataframe</a:t>
            </a:r>
            <a:r>
              <a:rPr lang="en-US" sz="2400" dirty="0" smtClean="0">
                <a:latin typeface="Bookman Old Style" panose="02050604050505020204" pitchFamily="18" charset="0"/>
              </a:rPr>
              <a:t> for Gaming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   Cafe only.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4" y="2469659"/>
            <a:ext cx="6292403" cy="40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3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latin typeface="Bookman Old Style" panose="02050604050505020204" pitchFamily="18" charset="0"/>
              </a:rPr>
              <a:t>Step 7: Clustering</a:t>
            </a:r>
          </a:p>
          <a:p>
            <a:pPr marL="0" indent="0" algn="ctr">
              <a:buNone/>
            </a:pPr>
            <a:endParaRPr lang="en-US" b="1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Bookman Old Style" panose="02050604050505020204" pitchFamily="18" charset="0"/>
              </a:rPr>
              <a:t>By using K-means Algorithm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200" dirty="0" smtClean="0">
                <a:latin typeface="Bookman Old Style" panose="02050604050505020204" pitchFamily="18" charset="0"/>
              </a:rPr>
              <a:t>Set the number of Clusters.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Bookman Old Style" panose="02050604050505020204" pitchFamily="18" charset="0"/>
              </a:rPr>
              <a:t> </a:t>
            </a:r>
            <a:r>
              <a:rPr lang="en-US" sz="2200" dirty="0" smtClean="0">
                <a:latin typeface="Bookman Old Style" panose="02050604050505020204" pitchFamily="18" charset="0"/>
              </a:rPr>
              <a:t>Run k-means Clustering.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Bookman Old Style" panose="02050604050505020204" pitchFamily="18" charset="0"/>
              </a:rPr>
              <a:t> C</a:t>
            </a:r>
            <a:r>
              <a:rPr lang="en-US" sz="2200" dirty="0" smtClean="0">
                <a:latin typeface="Bookman Old Style" panose="02050604050505020204" pitchFamily="18" charset="0"/>
              </a:rPr>
              <a:t>heck cluster labels generated for each row in the </a:t>
            </a:r>
            <a:r>
              <a:rPr lang="en-US" sz="2200" dirty="0" err="1" smtClean="0">
                <a:latin typeface="Bookman Old Style" panose="02050604050505020204" pitchFamily="18" charset="0"/>
              </a:rPr>
              <a:t>dataframe</a:t>
            </a:r>
            <a:r>
              <a:rPr lang="en-US" sz="2200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 smtClean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4" y="5032553"/>
            <a:ext cx="5728281" cy="87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3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ookman Old Style" panose="02050604050505020204" pitchFamily="18" charset="0"/>
              </a:rPr>
              <a:t>Step 7: Clustering</a:t>
            </a:r>
          </a:p>
          <a:p>
            <a:pPr marL="0" indent="0" algn="just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Creating a new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dataframe</a:t>
            </a:r>
            <a:r>
              <a:rPr lang="en-US" sz="2400" dirty="0" smtClean="0">
                <a:latin typeface="Bookman Old Style" panose="02050604050505020204" pitchFamily="18" charset="0"/>
              </a:rPr>
              <a:t> that includes the cluster as well as the   top10 venues for each neighborhood.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Add the clustering labels.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Adding latitude and longitude values to the existing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dataframe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Sorting the results by Cluster Labels.</a:t>
            </a:r>
          </a:p>
          <a:p>
            <a:pPr marL="0" indent="0">
              <a:buNone/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1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7"/>
            <a:ext cx="10515600" cy="7424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Bookman Old Style" panose="02050604050505020204" pitchFamily="18" charset="0"/>
              </a:rPr>
              <a:t>Output of Clustering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69" y="1117225"/>
            <a:ext cx="8152328" cy="55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4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Contents 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Business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Target Audience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Sources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Discussion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Limitations and Suggestions for Future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Bookman Old Style" panose="02050604050505020204" pitchFamily="18" charset="0"/>
              </a:rPr>
              <a:t>Conclusion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18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Bookman Old Style" panose="02050604050505020204" pitchFamily="18" charset="0"/>
              </a:rPr>
              <a:t>Map of Hyderabad after Clustering</a:t>
            </a:r>
            <a:endParaRPr lang="en-US" sz="3200" b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77848" y="3090991"/>
            <a:ext cx="161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0: Red</a:t>
            </a:r>
          </a:p>
          <a:p>
            <a:r>
              <a:rPr lang="en-US" dirty="0" smtClean="0"/>
              <a:t>Cluster 1: Blue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89" y="1267026"/>
            <a:ext cx="9961405" cy="52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Results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Bookman Old Style" panose="02050604050505020204" pitchFamily="18" charset="0"/>
              </a:rPr>
              <a:t>As per the analysis, the neighborhoods are divided into 3 clusters based on the frequency of occurrences for “Gaming Café”:</a:t>
            </a:r>
          </a:p>
          <a:p>
            <a:pPr marL="0" indent="0">
              <a:buNone/>
            </a:pPr>
            <a:endParaRPr lang="en-US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</a:rPr>
              <a:t>Cluster 0</a:t>
            </a:r>
            <a:r>
              <a:rPr lang="en-US" sz="2400" dirty="0" smtClean="0">
                <a:latin typeface="Bookman Old Style" panose="02050604050505020204" pitchFamily="18" charset="0"/>
              </a:rPr>
              <a:t>: Neighborhoods with high number of gaming cafes (179).</a:t>
            </a:r>
          </a:p>
          <a:p>
            <a:pPr marL="0" indent="0">
              <a:buNone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</a:rPr>
              <a:t>Cluster 1</a:t>
            </a:r>
            <a:r>
              <a:rPr lang="en-US" sz="2400" dirty="0" smtClean="0">
                <a:latin typeface="Bookman Old Style" panose="02050604050505020204" pitchFamily="18" charset="0"/>
              </a:rPr>
              <a:t>: Neighborhoods with low number of gaming cafes (19).</a:t>
            </a:r>
          </a:p>
          <a:p>
            <a:pPr marL="0" indent="0">
              <a:buNone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</a:rPr>
              <a:t>Cluster 2</a:t>
            </a:r>
            <a:r>
              <a:rPr lang="en-US" sz="2400" dirty="0" smtClean="0">
                <a:latin typeface="Bookman Old Style" panose="02050604050505020204" pitchFamily="18" charset="0"/>
              </a:rPr>
              <a:t>: Neighborhoods with no gaming cafes (0).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3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Discussion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Cluster 0</a:t>
            </a:r>
            <a:r>
              <a:rPr lang="en-US" dirty="0" smtClean="0"/>
              <a:t> has highest number of Gaming Cafes. Hence it is not recommended.</a:t>
            </a:r>
          </a:p>
          <a:p>
            <a:endParaRPr lang="en-US" dirty="0"/>
          </a:p>
          <a:p>
            <a:r>
              <a:rPr lang="en-US" i="1" dirty="0" smtClean="0"/>
              <a:t>Cluster 1 </a:t>
            </a:r>
            <a:r>
              <a:rPr lang="en-US" dirty="0" smtClean="0"/>
              <a:t>has low number of Gaming Cafes. Can open a café here but wow point is needed.</a:t>
            </a:r>
          </a:p>
          <a:p>
            <a:endParaRPr lang="en-US" dirty="0"/>
          </a:p>
          <a:p>
            <a:r>
              <a:rPr lang="en-US" i="1" dirty="0" smtClean="0"/>
              <a:t>Cluster 2</a:t>
            </a:r>
            <a:r>
              <a:rPr lang="en-US" dirty="0" smtClean="0"/>
              <a:t> doesn't have any café. Hence, it is apt for opening a gaming café.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6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Limitations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Only one factor was considered in this project.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The project might lack in giving proper output due to certain limitations.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Further research is required in different angles to select proper locations.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2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Conclusion</a:t>
            </a:r>
            <a:endParaRPr lang="en-US" sz="3600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2751"/>
            <a:ext cx="10515600" cy="136833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It is recommended to open a gaming café in cluster 3 as there are no cafés present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4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870" y="1957589"/>
            <a:ext cx="5041811" cy="31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6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4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Gaming cafes are a great way to relax and enjoy during weekends and holidays.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Opening a new cafe requires serious consideration of location and the way it has to be operated successfully.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The objective of this project is to analyze and select the best locations in the city of Hyderabad, India, to open a new gaming cafe.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4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Business 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147291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Finding and recommend an appropriate </a:t>
            </a:r>
            <a:r>
              <a:rPr lang="en-US" b="1" dirty="0" smtClean="0">
                <a:latin typeface="Bookman Old Style" panose="02050604050505020204" pitchFamily="18" charset="0"/>
              </a:rPr>
              <a:t>Location</a:t>
            </a:r>
            <a:r>
              <a:rPr lang="en-US" dirty="0" smtClean="0">
                <a:latin typeface="Bookman Old Style" panose="02050604050505020204" pitchFamily="18" charset="0"/>
              </a:rPr>
              <a:t> for opening a gaming café.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9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Target Audience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6234"/>
            <a:ext cx="10515600" cy="31971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Gaming Companies.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Start-up Companies interested in gaming café.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Gamers who are interested in playing in such cafes.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7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5929"/>
            <a:ext cx="10515600" cy="322289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List of neighborhoods in Hyderabad.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To plot the map latitude and longitude coordinates are required.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To perform clustering, we need venue data related to gaming cafes in Hyderabad.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8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Sources Used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1839"/>
            <a:ext cx="10515600" cy="215394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Wikipedia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Foursquare API</a:t>
            </a: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6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Methodology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Getting the list of neighborhood of the city by Scrapping the webpage.</a:t>
            </a: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Getting the geographical coordinates of the city and its neighborhood.</a:t>
            </a: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Populate the pandas </a:t>
            </a:r>
            <a:r>
              <a:rPr lang="en-US" dirty="0" err="1" smtClean="0">
                <a:latin typeface="Bookman Old Style" panose="02050604050505020204" pitchFamily="18" charset="0"/>
              </a:rPr>
              <a:t>DataFrame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  <a:endParaRPr lang="en-US" dirty="0">
              <a:latin typeface="Bookman Old Style" panose="020506040505050202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Visualize the neighborhoods in the form of maps.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Using the Foursquare API for getting the venues.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Bookman Old Style" panose="02050604050505020204" pitchFamily="18" charset="0"/>
              </a:rPr>
              <a:t> Performing clustering on the data by using K-mean clustering algorithm.</a:t>
            </a:r>
          </a:p>
        </p:txBody>
      </p:sp>
    </p:spTree>
    <p:extLst>
      <p:ext uri="{BB962C8B-B14F-4D97-AF65-F5344CB8AC3E}">
        <p14:creationId xmlns:p14="http://schemas.microsoft.com/office/powerpoint/2010/main" val="8894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Bookman Old Style" panose="02050604050505020204" pitchFamily="18" charset="0"/>
              </a:rPr>
              <a:t>Analysis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566"/>
            <a:ext cx="10515600" cy="43562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>
                <a:latin typeface="Bookman Old Style" panose="02050604050505020204" pitchFamily="18" charset="0"/>
              </a:rPr>
              <a:t>Step 1: Import required Libraries.</a:t>
            </a:r>
          </a:p>
          <a:p>
            <a:pPr marL="0" indent="0" algn="just">
              <a:buNone/>
            </a:pPr>
            <a:endParaRPr lang="en-US" sz="33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Numpy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Pandas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Geocoder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BeautifulSoup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Folium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Sklearn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Matplotlib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07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812</Words>
  <Application>Microsoft Office PowerPoint</Application>
  <PresentationFormat>Widescreen</PresentationFormat>
  <Paragraphs>149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Calibri Light</vt:lpstr>
      <vt:lpstr>Wingdings</vt:lpstr>
      <vt:lpstr>Office Theme</vt:lpstr>
      <vt:lpstr>Game Café in Hyderabad, India</vt:lpstr>
      <vt:lpstr>Contents </vt:lpstr>
      <vt:lpstr>Introduction</vt:lpstr>
      <vt:lpstr>Business Problem</vt:lpstr>
      <vt:lpstr>Target Audience</vt:lpstr>
      <vt:lpstr>Data</vt:lpstr>
      <vt:lpstr>Sources Used</vt:lpstr>
      <vt:lpstr>Methodology</vt:lpstr>
      <vt:lpstr>Analysis</vt:lpstr>
      <vt:lpstr>Analysis</vt:lpstr>
      <vt:lpstr>Analysis</vt:lpstr>
      <vt:lpstr>Analysis</vt:lpstr>
      <vt:lpstr>Map of Hyderabad</vt:lpstr>
      <vt:lpstr>Marked Map of Hyderabad</vt:lpstr>
      <vt:lpstr>Analysis</vt:lpstr>
      <vt:lpstr>Analysis</vt:lpstr>
      <vt:lpstr>Analysis</vt:lpstr>
      <vt:lpstr>Analysis</vt:lpstr>
      <vt:lpstr>Output of Clustering</vt:lpstr>
      <vt:lpstr>Map of Hyderabad after Clustering</vt:lpstr>
      <vt:lpstr>Results</vt:lpstr>
      <vt:lpstr>Discussion</vt:lpstr>
      <vt:lpstr>Limitations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Café in Hyderabad, India</dc:title>
  <dc:creator>new</dc:creator>
  <cp:lastModifiedBy>new</cp:lastModifiedBy>
  <cp:revision>39</cp:revision>
  <dcterms:created xsi:type="dcterms:W3CDTF">2021-07-17T03:42:39Z</dcterms:created>
  <dcterms:modified xsi:type="dcterms:W3CDTF">2021-07-17T05:58:02Z</dcterms:modified>
</cp:coreProperties>
</file>