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9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bm.com/docs/en/watsonx"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Chronic Disease Monitoring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3576910"/>
            <a:ext cx="9528850"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endParaRPr lang="en-US" sz="2000" b="1" dirty="0">
              <a:solidFill>
                <a:schemeClr val="accent1">
                  <a:lumMod val="75000"/>
                </a:schemeClr>
              </a:solidFill>
              <a:latin typeface="Arial" pitchFamily="34" charset="0"/>
              <a:cs typeface="Arial" pitchFamily="34" charset="0"/>
            </a:endParaRPr>
          </a:p>
          <a:p>
            <a:pPr marL="457200" indent="-457200">
              <a:buAutoNum type="arabicPeriod"/>
            </a:pPr>
            <a:r>
              <a:rPr lang="en-US" sz="2000" b="1" dirty="0">
                <a:solidFill>
                  <a:schemeClr val="accent1">
                    <a:lumMod val="75000"/>
                  </a:schemeClr>
                </a:solidFill>
                <a:latin typeface="Arial"/>
                <a:cs typeface="Arial"/>
              </a:rPr>
              <a:t>Student Name: Apurva Kailas Adhav</a:t>
            </a:r>
          </a:p>
          <a:p>
            <a:pPr marL="457200" indent="-457200">
              <a:buAutoNum type="arabicPeriod"/>
            </a:pP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College Name: Sanjivani University</a:t>
            </a:r>
          </a:p>
          <a:p>
            <a:pPr marL="457200" indent="-457200">
              <a:buAutoNum type="arabicPeriod"/>
            </a:pPr>
            <a:endParaRPr lang="en-US" sz="2000" b="1" dirty="0">
              <a:solidFill>
                <a:schemeClr val="accent1">
                  <a:lumMod val="75000"/>
                </a:schemeClr>
              </a:solidFill>
              <a:latin typeface="Arial"/>
              <a:cs typeface="Arial"/>
            </a:endParaRPr>
          </a:p>
          <a:p>
            <a:pPr marL="457200" indent="-457200">
              <a:buAutoNum type="arabicPeriod"/>
            </a:pPr>
            <a:r>
              <a:rPr lang="en-US" sz="2000" b="1" dirty="0">
                <a:solidFill>
                  <a:schemeClr val="accent1">
                    <a:lumMod val="75000"/>
                  </a:schemeClr>
                </a:solidFill>
                <a:latin typeface="Arial"/>
                <a:cs typeface="Arial"/>
              </a:rPr>
              <a:t>Department: 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B9AAFE2-CFC5-6D28-55E9-442588FA249F}"/>
              </a:ext>
            </a:extLst>
          </p:cNvPr>
          <p:cNvPicPr>
            <a:picLocks noChangeAspect="1"/>
          </p:cNvPicPr>
          <p:nvPr/>
        </p:nvPicPr>
        <p:blipFill>
          <a:blip r:embed="rId2"/>
          <a:stretch>
            <a:fillRect/>
          </a:stretch>
        </p:blipFill>
        <p:spPr>
          <a:xfrm>
            <a:off x="452487" y="801278"/>
            <a:ext cx="11274458" cy="5561815"/>
          </a:xfrm>
          <a:prstGeom prst="rect">
            <a:avLst/>
          </a:prstGeom>
        </p:spPr>
      </p:pic>
    </p:spTree>
    <p:extLst>
      <p:ext uri="{BB962C8B-B14F-4D97-AF65-F5344CB8AC3E}">
        <p14:creationId xmlns:p14="http://schemas.microsoft.com/office/powerpoint/2010/main" val="226755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2000" dirty="0">
                <a:solidFill>
                  <a:srgbClr val="0F0F0F"/>
                </a:solidFill>
                <a:ea typeface="+mn-lt"/>
                <a:cs typeface="+mn-lt"/>
              </a:rPr>
              <a:t>The proposed system successfully demonstrates an efficient approach to real-time chronic disease monitoring using IoT and AI. The model provides timely alerts, enabling early intervention and reducing health risks. Despite challenges like data variability and integration with wearable devices, the system showed high prediction accuracy and responsiveness. With further optimization and expanded dataset integration, it holds strong potential for large-scale healthcare deployment.</a:t>
            </a: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754512"/>
            <a:ext cx="11029615" cy="4673324"/>
          </a:xfrm>
        </p:spPr>
        <p:txBody>
          <a:bodyPr>
            <a:normAutofit fontScale="62500" lnSpcReduction="20000"/>
          </a:bodyPr>
          <a:lstStyle/>
          <a:p>
            <a:pPr marL="0" indent="0">
              <a:buNone/>
            </a:pPr>
            <a:endParaRPr lang="en-US" sz="2000" b="1" dirty="0"/>
          </a:p>
          <a:p>
            <a:pPr marL="305435" indent="-305435"/>
            <a:endParaRPr lang="en-US" sz="2000" dirty="0">
              <a:ea typeface="+mn-lt"/>
              <a:cs typeface="+mn-lt"/>
            </a:endParaRPr>
          </a:p>
          <a:p>
            <a:pPr marL="0" indent="0">
              <a:buNone/>
            </a:pPr>
            <a:endParaRPr lang="en-US" sz="2000" dirty="0">
              <a:ea typeface="+mn-lt"/>
              <a:cs typeface="+mn-lt"/>
            </a:endParaRPr>
          </a:p>
          <a:p>
            <a:pPr marL="305435" indent="-305435" algn="just"/>
            <a:r>
              <a:rPr lang="en-US" sz="2900" dirty="0">
                <a:ea typeface="+mn-lt"/>
                <a:cs typeface="+mn-lt"/>
              </a:rPr>
              <a:t>Implement edge computing to enable local, low-latency decision-making on wearable devices.</a:t>
            </a:r>
          </a:p>
          <a:p>
            <a:pPr marL="305435" indent="-305435" algn="just"/>
            <a:endParaRPr lang="en-US" sz="2900" dirty="0">
              <a:ea typeface="+mn-lt"/>
              <a:cs typeface="+mn-lt"/>
            </a:endParaRPr>
          </a:p>
          <a:p>
            <a:pPr marL="305435" indent="-305435" algn="just"/>
            <a:r>
              <a:rPr lang="en-US" sz="2900" dirty="0">
                <a:ea typeface="+mn-lt"/>
                <a:cs typeface="+mn-lt"/>
              </a:rPr>
              <a:t>Expand the system for population-scale deployment across multiple regions or healthcare networks.</a:t>
            </a:r>
          </a:p>
          <a:p>
            <a:pPr marL="305435" indent="-305435" algn="just"/>
            <a:endParaRPr lang="en-US" sz="2900" dirty="0">
              <a:ea typeface="+mn-lt"/>
              <a:cs typeface="+mn-lt"/>
            </a:endParaRPr>
          </a:p>
          <a:p>
            <a:pPr marL="305435" indent="-305435" algn="just"/>
            <a:r>
              <a:rPr lang="en-US" sz="2900" dirty="0">
                <a:ea typeface="+mn-lt"/>
                <a:cs typeface="+mn-lt"/>
              </a:rPr>
              <a:t>Enable real-time data sharing with hospitals and caregivers through secure APIs and healthcare platforms.</a:t>
            </a:r>
          </a:p>
          <a:p>
            <a:pPr marL="305435" indent="-305435" algn="just"/>
            <a:endParaRPr lang="en-US" sz="2900" dirty="0">
              <a:ea typeface="+mn-lt"/>
              <a:cs typeface="+mn-lt"/>
            </a:endParaRPr>
          </a:p>
          <a:p>
            <a:pPr marL="305435" indent="-305435" algn="just"/>
            <a:r>
              <a:rPr lang="en-US" sz="2900" dirty="0">
                <a:ea typeface="+mn-lt"/>
                <a:cs typeface="+mn-lt"/>
              </a:rPr>
              <a:t>Integrate additional health metrics such as oxygen saturation and ECG patterns for broader monitoring.</a:t>
            </a:r>
          </a:p>
          <a:p>
            <a:pPr marL="305435" indent="-305435" algn="just"/>
            <a:endParaRPr lang="en-US" sz="2900" dirty="0">
              <a:ea typeface="+mn-lt"/>
              <a:cs typeface="+mn-lt"/>
            </a:endParaRPr>
          </a:p>
          <a:p>
            <a:pPr marL="305435" indent="-305435" algn="just"/>
            <a:r>
              <a:rPr lang="en-US" sz="2900" dirty="0">
                <a:ea typeface="+mn-lt"/>
                <a:cs typeface="+mn-lt"/>
              </a:rPr>
              <a:t>Optimize model performance using advanced deep learning techniques for improved prediction accuracy.</a:t>
            </a:r>
          </a:p>
          <a:p>
            <a:pPr marL="305435" indent="-305435" algn="just"/>
            <a:endParaRPr lang="en-US" sz="2000" dirty="0">
              <a:ea typeface="+mn-lt"/>
              <a:cs typeface="+mn-lt"/>
            </a:endParaRPr>
          </a:p>
          <a:p>
            <a:pPr marL="305435" indent="-305435"/>
            <a:endParaRPr lang="en-US" sz="2000" dirty="0">
              <a:ea typeface="+mn-lt"/>
              <a:cs typeface="+mn-lt"/>
            </a:endParaRPr>
          </a:p>
          <a:p>
            <a:pPr marL="305435" indent="-305435"/>
            <a:endParaRPr lang="en-US" sz="2000" dirty="0">
              <a:ea typeface="+mn-lt"/>
              <a:cs typeface="+mn-lt"/>
            </a:endParaRPr>
          </a:p>
          <a:p>
            <a:pPr marL="305435" indent="-305435"/>
            <a:endParaRPr lang="en-US" sz="2000" dirty="0">
              <a:ea typeface="+mn-lt"/>
              <a:cs typeface="+mn-lt"/>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368013"/>
            <a:ext cx="11029615" cy="4853819"/>
          </a:xfrm>
        </p:spPr>
        <p:txBody>
          <a:bodyPr>
            <a:normAutofit fontScale="85000" lnSpcReduction="10000"/>
          </a:bodyPr>
          <a:lstStyle/>
          <a:p>
            <a:pPr marL="305435" indent="-305435" algn="just"/>
            <a:r>
              <a:rPr lang="en-IN" sz="1800" dirty="0">
                <a:solidFill>
                  <a:srgbClr val="0F0F0F"/>
                </a:solidFill>
                <a:ea typeface="+mn-lt"/>
                <a:cs typeface="+mn-lt"/>
              </a:rPr>
              <a:t>Chen, M., Ma, Y., Li, Y., Wu, D., Zhang, Y., &amp; Youn, C. H. (2017). "Wearable 2.0: Enabling human-cloud integration in next generation healthcare systems", IEEE Communications Magazine, 55(1), 54–61.</a:t>
            </a:r>
          </a:p>
          <a:p>
            <a:pPr marL="305435" indent="-305435" algn="just"/>
            <a:endParaRPr lang="en-IN" sz="1800" dirty="0">
              <a:solidFill>
                <a:srgbClr val="0F0F0F"/>
              </a:solidFill>
              <a:ea typeface="+mn-lt"/>
              <a:cs typeface="+mn-lt"/>
            </a:endParaRPr>
          </a:p>
          <a:p>
            <a:pPr marL="305435" indent="-305435" algn="just"/>
            <a:r>
              <a:rPr lang="en-US" sz="1800" dirty="0"/>
              <a:t>Rashid, M. M., et al. (2022). "An IoT based real-time health monitoring system using machine learning", Sensors, 22(2), 700.</a:t>
            </a:r>
          </a:p>
          <a:p>
            <a:pPr marL="305435" indent="-305435" algn="just"/>
            <a:endParaRPr lang="en-US" sz="1800" dirty="0"/>
          </a:p>
          <a:p>
            <a:pPr marL="305435" indent="-305435" algn="just"/>
            <a:r>
              <a:rPr lang="en-US" sz="1800" dirty="0" err="1"/>
              <a:t>Abawajy</a:t>
            </a:r>
            <a:r>
              <a:rPr lang="en-US" sz="1800" dirty="0"/>
              <a:t>, J. H., et al. (2018). "Machine learning for wearable IoT-based chronic disease monitoring", IEEE Systems Journal, 12(3), 2342–2349.</a:t>
            </a:r>
          </a:p>
          <a:p>
            <a:pPr marL="305435" indent="-305435" algn="just"/>
            <a:endParaRPr lang="en-US" sz="1800" dirty="0"/>
          </a:p>
          <a:p>
            <a:pPr marL="305435" indent="-305435" algn="just"/>
            <a:r>
              <a:rPr lang="en-US" sz="1800" dirty="0"/>
              <a:t>Scikit-learn documentation. (n.d.). Retrieved from: </a:t>
            </a:r>
            <a:r>
              <a:rPr lang="en-US" sz="1800" dirty="0">
                <a:hlinkClick r:id="rId2"/>
              </a:rPr>
              <a:t>https://scikit-learn.org</a:t>
            </a:r>
            <a:endParaRPr lang="en-US" sz="1800" dirty="0"/>
          </a:p>
          <a:p>
            <a:pPr marL="305435" indent="-305435" algn="just"/>
            <a:endParaRPr lang="en-US" sz="1800" dirty="0"/>
          </a:p>
          <a:p>
            <a:pPr marL="305435" indent="-305435" algn="just"/>
            <a:r>
              <a:rPr lang="en-US" sz="1800" dirty="0"/>
              <a:t>IBM Documentation – watsonx.ai. (n.d.). Retrieved from: </a:t>
            </a:r>
            <a:r>
              <a:rPr lang="en-US" sz="1800" dirty="0">
                <a:hlinkClick r:id="rId3"/>
              </a:rPr>
              <a:t>https://www.ibm.com/docs/en/watsonx</a:t>
            </a:r>
            <a:endParaRPr lang="en-US" sz="1800" dirty="0"/>
          </a:p>
          <a:p>
            <a:pPr marL="305435" indent="-305435" algn="just"/>
            <a:endParaRPr lang="en-US" sz="1800" dirty="0"/>
          </a:p>
          <a:p>
            <a:pPr marL="305435" indent="-305435" algn="just"/>
            <a:r>
              <a:rPr lang="en-US" sz="1800" dirty="0"/>
              <a:t>Python Software Foundation. (n.d.). "Python Language Reference", version 3.8+. Available at: https://www.python.org </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a:p>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5F60E816-A00E-FE59-0F3A-05A10E1FC227}"/>
              </a:ext>
            </a:extLst>
          </p:cNvPr>
          <p:cNvPicPr>
            <a:picLocks noChangeAspect="1"/>
          </p:cNvPicPr>
          <p:nvPr/>
        </p:nvPicPr>
        <p:blipFill>
          <a:blip r:embed="rId2"/>
          <a:stretch>
            <a:fillRect/>
          </a:stretch>
        </p:blipFill>
        <p:spPr>
          <a:xfrm>
            <a:off x="2281287" y="1904213"/>
            <a:ext cx="7861954" cy="483595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a:p>
            <a:endParaRPr lang="en-IN" dirty="0"/>
          </a:p>
          <a:p>
            <a:endParaRPr lang="en-IN" dirty="0"/>
          </a:p>
          <a:p>
            <a:endParaRPr lang="en-IN" dirty="0"/>
          </a:p>
          <a:p>
            <a:pPr marL="0" indent="0">
              <a:buNone/>
            </a:pPr>
            <a:endParaRPr lang="en-IN" dirty="0"/>
          </a:p>
          <a:p>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AA8DE964-AF08-D70F-9D09-A51708568D91}"/>
              </a:ext>
            </a:extLst>
          </p:cNvPr>
          <p:cNvPicPr>
            <a:picLocks noChangeAspect="1"/>
          </p:cNvPicPr>
          <p:nvPr/>
        </p:nvPicPr>
        <p:blipFill>
          <a:blip r:embed="rId2"/>
          <a:stretch>
            <a:fillRect/>
          </a:stretch>
        </p:blipFill>
        <p:spPr>
          <a:xfrm>
            <a:off x="2205872" y="1932495"/>
            <a:ext cx="7701700" cy="4798243"/>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a:p>
            <a:endParaRPr lang="en-IN" dirty="0"/>
          </a:p>
          <a:p>
            <a:endParaRPr lang="en-IN" dirty="0"/>
          </a:p>
          <a:p>
            <a:endParaRPr lang="en-IN" dirty="0"/>
          </a:p>
          <a:p>
            <a:endParaRPr lang="en-IN" dirty="0"/>
          </a:p>
          <a:p>
            <a:pPr marL="0" indent="0">
              <a:buNone/>
            </a:pPr>
            <a:endParaRPr lang="en-IN" dirty="0"/>
          </a:p>
          <a:p>
            <a:endParaRPr lang="en-IN" dirty="0"/>
          </a:p>
          <a:p>
            <a:endParaRPr lang="en-IN" dirty="0"/>
          </a:p>
          <a:p>
            <a:endParaRPr lang="en-IN" dirty="0"/>
          </a:p>
          <a:p>
            <a:endParaRPr lang="en-IN" dirty="0"/>
          </a:p>
          <a:p>
            <a:endParaRPr lang="en-IN" dirty="0"/>
          </a:p>
        </p:txBody>
      </p:sp>
      <p:pic>
        <p:nvPicPr>
          <p:cNvPr id="5" name="Picture 4">
            <a:extLst>
              <a:ext uri="{FF2B5EF4-FFF2-40B4-BE49-F238E27FC236}">
                <a16:creationId xmlns:a16="http://schemas.microsoft.com/office/drawing/2014/main" id="{FA32DA80-2FAA-F30D-336A-70AF91FDAE54}"/>
              </a:ext>
            </a:extLst>
          </p:cNvPr>
          <p:cNvPicPr>
            <a:picLocks noChangeAspect="1"/>
          </p:cNvPicPr>
          <p:nvPr/>
        </p:nvPicPr>
        <p:blipFill>
          <a:blip r:embed="rId2"/>
          <a:stretch>
            <a:fillRect/>
          </a:stretch>
        </p:blipFill>
        <p:spPr>
          <a:xfrm>
            <a:off x="2121032" y="1913640"/>
            <a:ext cx="8088197" cy="467332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847655"/>
            <a:ext cx="10900825" cy="3996964"/>
          </a:xfrm>
        </p:spPr>
        <p:txBody>
          <a:bodyPr>
            <a:normAutofit/>
          </a:bodyPr>
          <a:lstStyle/>
          <a:p>
            <a:pPr marL="0" indent="0" algn="just">
              <a:buNone/>
            </a:pPr>
            <a:r>
              <a:rPr lang="en-IN" sz="2400" b="1" dirty="0">
                <a:solidFill>
                  <a:schemeClr val="tx1">
                    <a:lumMod val="85000"/>
                    <a:lumOff val="15000"/>
                  </a:schemeClr>
                </a:solidFill>
                <a:ea typeface="+mn-lt"/>
                <a:cs typeface="+mn-lt"/>
              </a:rPr>
              <a:t>Example: </a:t>
            </a:r>
            <a:r>
              <a:rPr lang="en-US" sz="2400" dirty="0">
                <a:solidFill>
                  <a:schemeClr val="tx1">
                    <a:lumMod val="85000"/>
                    <a:lumOff val="15000"/>
                  </a:schemeClr>
                </a:solidFill>
              </a:rPr>
              <a:t>Chronic diseases such as diabetes, hypertension, and cardiovascular conditions require continuous monitoring and proactive management. However, patients and healthcare providers often face challenges in tracking health metrics consistently, detecting early warning signs, and ensuring timely interventions. Existing systems rely heavily on periodic checkups and manual record-keeping, leading to delays in diagnosis and treatment adjustments. There is a need for an intelligent, real-time monitoring solution that can support early detection, improve patient engagement, and enable data-driven decision-making in chronic disease management.</a:t>
            </a:r>
            <a:endParaRPr lang="en-IN" sz="2400" dirty="0">
              <a:solidFill>
                <a:schemeClr val="tx1">
                  <a:lumMod val="85000"/>
                  <a:lumOff val="15000"/>
                </a:schemeClr>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2" y="1232452"/>
            <a:ext cx="11294700" cy="5625548"/>
          </a:xfrm>
        </p:spPr>
        <p:txBody>
          <a:bodyPr vert="horz" lIns="91440" tIns="45720" rIns="91440" bIns="45720" rtlCol="0" anchor="ctr">
            <a:noAutofit/>
          </a:bodyPr>
          <a:lstStyle/>
          <a:p>
            <a:pPr marL="305435" indent="-305435"/>
            <a:endParaRPr lang="en-IN" sz="1200" b="1" dirty="0">
              <a:latin typeface="Calibri"/>
              <a:cs typeface="Calibri"/>
            </a:endParaRPr>
          </a:p>
          <a:p>
            <a:r>
              <a:rPr lang="en-US" sz="1200" dirty="0"/>
              <a:t>The proposed system is designed to provide continuous and intelligent monitoring of patients with chronic diseases using real-time data analytics and machine learning. It enables timely detection of critical health conditions and facilitates remote healthcare support. The system includes the following components:</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dirty="0"/>
              <a:t>Collect real-time vitals like heart rate, blood pressure, and glucose using wearable sensors.</a:t>
            </a:r>
          </a:p>
          <a:p>
            <a:pPr marL="629920" lvl="1" indent="-305435"/>
            <a:r>
              <a:rPr lang="en-US" sz="1200" dirty="0"/>
              <a:t>Use patient history and lifestyle data to enhance monitoring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dirty="0"/>
              <a:t>Clean sensor data to remove noise, missing values, and outliers.</a:t>
            </a:r>
          </a:p>
          <a:p>
            <a:pPr marL="629920" lvl="1" indent="-305435"/>
            <a:r>
              <a:rPr lang="en-US" sz="1200" dirty="0"/>
              <a:t>Extract key health indicators through feature engineering.</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dirty="0"/>
              <a:t>Apply models such as Logistic Regression or Random Forest for anomaly detection.</a:t>
            </a:r>
          </a:p>
          <a:p>
            <a:pPr marL="629920" lvl="1" indent="-305435"/>
            <a:r>
              <a:rPr lang="en-US" sz="1200" dirty="0"/>
              <a:t>Use time-series analysis for forecasting health risks.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dirty="0"/>
              <a:t>Develop a mobile/web app for real-time alerts and vitals display.</a:t>
            </a:r>
          </a:p>
          <a:p>
            <a:pPr marL="629920" lvl="1" indent="-305435"/>
            <a:r>
              <a:rPr lang="en-US" sz="1200" dirty="0"/>
              <a:t>Host the system on a secure and scalable cloud platform.</a:t>
            </a: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dirty="0"/>
              <a:t>Evaluate using metrics like Accuracy, Precision, and F1-Score.</a:t>
            </a:r>
          </a:p>
          <a:p>
            <a:pPr marL="629920" lvl="1" indent="-305435"/>
            <a:r>
              <a:rPr lang="en-US" sz="1200" dirty="0"/>
              <a:t>Continuously improve performance through model retraining.</a:t>
            </a: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404593"/>
            <a:ext cx="11029615" cy="5297865"/>
          </a:xfrm>
        </p:spPr>
        <p:txBody>
          <a:bodyPr>
            <a:normAutofit fontScale="92500" lnSpcReduction="10000"/>
          </a:bodyPr>
          <a:lstStyle/>
          <a:p>
            <a:pPr marL="0" indent="0">
              <a:spcBef>
                <a:spcPts val="0"/>
              </a:spcBef>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p>
          <a:p>
            <a:pPr marL="0" indent="0">
              <a:spcBef>
                <a:spcPts val="0"/>
              </a:spcBef>
              <a:buNone/>
            </a:pPr>
            <a:endParaRPr lang="en-US" dirty="0"/>
          </a:p>
          <a:p>
            <a:pPr marL="305435" indent="-305435"/>
            <a:r>
              <a:rPr lang="en-IN" sz="1800" b="1" dirty="0"/>
              <a:t>System requirements</a:t>
            </a:r>
          </a:p>
          <a:p>
            <a:pPr lvl="1"/>
            <a:r>
              <a:rPr lang="en-IN" sz="1500" dirty="0">
                <a:solidFill>
                  <a:srgbClr val="0F0F0F"/>
                </a:solidFill>
              </a:rPr>
              <a:t>IBM watsonx.ai for model training, testing, and deployment</a:t>
            </a:r>
            <a:endParaRPr lang="en-IN" sz="1800" dirty="0">
              <a:solidFill>
                <a:srgbClr val="0F0F0F"/>
              </a:solidFill>
            </a:endParaRPr>
          </a:p>
          <a:p>
            <a:pPr marL="629435" lvl="1" indent="-305435"/>
            <a:r>
              <a:rPr lang="en-IN" sz="1500" dirty="0">
                <a:solidFill>
                  <a:srgbClr val="0F0F0F"/>
                </a:solidFill>
              </a:rPr>
              <a:t>IBM Cloud Object Storage for dataset storage</a:t>
            </a:r>
            <a:endParaRPr lang="en-IN" sz="1800" dirty="0">
              <a:solidFill>
                <a:srgbClr val="0F0F0F"/>
              </a:solidFill>
            </a:endParaRPr>
          </a:p>
          <a:p>
            <a:pPr marL="629435" lvl="1" indent="-305435"/>
            <a:r>
              <a:rPr lang="en-IN" sz="1500" dirty="0">
                <a:solidFill>
                  <a:srgbClr val="0F0F0F"/>
                </a:solidFill>
              </a:rPr>
              <a:t>IBM Cloud Functions for API-based integration</a:t>
            </a:r>
            <a:endParaRPr lang="en-IN" sz="1800" dirty="0">
              <a:solidFill>
                <a:srgbClr val="0F0F0F"/>
              </a:solidFill>
            </a:endParaRPr>
          </a:p>
          <a:p>
            <a:pPr marL="629435" lvl="1" indent="-305435"/>
            <a:r>
              <a:rPr lang="en-IN" sz="1500" dirty="0">
                <a:solidFill>
                  <a:srgbClr val="0F0F0F"/>
                </a:solidFill>
              </a:rPr>
              <a:t>IBM Watson Studio (optional, for notebook development)</a:t>
            </a:r>
            <a:endParaRPr lang="en-IN" sz="1800" dirty="0">
              <a:solidFill>
                <a:srgbClr val="0F0F0F"/>
              </a:solidFill>
            </a:endParaRPr>
          </a:p>
          <a:p>
            <a:pPr marL="629435" lvl="1" indent="-305435"/>
            <a:r>
              <a:rPr lang="en-IN" sz="1500" dirty="0">
                <a:solidFill>
                  <a:srgbClr val="0F0F0F"/>
                </a:solidFill>
              </a:rPr>
              <a:t>IBM cloud lite services</a:t>
            </a:r>
          </a:p>
          <a:p>
            <a:pPr marL="629435" lvl="1" indent="-305435"/>
            <a:endParaRPr lang="en-IN" sz="1500" dirty="0">
              <a:solidFill>
                <a:srgbClr val="0F0F0F"/>
              </a:solidFill>
            </a:endParaRPr>
          </a:p>
          <a:p>
            <a:pPr marL="305435" indent="-305435"/>
            <a:r>
              <a:rPr lang="en-US" sz="1800" b="1" dirty="0"/>
              <a:t>Libraries Required to Build the Model</a:t>
            </a:r>
          </a:p>
          <a:p>
            <a:pPr marL="0" indent="0">
              <a:buNone/>
            </a:pPr>
            <a:r>
              <a:rPr lang="en-US" b="1" dirty="0"/>
              <a:t>IBM watsonx.ai Environment:</a:t>
            </a:r>
          </a:p>
          <a:p>
            <a:pPr lvl="1"/>
            <a:r>
              <a:rPr lang="en-US" sz="1500" dirty="0" err="1">
                <a:solidFill>
                  <a:srgbClr val="0F0F0F"/>
                </a:solidFill>
              </a:rPr>
              <a:t>ibm</a:t>
            </a:r>
            <a:r>
              <a:rPr lang="en-US" sz="1500" dirty="0">
                <a:solidFill>
                  <a:srgbClr val="0F0F0F"/>
                </a:solidFill>
              </a:rPr>
              <a:t>-</a:t>
            </a:r>
            <a:r>
              <a:rPr lang="en-US" sz="1500" dirty="0" err="1">
                <a:solidFill>
                  <a:srgbClr val="0F0F0F"/>
                </a:solidFill>
              </a:rPr>
              <a:t>watson</a:t>
            </a:r>
            <a:r>
              <a:rPr lang="en-US" sz="1500" dirty="0">
                <a:solidFill>
                  <a:srgbClr val="0F0F0F"/>
                </a:solidFill>
              </a:rPr>
              <a:t>-machine-learning – for deploying and managing models</a:t>
            </a:r>
          </a:p>
          <a:p>
            <a:pPr lvl="1"/>
            <a:r>
              <a:rPr lang="en-US" dirty="0">
                <a:solidFill>
                  <a:srgbClr val="0F0F0F"/>
                </a:solidFill>
              </a:rPr>
              <a:t>ibm_boto3 – for accessing IBM Cloud Object Storage</a:t>
            </a:r>
          </a:p>
          <a:p>
            <a:pPr lvl="1"/>
            <a:r>
              <a:rPr lang="en-US" dirty="0">
                <a:solidFill>
                  <a:srgbClr val="0F0F0F"/>
                </a:solidFill>
              </a:rPr>
              <a:t>scikit-learn – for machine learning model development</a:t>
            </a:r>
          </a:p>
          <a:p>
            <a:pPr lvl="1"/>
            <a:r>
              <a:rPr lang="en-US" dirty="0">
                <a:solidFill>
                  <a:srgbClr val="0F0F0F"/>
                </a:solidFill>
              </a:rPr>
              <a:t>pandas and </a:t>
            </a:r>
            <a:r>
              <a:rPr lang="en-US" dirty="0" err="1">
                <a:solidFill>
                  <a:srgbClr val="0F0F0F"/>
                </a:solidFill>
              </a:rPr>
              <a:t>numpy</a:t>
            </a:r>
            <a:r>
              <a:rPr lang="en-US" dirty="0">
                <a:solidFill>
                  <a:srgbClr val="0F0F0F"/>
                </a:solidFill>
              </a:rPr>
              <a:t> – for data preprocessing</a:t>
            </a:r>
          </a:p>
          <a:p>
            <a:pPr lvl="1"/>
            <a:endParaRPr lang="en-IN" sz="14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240176"/>
          </a:xfrm>
        </p:spPr>
        <p:txBody>
          <a:bodyPr>
            <a:normAutofit fontScale="92500" lnSpcReduction="20000"/>
          </a:bodyPr>
          <a:lstStyle/>
          <a:p>
            <a:pPr marL="305435" indent="-305435"/>
            <a:r>
              <a:rPr lang="en-US" sz="1400" dirty="0"/>
              <a:t>In the Algorithm section, we describe the machine learning technique selected for predicting and classifying chronic disease risk levels. The choice of algorithm is based on the nature of the health data, the classification objective, and the need for real-time, accurate decision-making.</a:t>
            </a:r>
          </a:p>
          <a:p>
            <a:pPr marL="305435" indent="-305435">
              <a:lnSpc>
                <a:spcPct val="210000"/>
              </a:lnSpc>
            </a:pPr>
            <a:r>
              <a:rPr lang="en-IN" sz="1900" b="1" dirty="0">
                <a:ea typeface="+mn-lt"/>
                <a:cs typeface="+mn-lt"/>
              </a:rPr>
              <a:t>Algorithm Selection:</a:t>
            </a:r>
            <a:endParaRPr lang="en-IN" sz="1900" dirty="0"/>
          </a:p>
          <a:p>
            <a:pPr marL="629920" lvl="1" indent="-305435"/>
            <a:r>
              <a:rPr lang="en-US" dirty="0"/>
              <a:t>Random Forest classifier is used due to its robustness and ability to handle complex, non-linear relationships in health data.</a:t>
            </a:r>
          </a:p>
          <a:p>
            <a:pPr marL="629920" lvl="1" indent="-305435"/>
            <a:r>
              <a:rPr lang="en-US" dirty="0"/>
              <a:t>It provides high accuracy in classifying patient conditions (normal vs. risk) using multiple input features.</a:t>
            </a:r>
          </a:p>
          <a:p>
            <a:pPr marL="305920" indent="-305435"/>
            <a:r>
              <a:rPr lang="en-IN" b="1" dirty="0">
                <a:ea typeface="+mn-lt"/>
                <a:cs typeface="+mn-lt"/>
              </a:rPr>
              <a:t>Data Input:</a:t>
            </a:r>
            <a:endParaRPr lang="en-IN" dirty="0"/>
          </a:p>
          <a:p>
            <a:pPr marL="629920" lvl="1" indent="-305435"/>
            <a:r>
              <a:rPr lang="en-US" dirty="0"/>
              <a:t>Real-time vitals: heart rate, blood pressure, glucose level</a:t>
            </a:r>
          </a:p>
          <a:p>
            <a:pPr marL="629920" lvl="1" indent="-305435"/>
            <a:r>
              <a:rPr lang="en-US" dirty="0"/>
              <a:t>Static features: age, gender, medical history</a:t>
            </a:r>
          </a:p>
          <a:p>
            <a:pPr marL="629920" lvl="1" indent="-305435"/>
            <a:r>
              <a:rPr lang="en-US" dirty="0"/>
              <a:t>Time-based attributes: timestamp, day type (weekday/weekend)</a:t>
            </a:r>
          </a:p>
          <a:p>
            <a:pPr marL="305920" indent="-305435"/>
            <a:r>
              <a:rPr lang="en-IN" b="1" dirty="0">
                <a:ea typeface="+mn-lt"/>
                <a:cs typeface="+mn-lt"/>
              </a:rPr>
              <a:t>Training Process:</a:t>
            </a:r>
            <a:endParaRPr lang="en-IN" dirty="0"/>
          </a:p>
          <a:p>
            <a:pPr marL="629920" lvl="1" indent="-305435"/>
            <a:r>
              <a:rPr lang="en-US" dirty="0"/>
              <a:t>The model is trained using labeled historical health data.</a:t>
            </a:r>
          </a:p>
          <a:p>
            <a:pPr marL="629920" lvl="1" indent="-305435"/>
            <a:r>
              <a:rPr lang="en-US" dirty="0"/>
              <a:t>Cross-validation and grid search are used to optimize model accuracy.</a:t>
            </a:r>
          </a:p>
          <a:p>
            <a:pPr marL="629920" lvl="1" indent="-305435"/>
            <a:r>
              <a:rPr lang="en-US" dirty="0"/>
              <a:t>Preprocessing includes normalization and handling of missing values.</a:t>
            </a:r>
          </a:p>
          <a:p>
            <a:pPr marL="305920" indent="-305435"/>
            <a:r>
              <a:rPr lang="en-IN" b="1" dirty="0">
                <a:ea typeface="+mn-lt"/>
                <a:cs typeface="+mn-lt"/>
              </a:rPr>
              <a:t>Prediction Process:</a:t>
            </a:r>
            <a:endParaRPr lang="en-IN" dirty="0"/>
          </a:p>
          <a:p>
            <a:pPr marL="629920" lvl="1" indent="-305435"/>
            <a:r>
              <a:rPr lang="en-US" dirty="0"/>
              <a:t>The trained model predicts whether a patient is at risk based on incoming sensor data.</a:t>
            </a:r>
          </a:p>
          <a:p>
            <a:pPr marL="629920" lvl="1" indent="-305435"/>
            <a:r>
              <a:rPr lang="en-US" dirty="0"/>
              <a:t>Real-time predictions are triggered whenever new data is received.</a:t>
            </a:r>
          </a:p>
          <a:p>
            <a:pPr marL="629920" lvl="1" indent="-305435"/>
            <a:r>
              <a:rPr lang="en-US" dirty="0"/>
              <a:t>Alerts are generated instantly if abnormal conditions are detected.</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E35A987-A771-CF22-B239-0DD8159903D7}"/>
              </a:ext>
            </a:extLst>
          </p:cNvPr>
          <p:cNvPicPr>
            <a:picLocks noGrp="1" noChangeAspect="1"/>
          </p:cNvPicPr>
          <p:nvPr>
            <p:ph idx="1"/>
          </p:nvPr>
        </p:nvPicPr>
        <p:blipFill>
          <a:blip r:embed="rId2"/>
          <a:stretch>
            <a:fillRect/>
          </a:stretch>
        </p:blipFill>
        <p:spPr>
          <a:xfrm>
            <a:off x="1027522" y="1232453"/>
            <a:ext cx="10322350" cy="5234335"/>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87FD6E-57AF-32FF-8C11-9466A04C9DB5}"/>
              </a:ext>
            </a:extLst>
          </p:cNvPr>
          <p:cNvPicPr>
            <a:picLocks noChangeAspect="1"/>
          </p:cNvPicPr>
          <p:nvPr/>
        </p:nvPicPr>
        <p:blipFill>
          <a:blip r:embed="rId2"/>
          <a:stretch>
            <a:fillRect/>
          </a:stretch>
        </p:blipFill>
        <p:spPr>
          <a:xfrm>
            <a:off x="452486" y="810704"/>
            <a:ext cx="11283885" cy="5580669"/>
          </a:xfrm>
          <a:prstGeom prst="rect">
            <a:avLst/>
          </a:prstGeom>
        </p:spPr>
      </p:pic>
    </p:spTree>
    <p:extLst>
      <p:ext uri="{BB962C8B-B14F-4D97-AF65-F5344CB8AC3E}">
        <p14:creationId xmlns:p14="http://schemas.microsoft.com/office/powerpoint/2010/main" val="2563425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0673A9A-B0A6-4BB2-CCBB-D94F9C6ACD74}"/>
              </a:ext>
            </a:extLst>
          </p:cNvPr>
          <p:cNvPicPr>
            <a:picLocks noChangeAspect="1"/>
          </p:cNvPicPr>
          <p:nvPr/>
        </p:nvPicPr>
        <p:blipFill>
          <a:blip r:embed="rId2"/>
          <a:stretch>
            <a:fillRect/>
          </a:stretch>
        </p:blipFill>
        <p:spPr>
          <a:xfrm>
            <a:off x="443060" y="791852"/>
            <a:ext cx="11293311" cy="5571241"/>
          </a:xfrm>
          <a:prstGeom prst="rect">
            <a:avLst/>
          </a:prstGeom>
        </p:spPr>
      </p:pic>
    </p:spTree>
    <p:extLst>
      <p:ext uri="{BB962C8B-B14F-4D97-AF65-F5344CB8AC3E}">
        <p14:creationId xmlns:p14="http://schemas.microsoft.com/office/powerpoint/2010/main" val="31003872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1001</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Chronic Disease Monitoring agent</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Apurva Adhav</cp:lastModifiedBy>
  <cp:revision>25</cp:revision>
  <dcterms:created xsi:type="dcterms:W3CDTF">2021-05-26T16:50:10Z</dcterms:created>
  <dcterms:modified xsi:type="dcterms:W3CDTF">2025-08-03T14:43:14Z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