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57" r:id="rId3"/>
    <p:sldId id="281" r:id="rId4"/>
    <p:sldId id="282" r:id="rId5"/>
    <p:sldId id="269" r:id="rId6"/>
    <p:sldId id="278" r:id="rId7"/>
    <p:sldId id="277" r:id="rId8"/>
    <p:sldId id="268" r:id="rId9"/>
    <p:sldId id="271" r:id="rId10"/>
    <p:sldId id="272" r:id="rId11"/>
    <p:sldId id="279" r:id="rId12"/>
    <p:sldId id="260" r:id="rId13"/>
    <p:sldId id="259" r:id="rId14"/>
    <p:sldId id="261" r:id="rId15"/>
    <p:sldId id="262" r:id="rId16"/>
    <p:sldId id="263" r:id="rId17"/>
    <p:sldId id="265" r:id="rId18"/>
    <p:sldId id="266" r:id="rId19"/>
    <p:sldId id="276"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C5D740-1A85-4436-AC05-648CA65EDC4C}" v="76" dt="2024-08-06T07:17:28.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varScale="1">
        <p:scale>
          <a:sx n="74" d="100"/>
          <a:sy n="74" d="100"/>
        </p:scale>
        <p:origin x="3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81272A-45C6-482B-970C-DB0458A7974F}" type="datetimeFigureOut">
              <a:rPr lang="en-IN" smtClean="0"/>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583977-5C39-4472-864B-9B118726D7CB}" type="slidenum">
              <a:rPr lang="en-IN" smtClean="0"/>
              <a:t>‹#›</a:t>
            </a:fld>
            <a:endParaRPr lang="en-IN"/>
          </a:p>
        </p:txBody>
      </p:sp>
    </p:spTree>
    <p:extLst>
      <p:ext uri="{BB962C8B-B14F-4D97-AF65-F5344CB8AC3E}">
        <p14:creationId xmlns:p14="http://schemas.microsoft.com/office/powerpoint/2010/main" val="142147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57207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175541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3860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452191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10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3620907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682462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177720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370078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C25B84-8960-47EF-8166-9FE1B4BE6F43}" type="datetimeFigureOut">
              <a:rPr lang="en-IN" smtClean="0"/>
              <a:t>06-08-2024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4164020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C25B84-8960-47EF-8166-9FE1B4BE6F43}"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01835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C25B84-8960-47EF-8166-9FE1B4BE6F43}" type="datetimeFigureOut">
              <a:rPr lang="en-IN" smtClean="0"/>
              <a:t>06-08-2024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77145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C25B84-8960-47EF-8166-9FE1B4BE6F43}" type="datetimeFigureOut">
              <a:rPr lang="en-IN" smtClean="0"/>
              <a:t>06-08-2024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363844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25B84-8960-47EF-8166-9FE1B4BE6F43}" type="datetimeFigureOut">
              <a:rPr lang="en-IN" smtClean="0"/>
              <a:t>06-08-2024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125530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C25B84-8960-47EF-8166-9FE1B4BE6F43}"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29131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C25B84-8960-47EF-8166-9FE1B4BE6F43}" type="datetimeFigureOut">
              <a:rPr lang="en-IN" smtClean="0"/>
              <a:t>06-08-2024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92AC09-8F0A-48F0-9E07-4911FC736F78}" type="slidenum">
              <a:rPr lang="en-IN" smtClean="0"/>
              <a:t>‹#›</a:t>
            </a:fld>
            <a:endParaRPr lang="en-IN"/>
          </a:p>
        </p:txBody>
      </p:sp>
    </p:spTree>
    <p:extLst>
      <p:ext uri="{BB962C8B-B14F-4D97-AF65-F5344CB8AC3E}">
        <p14:creationId xmlns:p14="http://schemas.microsoft.com/office/powerpoint/2010/main" val="185265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C25B84-8960-47EF-8166-9FE1B4BE6F43}" type="datetimeFigureOut">
              <a:rPr lang="en-IN" smtClean="0"/>
              <a:t>06-08-2024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92AC09-8F0A-48F0-9E07-4911FC736F78}" type="slidenum">
              <a:rPr lang="en-IN" smtClean="0"/>
              <a:t>‹#›</a:t>
            </a:fld>
            <a:endParaRPr lang="en-IN"/>
          </a:p>
        </p:txBody>
      </p:sp>
    </p:spTree>
    <p:extLst>
      <p:ext uri="{BB962C8B-B14F-4D97-AF65-F5344CB8AC3E}">
        <p14:creationId xmlns:p14="http://schemas.microsoft.com/office/powerpoint/2010/main" val="297819852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yourviews.mindstick.com/story/1099/facts-you-need-to-know-about-ratan-tat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79518-35E3-3E03-B3A5-D7A429F7D72C}"/>
              </a:ext>
            </a:extLst>
          </p:cNvPr>
          <p:cNvSpPr>
            <a:spLocks noGrp="1"/>
          </p:cNvSpPr>
          <p:nvPr>
            <p:ph type="ctrTitle"/>
          </p:nvPr>
        </p:nvSpPr>
        <p:spPr>
          <a:xfrm>
            <a:off x="495507" y="2290916"/>
            <a:ext cx="5203309" cy="1311122"/>
          </a:xfrm>
        </p:spPr>
        <p:txBody>
          <a:bodyPr>
            <a:normAutofit fontScale="90000"/>
          </a:bodyPr>
          <a:lstStyle/>
          <a:p>
            <a:r>
              <a:rPr lang="en-US" b="1" dirty="0" err="1"/>
              <a:t>AtliQ</a:t>
            </a:r>
            <a:r>
              <a:rPr lang="en-US" b="1" dirty="0"/>
              <a:t> Motors EV Sales</a:t>
            </a:r>
            <a:endParaRPr lang="en-IN" dirty="0"/>
          </a:p>
        </p:txBody>
      </p:sp>
      <p:sp>
        <p:nvSpPr>
          <p:cNvPr id="3" name="Subtitle 2">
            <a:extLst>
              <a:ext uri="{FF2B5EF4-FFF2-40B4-BE49-F238E27FC236}">
                <a16:creationId xmlns:a16="http://schemas.microsoft.com/office/drawing/2014/main" id="{58DB4A19-0F27-A5FC-7D54-65D291BE853D}"/>
              </a:ext>
            </a:extLst>
          </p:cNvPr>
          <p:cNvSpPr>
            <a:spLocks noGrp="1"/>
          </p:cNvSpPr>
          <p:nvPr>
            <p:ph type="subTitle" idx="1"/>
          </p:nvPr>
        </p:nvSpPr>
        <p:spPr>
          <a:xfrm>
            <a:off x="934065" y="3602038"/>
            <a:ext cx="4365522" cy="635665"/>
          </a:xfrm>
        </p:spPr>
        <p:txBody>
          <a:bodyPr>
            <a:normAutofit lnSpcReduction="10000"/>
          </a:bodyPr>
          <a:lstStyle/>
          <a:p>
            <a:r>
              <a:rPr lang="en-US" dirty="0"/>
              <a:t>                                                                  APURVA BHALERAO</a:t>
            </a:r>
            <a:endParaRPr lang="en-IN" dirty="0"/>
          </a:p>
        </p:txBody>
      </p:sp>
      <p:pic>
        <p:nvPicPr>
          <p:cNvPr id="5" name="Picture 4">
            <a:extLst>
              <a:ext uri="{FF2B5EF4-FFF2-40B4-BE49-F238E27FC236}">
                <a16:creationId xmlns:a16="http://schemas.microsoft.com/office/drawing/2014/main" id="{2F92CDFF-2709-768F-A6F5-F64F7D9321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3148" y="934065"/>
            <a:ext cx="5433344" cy="5132438"/>
          </a:xfrm>
          <a:prstGeom prst="rect">
            <a:avLst/>
          </a:prstGeom>
        </p:spPr>
      </p:pic>
    </p:spTree>
    <p:extLst>
      <p:ext uri="{BB962C8B-B14F-4D97-AF65-F5344CB8AC3E}">
        <p14:creationId xmlns:p14="http://schemas.microsoft.com/office/powerpoint/2010/main" val="2987721096"/>
      </p:ext>
    </p:extLst>
  </p:cSld>
  <p:clrMapOvr>
    <a:masterClrMapping/>
  </p:clrMapOvr>
  <mc:AlternateContent xmlns:mc="http://schemas.openxmlformats.org/markup-compatibility/2006" xmlns:p14="http://schemas.microsoft.com/office/powerpoint/2010/main">
    <mc:Choice Requires="p14">
      <p:transition spd="slow" p14:dur="2000" advTm="2106"/>
    </mc:Choice>
    <mc:Fallback xmlns="">
      <p:transition spd="slow" advTm="210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3018-2C94-48BE-EFB5-D71BDF1141FA}"/>
              </a:ext>
            </a:extLst>
          </p:cNvPr>
          <p:cNvSpPr>
            <a:spLocks noGrp="1"/>
          </p:cNvSpPr>
          <p:nvPr>
            <p:ph type="title"/>
          </p:nvPr>
        </p:nvSpPr>
        <p:spPr/>
        <p:txBody>
          <a:bodyPr/>
          <a:lstStyle/>
          <a:p>
            <a:r>
              <a:rPr lang="en-US" sz="1800" dirty="0"/>
              <a:t>How do the EV sales and penetration rates in Delhi compare to Karnataka for 2024?</a:t>
            </a:r>
            <a:endParaRPr lang="en-IN" sz="1800" dirty="0"/>
          </a:p>
        </p:txBody>
      </p:sp>
      <p:pic>
        <p:nvPicPr>
          <p:cNvPr id="8" name="Content Placeholder 7">
            <a:extLst>
              <a:ext uri="{FF2B5EF4-FFF2-40B4-BE49-F238E27FC236}">
                <a16:creationId xmlns:a16="http://schemas.microsoft.com/office/drawing/2014/main" id="{4701AF1E-EBAE-1DB6-FB67-C647631C1C08}"/>
              </a:ext>
            </a:extLst>
          </p:cNvPr>
          <p:cNvPicPr>
            <a:picLocks noGrp="1" noChangeAspect="1"/>
          </p:cNvPicPr>
          <p:nvPr>
            <p:ph idx="1"/>
          </p:nvPr>
        </p:nvPicPr>
        <p:blipFill>
          <a:blip r:embed="rId2"/>
          <a:stretch>
            <a:fillRect/>
          </a:stretch>
        </p:blipFill>
        <p:spPr>
          <a:xfrm>
            <a:off x="528291" y="2866004"/>
            <a:ext cx="3582678" cy="1896711"/>
          </a:xfrm>
          <a:prstGeom prst="rect">
            <a:avLst/>
          </a:prstGeom>
        </p:spPr>
      </p:pic>
      <p:sp>
        <p:nvSpPr>
          <p:cNvPr id="9" name="TextBox 8">
            <a:extLst>
              <a:ext uri="{FF2B5EF4-FFF2-40B4-BE49-F238E27FC236}">
                <a16:creationId xmlns:a16="http://schemas.microsoft.com/office/drawing/2014/main" id="{78B2E4D1-A346-02F8-A65C-B54576002B56}"/>
              </a:ext>
            </a:extLst>
          </p:cNvPr>
          <p:cNvSpPr txBox="1"/>
          <p:nvPr/>
        </p:nvSpPr>
        <p:spPr>
          <a:xfrm>
            <a:off x="238991" y="1808018"/>
            <a:ext cx="5018809" cy="923330"/>
          </a:xfrm>
          <a:prstGeom prst="rect">
            <a:avLst/>
          </a:prstGeom>
          <a:noFill/>
        </p:spPr>
        <p:txBody>
          <a:bodyPr wrap="square" rtlCol="0">
            <a:spAutoFit/>
          </a:bodyPr>
          <a:lstStyle/>
          <a:p>
            <a:r>
              <a:rPr lang="en-US" dirty="0"/>
              <a:t>Karnataka has </a:t>
            </a:r>
            <a:r>
              <a:rPr lang="en-IN" dirty="0"/>
              <a:t>highest Penetration compare to Delhi.</a:t>
            </a:r>
            <a:br>
              <a:rPr lang="en-IN" dirty="0"/>
            </a:br>
            <a:endParaRPr lang="en-US" dirty="0"/>
          </a:p>
        </p:txBody>
      </p:sp>
      <p:pic>
        <p:nvPicPr>
          <p:cNvPr id="4" name="Picture 3">
            <a:extLst>
              <a:ext uri="{FF2B5EF4-FFF2-40B4-BE49-F238E27FC236}">
                <a16:creationId xmlns:a16="http://schemas.microsoft.com/office/drawing/2014/main" id="{8E7FEDD3-8D2F-1CE2-8BAE-5A82C97D9734}"/>
              </a:ext>
            </a:extLst>
          </p:cNvPr>
          <p:cNvPicPr>
            <a:picLocks noChangeAspect="1"/>
          </p:cNvPicPr>
          <p:nvPr/>
        </p:nvPicPr>
        <p:blipFill>
          <a:blip r:embed="rId3"/>
          <a:stretch>
            <a:fillRect/>
          </a:stretch>
        </p:blipFill>
        <p:spPr>
          <a:xfrm>
            <a:off x="5257800" y="2109095"/>
            <a:ext cx="4963218" cy="3410527"/>
          </a:xfrm>
          <a:prstGeom prst="rect">
            <a:avLst/>
          </a:prstGeom>
        </p:spPr>
      </p:pic>
    </p:spTree>
    <p:extLst>
      <p:ext uri="{BB962C8B-B14F-4D97-AF65-F5344CB8AC3E}">
        <p14:creationId xmlns:p14="http://schemas.microsoft.com/office/powerpoint/2010/main" val="2009202598"/>
      </p:ext>
    </p:extLst>
  </p:cSld>
  <p:clrMapOvr>
    <a:masterClrMapping/>
  </p:clrMapOvr>
  <mc:AlternateContent xmlns:mc="http://schemas.openxmlformats.org/markup-compatibility/2006" xmlns:p14="http://schemas.microsoft.com/office/powerpoint/2010/main">
    <mc:Choice Requires="p14">
      <p:transition spd="slow" p14:dur="2000" advTm="11122"/>
    </mc:Choice>
    <mc:Fallback xmlns="">
      <p:transition spd="slow" advTm="111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AE8B-2D5F-754E-0998-7923953C2F58}"/>
              </a:ext>
            </a:extLst>
          </p:cNvPr>
          <p:cNvSpPr>
            <a:spLocks noGrp="1"/>
          </p:cNvSpPr>
          <p:nvPr>
            <p:ph type="title"/>
          </p:nvPr>
        </p:nvSpPr>
        <p:spPr/>
        <p:txBody>
          <a:bodyPr>
            <a:normAutofit fontScale="90000"/>
          </a:bodyPr>
          <a:lstStyle/>
          <a:p>
            <a:pPr marL="259080">
              <a:lnSpc>
                <a:spcPct val="107000"/>
              </a:lnSpc>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8. What are the peak and low season months for EV sales based on the data from 2022 to 2024</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Peak month:</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F031AC5-95ED-223C-1BA7-7AD3C55D82DE}"/>
              </a:ext>
            </a:extLst>
          </p:cNvPr>
          <p:cNvPicPr>
            <a:picLocks noGrp="1" noChangeAspect="1"/>
          </p:cNvPicPr>
          <p:nvPr>
            <p:ph idx="1"/>
          </p:nvPr>
        </p:nvPicPr>
        <p:blipFill>
          <a:blip r:embed="rId2"/>
          <a:stretch>
            <a:fillRect/>
          </a:stretch>
        </p:blipFill>
        <p:spPr>
          <a:xfrm>
            <a:off x="1285377" y="3429000"/>
            <a:ext cx="3162574" cy="441998"/>
          </a:xfrm>
          <a:prstGeom prst="rect">
            <a:avLst/>
          </a:prstGeom>
        </p:spPr>
      </p:pic>
      <p:pic>
        <p:nvPicPr>
          <p:cNvPr id="5" name="Picture 4">
            <a:extLst>
              <a:ext uri="{FF2B5EF4-FFF2-40B4-BE49-F238E27FC236}">
                <a16:creationId xmlns:a16="http://schemas.microsoft.com/office/drawing/2014/main" id="{4A04B11E-5094-6D06-DA6C-220BE138B0BC}"/>
              </a:ext>
            </a:extLst>
          </p:cNvPr>
          <p:cNvPicPr>
            <a:picLocks noChangeAspect="1"/>
          </p:cNvPicPr>
          <p:nvPr/>
        </p:nvPicPr>
        <p:blipFill>
          <a:blip r:embed="rId3"/>
          <a:stretch>
            <a:fillRect/>
          </a:stretch>
        </p:blipFill>
        <p:spPr>
          <a:xfrm>
            <a:off x="1232311" y="3961913"/>
            <a:ext cx="3215640" cy="1158240"/>
          </a:xfrm>
          <a:prstGeom prst="rect">
            <a:avLst/>
          </a:prstGeom>
        </p:spPr>
      </p:pic>
      <p:sp>
        <p:nvSpPr>
          <p:cNvPr id="9" name="TextBox 8">
            <a:extLst>
              <a:ext uri="{FF2B5EF4-FFF2-40B4-BE49-F238E27FC236}">
                <a16:creationId xmlns:a16="http://schemas.microsoft.com/office/drawing/2014/main" id="{1196BA22-61B8-97D0-185F-ACAA2C22CB9B}"/>
              </a:ext>
            </a:extLst>
          </p:cNvPr>
          <p:cNvSpPr txBox="1"/>
          <p:nvPr/>
        </p:nvSpPr>
        <p:spPr>
          <a:xfrm>
            <a:off x="955964" y="1558636"/>
            <a:ext cx="4582391" cy="1200329"/>
          </a:xfrm>
          <a:prstGeom prst="rect">
            <a:avLst/>
          </a:prstGeom>
          <a:noFill/>
        </p:spPr>
        <p:txBody>
          <a:bodyPr wrap="square" rtlCol="0">
            <a:spAutoFit/>
          </a:bodyPr>
          <a:lstStyle/>
          <a:p>
            <a:r>
              <a:rPr lang="en-US" dirty="0"/>
              <a:t>Peak Season : March is the peak Month for EV  Sales </a:t>
            </a:r>
            <a:br>
              <a:rPr lang="en-US" dirty="0"/>
            </a:br>
            <a:r>
              <a:rPr lang="en-US" dirty="0"/>
              <a:t>low Season: April to June Months for EV sales</a:t>
            </a:r>
            <a:endParaRPr lang="en-IN" dirty="0"/>
          </a:p>
        </p:txBody>
      </p:sp>
      <p:pic>
        <p:nvPicPr>
          <p:cNvPr id="6" name="Picture 5">
            <a:extLst>
              <a:ext uri="{FF2B5EF4-FFF2-40B4-BE49-F238E27FC236}">
                <a16:creationId xmlns:a16="http://schemas.microsoft.com/office/drawing/2014/main" id="{D2081319-3EA1-2984-D172-32C10F2807B5}"/>
              </a:ext>
            </a:extLst>
          </p:cNvPr>
          <p:cNvPicPr>
            <a:picLocks noChangeAspect="1"/>
          </p:cNvPicPr>
          <p:nvPr/>
        </p:nvPicPr>
        <p:blipFill>
          <a:blip r:embed="rId4"/>
          <a:stretch>
            <a:fillRect/>
          </a:stretch>
        </p:blipFill>
        <p:spPr>
          <a:xfrm>
            <a:off x="5816985" y="2045051"/>
            <a:ext cx="5344271" cy="2378622"/>
          </a:xfrm>
          <a:prstGeom prst="rect">
            <a:avLst/>
          </a:prstGeom>
        </p:spPr>
      </p:pic>
    </p:spTree>
    <p:extLst>
      <p:ext uri="{BB962C8B-B14F-4D97-AF65-F5344CB8AC3E}">
        <p14:creationId xmlns:p14="http://schemas.microsoft.com/office/powerpoint/2010/main" val="417199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6EE3-9F33-E2FD-B828-385CF5782A01}"/>
              </a:ext>
            </a:extLst>
          </p:cNvPr>
          <p:cNvSpPr>
            <a:spLocks noGrp="1"/>
          </p:cNvSpPr>
          <p:nvPr>
            <p:ph type="title"/>
          </p:nvPr>
        </p:nvSpPr>
        <p:spPr/>
        <p:txBody>
          <a:bodyPr/>
          <a:lstStyle/>
          <a:p>
            <a:r>
              <a:rPr lang="en-US" sz="1600" dirty="0"/>
              <a:t>Estimate the revenue growth rate of 4-wheeler and 2-wheelers EVs in India for 2022 vs 2024 and 2023 vs 2024, assuming an average unit price. H</a:t>
            </a:r>
            <a:endParaRPr lang="en-IN" sz="1600" dirty="0"/>
          </a:p>
        </p:txBody>
      </p:sp>
      <p:pic>
        <p:nvPicPr>
          <p:cNvPr id="4" name="Content Placeholder 3">
            <a:extLst>
              <a:ext uri="{FF2B5EF4-FFF2-40B4-BE49-F238E27FC236}">
                <a16:creationId xmlns:a16="http://schemas.microsoft.com/office/drawing/2014/main" id="{FA76E1A0-3155-541E-53D0-C530D3704A33}"/>
              </a:ext>
            </a:extLst>
          </p:cNvPr>
          <p:cNvPicPr>
            <a:picLocks noGrp="1" noChangeAspect="1"/>
          </p:cNvPicPr>
          <p:nvPr>
            <p:ph idx="1"/>
          </p:nvPr>
        </p:nvPicPr>
        <p:blipFill>
          <a:blip r:embed="rId2"/>
          <a:stretch>
            <a:fillRect/>
          </a:stretch>
        </p:blipFill>
        <p:spPr>
          <a:xfrm>
            <a:off x="4817806" y="1589809"/>
            <a:ext cx="6947302" cy="4294522"/>
          </a:xfrm>
          <a:prstGeom prst="rect">
            <a:avLst/>
          </a:prstGeom>
        </p:spPr>
      </p:pic>
      <p:pic>
        <p:nvPicPr>
          <p:cNvPr id="7" name="Picture 6">
            <a:extLst>
              <a:ext uri="{FF2B5EF4-FFF2-40B4-BE49-F238E27FC236}">
                <a16:creationId xmlns:a16="http://schemas.microsoft.com/office/drawing/2014/main" id="{086B75CC-9F6F-D23F-A37D-C19081D069DB}"/>
              </a:ext>
            </a:extLst>
          </p:cNvPr>
          <p:cNvPicPr>
            <a:picLocks noChangeAspect="1"/>
          </p:cNvPicPr>
          <p:nvPr/>
        </p:nvPicPr>
        <p:blipFill>
          <a:blip r:embed="rId3"/>
          <a:stretch>
            <a:fillRect/>
          </a:stretch>
        </p:blipFill>
        <p:spPr>
          <a:xfrm>
            <a:off x="236533" y="3217774"/>
            <a:ext cx="4278207" cy="1709827"/>
          </a:xfrm>
          <a:prstGeom prst="rect">
            <a:avLst/>
          </a:prstGeom>
        </p:spPr>
      </p:pic>
    </p:spTree>
    <p:extLst>
      <p:ext uri="{BB962C8B-B14F-4D97-AF65-F5344CB8AC3E}">
        <p14:creationId xmlns:p14="http://schemas.microsoft.com/office/powerpoint/2010/main" val="2605103719"/>
      </p:ext>
    </p:extLst>
  </p:cSld>
  <p:clrMapOvr>
    <a:masterClrMapping/>
  </p:clrMapOvr>
  <mc:AlternateContent xmlns:mc="http://schemas.openxmlformats.org/markup-compatibility/2006" xmlns:p14="http://schemas.microsoft.com/office/powerpoint/2010/main">
    <mc:Choice Requires="p14">
      <p:transition spd="slow" p14:dur="2000" advTm="4586"/>
    </mc:Choice>
    <mc:Fallback xmlns="">
      <p:transition spd="slow" advTm="458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7AF54-F6A4-05AA-7AA8-8DFE96D6FA19}"/>
              </a:ext>
            </a:extLst>
          </p:cNvPr>
          <p:cNvSpPr>
            <a:spLocks noGrp="1"/>
          </p:cNvSpPr>
          <p:nvPr>
            <p:ph type="title"/>
          </p:nvPr>
        </p:nvSpPr>
        <p:spPr>
          <a:xfrm>
            <a:off x="838199" y="365125"/>
            <a:ext cx="10616381" cy="1389371"/>
          </a:xfrm>
        </p:spPr>
        <p:txBody>
          <a:bodyPr>
            <a:normAutofit/>
          </a:bodyPr>
          <a:lstStyle/>
          <a:p>
            <a:r>
              <a:rPr lang="en-US" sz="1800" dirty="0"/>
              <a:t>Estimate the revenue growth rate of 4-wheeler and 2-wheelers EVs in India for 2022 vs 2024 and 2023 vs 2024, assuming an average unit price. </a:t>
            </a:r>
            <a:endParaRPr lang="en-IN" sz="1800" dirty="0"/>
          </a:p>
        </p:txBody>
      </p:sp>
      <p:pic>
        <p:nvPicPr>
          <p:cNvPr id="8" name="Content Placeholder 7">
            <a:extLst>
              <a:ext uri="{FF2B5EF4-FFF2-40B4-BE49-F238E27FC236}">
                <a16:creationId xmlns:a16="http://schemas.microsoft.com/office/drawing/2014/main" id="{80E71DBB-5C31-C362-CEEE-AAF58655CF66}"/>
              </a:ext>
            </a:extLst>
          </p:cNvPr>
          <p:cNvPicPr>
            <a:picLocks noGrp="1" noChangeAspect="1"/>
          </p:cNvPicPr>
          <p:nvPr>
            <p:ph idx="1"/>
          </p:nvPr>
        </p:nvPicPr>
        <p:blipFill>
          <a:blip r:embed="rId2"/>
          <a:stretch>
            <a:fillRect/>
          </a:stretch>
        </p:blipFill>
        <p:spPr>
          <a:xfrm>
            <a:off x="447543" y="2671597"/>
            <a:ext cx="4738964" cy="1792249"/>
          </a:xfrm>
          <a:prstGeom prst="rect">
            <a:avLst/>
          </a:prstGeom>
        </p:spPr>
      </p:pic>
      <p:pic>
        <p:nvPicPr>
          <p:cNvPr id="12" name="Picture 11">
            <a:extLst>
              <a:ext uri="{FF2B5EF4-FFF2-40B4-BE49-F238E27FC236}">
                <a16:creationId xmlns:a16="http://schemas.microsoft.com/office/drawing/2014/main" id="{3F805C36-109B-B2BA-4140-37D925CD4571}"/>
              </a:ext>
            </a:extLst>
          </p:cNvPr>
          <p:cNvPicPr>
            <a:picLocks noChangeAspect="1"/>
          </p:cNvPicPr>
          <p:nvPr/>
        </p:nvPicPr>
        <p:blipFill>
          <a:blip r:embed="rId3"/>
          <a:stretch>
            <a:fillRect/>
          </a:stretch>
        </p:blipFill>
        <p:spPr>
          <a:xfrm>
            <a:off x="5471478" y="2290916"/>
            <a:ext cx="6181753" cy="3574263"/>
          </a:xfrm>
          <a:prstGeom prst="rect">
            <a:avLst/>
          </a:prstGeom>
        </p:spPr>
      </p:pic>
    </p:spTree>
    <p:extLst>
      <p:ext uri="{BB962C8B-B14F-4D97-AF65-F5344CB8AC3E}">
        <p14:creationId xmlns:p14="http://schemas.microsoft.com/office/powerpoint/2010/main" val="95485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01EA-6A81-FD57-5324-6C50948901AD}"/>
              </a:ext>
            </a:extLst>
          </p:cNvPr>
          <p:cNvSpPr>
            <a:spLocks noGrp="1"/>
          </p:cNvSpPr>
          <p:nvPr>
            <p:ph type="title"/>
          </p:nvPr>
        </p:nvSpPr>
        <p:spPr/>
        <p:txBody>
          <a:bodyPr/>
          <a:lstStyle/>
          <a:p>
            <a:r>
              <a:rPr lang="en-US" sz="1800" dirty="0"/>
              <a:t>1. What are the primary reasons for customers choosing 4-wheeler EVs in 2023 and 2024 (cost savings, environmental concerns, government incentives)?</a:t>
            </a:r>
            <a:endParaRPr lang="en-IN" sz="1800" dirty="0"/>
          </a:p>
        </p:txBody>
      </p:sp>
      <p:sp>
        <p:nvSpPr>
          <p:cNvPr id="3" name="Content Placeholder 2">
            <a:extLst>
              <a:ext uri="{FF2B5EF4-FFF2-40B4-BE49-F238E27FC236}">
                <a16:creationId xmlns:a16="http://schemas.microsoft.com/office/drawing/2014/main" id="{FF22EC7B-5028-A63F-16F4-CA2AFAF7B9F3}"/>
              </a:ext>
            </a:extLst>
          </p:cNvPr>
          <p:cNvSpPr>
            <a:spLocks noGrp="1"/>
          </p:cNvSpPr>
          <p:nvPr>
            <p:ph idx="1"/>
          </p:nvPr>
        </p:nvSpPr>
        <p:spPr>
          <a:xfrm>
            <a:off x="1414974" y="2290916"/>
            <a:ext cx="8761413" cy="3952568"/>
          </a:xfrm>
        </p:spPr>
        <p:txBody>
          <a:bodyPr>
            <a:normAutofit fontScale="92500" lnSpcReduction="20000"/>
          </a:bodyPr>
          <a:lstStyle/>
          <a:p>
            <a:pPr marL="0" lvl="0" indent="0">
              <a:lnSpc>
                <a:spcPct val="107000"/>
              </a:lnSpc>
              <a:spcAft>
                <a:spcPts val="800"/>
              </a:spcAft>
              <a:buSzPts val="1000"/>
              <a:buNone/>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Environmental Concerns: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he Environmental benefits of electric vehicles helps to make cities cleaner and healthier because they don't produce as much pollution as regular vehicles.</a:t>
            </a:r>
          </a:p>
          <a:p>
            <a:pPr marL="0" lvl="0" indent="0">
              <a:lnSpc>
                <a:spcPct val="107000"/>
              </a:lnSpc>
              <a:spcAft>
                <a:spcPts val="800"/>
              </a:spcAft>
              <a:buSzPts val="1000"/>
              <a:buNone/>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Government Incentives: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Indian government has taken steps like giving discounts, tax breaks, and money back to encourage people to choose the best electric scooter in India.</a:t>
            </a: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Rising Fuel Costs: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Fuel prices have been rising steadily, which has forced people to look for more affordable options. As a result, demand for electric vehicles in India has increased rapidly. When compared to their fossil fuel alternatives, electric bikes and scooters provide a more cost-effective form of transportation due to their considerably lower operating expenses.</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9974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7A6A-0087-95C3-19E0-771994190B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47E107-5420-ECFC-4EC2-C2130AD6AECA}"/>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EV technology advancements: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fast progress in making electric vehicles better, especially in how long their batteries last and how far they can go, has made people more sure about buying them. They work better, there are many places to charge them up on the go, and they also have cool new things that make them even better. That's why more people want to buy electric vehicles as their main way to get around.</a:t>
            </a:r>
          </a:p>
          <a:p>
            <a:endParaRPr lang="en-IN" dirty="0"/>
          </a:p>
        </p:txBody>
      </p:sp>
    </p:spTree>
    <p:extLst>
      <p:ext uri="{BB962C8B-B14F-4D97-AF65-F5344CB8AC3E}">
        <p14:creationId xmlns:p14="http://schemas.microsoft.com/office/powerpoint/2010/main" val="1322864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4B6F-1E45-3933-BFBB-65596D2218F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5F723B6-2BB8-0701-BD94-C9EB841FC739}"/>
              </a:ext>
            </a:extLst>
          </p:cNvPr>
          <p:cNvSpPr>
            <a:spLocks noGrp="1"/>
          </p:cNvSpPr>
          <p:nvPr>
            <p:ph idx="1"/>
          </p:nvPr>
        </p:nvSpPr>
        <p:spPr>
          <a:xfrm>
            <a:off x="648929" y="2251587"/>
            <a:ext cx="10520516" cy="3873910"/>
          </a:xfrm>
        </p:spPr>
        <p:txBody>
          <a:bodyPr>
            <a:normAutofit fontScale="77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Charging Infrastructure Development: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EV charging infrastructure development and expansion across the country has been pivotal in driving the demand for electric vehicles in India. With the establishment of charging stations in urban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along major highways, range anxiety is alleviated, making electric scooters and bikes a practical choice for daily commuting and long-distance travel.</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Advocacy and Awareness Campaigns: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Efforts to make people aware and advocate for electric vehicles have been really important in shaping what people think. Campaigns and educational programs that talk about how electric scooters are good for the environment and can save money have helped many people who care about the environment.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Innovative Government Policies: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Smart government strategies that support the EV market growth factors and have fostered 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favorable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environment for the electric vehicle market in India, thus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fueling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demand for electric vehicles in India. Policies like rewards for companies making electric vehicles, financial aid for buyers, and requirements for using electric vehicles in public transport have encouraged investment and advancements in the EV industry outlook.</a:t>
            </a:r>
          </a:p>
          <a:p>
            <a:endParaRPr lang="en-IN" dirty="0"/>
          </a:p>
        </p:txBody>
      </p:sp>
    </p:spTree>
    <p:extLst>
      <p:ext uri="{BB962C8B-B14F-4D97-AF65-F5344CB8AC3E}">
        <p14:creationId xmlns:p14="http://schemas.microsoft.com/office/powerpoint/2010/main" val="334379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32B3D-7667-25B2-22D6-DDE42E828B00}"/>
              </a:ext>
            </a:extLst>
          </p:cNvPr>
          <p:cNvSpPr>
            <a:spLocks noGrp="1"/>
          </p:cNvSpPr>
          <p:nvPr>
            <p:ph type="title"/>
          </p:nvPr>
        </p:nvSpPr>
        <p:spPr/>
        <p:txBody>
          <a:bodyPr/>
          <a:lstStyle/>
          <a:p>
            <a:r>
              <a:rPr lang="en-US" sz="1400" dirty="0"/>
              <a:t>4. Who should be the brand ambassador if </a:t>
            </a:r>
            <a:r>
              <a:rPr lang="en-US" sz="1400" dirty="0" err="1"/>
              <a:t>AtliQ</a:t>
            </a:r>
            <a:r>
              <a:rPr lang="en-US" sz="1400" dirty="0"/>
              <a:t> Motors launches their EV/Hybrid vehicles in India and why</a:t>
            </a:r>
            <a:endParaRPr lang="en-IN" sz="1400" dirty="0"/>
          </a:p>
        </p:txBody>
      </p:sp>
      <p:sp>
        <p:nvSpPr>
          <p:cNvPr id="3" name="Content Placeholder 2">
            <a:extLst>
              <a:ext uri="{FF2B5EF4-FFF2-40B4-BE49-F238E27FC236}">
                <a16:creationId xmlns:a16="http://schemas.microsoft.com/office/drawing/2014/main" id="{B472236E-ADF7-9036-F5CA-8883C152F915}"/>
              </a:ext>
            </a:extLst>
          </p:cNvPr>
          <p:cNvSpPr>
            <a:spLocks noGrp="1"/>
          </p:cNvSpPr>
          <p:nvPr>
            <p:ph idx="1"/>
          </p:nvPr>
        </p:nvSpPr>
        <p:spPr>
          <a:xfrm>
            <a:off x="845574" y="2526889"/>
            <a:ext cx="10009239" cy="3598607"/>
          </a:xfrm>
        </p:spPr>
        <p:txBody>
          <a:bodyPr/>
          <a:lstStyle/>
          <a:p>
            <a:r>
              <a:rPr lang="en-US" dirty="0"/>
              <a:t>Ratan </a:t>
            </a:r>
            <a:r>
              <a:rPr lang="en-US" dirty="0" err="1"/>
              <a:t>Tata:</a:t>
            </a:r>
            <a:r>
              <a:rPr lang="en-US" b="0" i="0" u="sng" dirty="0" err="1">
                <a:solidFill>
                  <a:srgbClr val="337AB7"/>
                </a:solidFill>
                <a:effectLst/>
                <a:highlight>
                  <a:srgbClr val="FFFFFF"/>
                </a:highlight>
                <a:latin typeface="system-ui"/>
                <a:hlinkClick r:id="rId2"/>
              </a:rPr>
              <a:t>Ratan</a:t>
            </a:r>
            <a:r>
              <a:rPr lang="en-US" b="0" i="0" u="sng" dirty="0">
                <a:solidFill>
                  <a:srgbClr val="337AB7"/>
                </a:solidFill>
                <a:effectLst/>
                <a:highlight>
                  <a:srgbClr val="FFFFFF"/>
                </a:highlight>
                <a:latin typeface="system-ui"/>
                <a:hlinkClick r:id="rId2"/>
              </a:rPr>
              <a:t> Tata is an inspiration </a:t>
            </a:r>
            <a:r>
              <a:rPr lang="en-US" b="0" i="0" dirty="0">
                <a:solidFill>
                  <a:srgbClr val="212529"/>
                </a:solidFill>
                <a:effectLst/>
                <a:highlight>
                  <a:srgbClr val="FFFFFF"/>
                </a:highlight>
                <a:latin typeface="system-ui"/>
              </a:rPr>
              <a:t>because he is a self-made man who has achieved great success. He is a role model for young entrepreneurs and a source of pride for India.</a:t>
            </a:r>
          </a:p>
          <a:p>
            <a:endParaRPr lang="en-US" dirty="0"/>
          </a:p>
          <a:p>
            <a:r>
              <a:rPr lang="en-US" dirty="0"/>
              <a:t>Virat Kohli  :  He is truly inspiration for all young age group.</a:t>
            </a:r>
          </a:p>
          <a:p>
            <a:endParaRPr lang="en-IN" dirty="0"/>
          </a:p>
        </p:txBody>
      </p:sp>
    </p:spTree>
    <p:extLst>
      <p:ext uri="{BB962C8B-B14F-4D97-AF65-F5344CB8AC3E}">
        <p14:creationId xmlns:p14="http://schemas.microsoft.com/office/powerpoint/2010/main" val="518511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43B7-01B0-C9BD-22EB-B7D7503C7C16}"/>
              </a:ext>
            </a:extLst>
          </p:cNvPr>
          <p:cNvSpPr>
            <a:spLocks noGrp="1"/>
          </p:cNvSpPr>
          <p:nvPr>
            <p:ph type="title"/>
          </p:nvPr>
        </p:nvSpPr>
        <p:spPr/>
        <p:txBody>
          <a:bodyPr/>
          <a:lstStyle/>
          <a:p>
            <a:r>
              <a:rPr lang="en-US" sz="1600" dirty="0"/>
              <a:t>5. Which state of India is ideal to start the manufacturing unit? (Based on subsidies provided, ease of doing business, stability in governance etc.)</a:t>
            </a:r>
            <a:endParaRPr lang="en-IN" sz="1600" dirty="0"/>
          </a:p>
        </p:txBody>
      </p:sp>
      <p:sp>
        <p:nvSpPr>
          <p:cNvPr id="3" name="Content Placeholder 2">
            <a:extLst>
              <a:ext uri="{FF2B5EF4-FFF2-40B4-BE49-F238E27FC236}">
                <a16:creationId xmlns:a16="http://schemas.microsoft.com/office/drawing/2014/main" id="{63D32D63-8060-737B-A617-25DC42EB4394}"/>
              </a:ext>
            </a:extLst>
          </p:cNvPr>
          <p:cNvSpPr>
            <a:spLocks noGrp="1"/>
          </p:cNvSpPr>
          <p:nvPr>
            <p:ph idx="1"/>
          </p:nvPr>
        </p:nvSpPr>
        <p:spPr>
          <a:xfrm>
            <a:off x="677334" y="1600201"/>
            <a:ext cx="8596668" cy="4229099"/>
          </a:xfrm>
        </p:spPr>
        <p:txBody>
          <a:bodyPr>
            <a:normAutofit fontScale="77500" lnSpcReduction="20000"/>
          </a:bodyPr>
          <a:lstStyle/>
          <a:p>
            <a:pPr algn="l" fontAlgn="base"/>
            <a:r>
              <a:rPr lang="en-US" b="1" dirty="0" err="1"/>
              <a:t>Maharshtra</a:t>
            </a:r>
            <a:r>
              <a:rPr lang="en-US" dirty="0"/>
              <a:t>:</a:t>
            </a:r>
          </a:p>
          <a:p>
            <a:pPr marL="0" indent="0" algn="l" fontAlgn="base">
              <a:buNone/>
            </a:pPr>
            <a:r>
              <a:rPr lang="en-US" b="1" i="0" dirty="0">
                <a:solidFill>
                  <a:srgbClr val="333333"/>
                </a:solidFill>
                <a:effectLst/>
                <a:highlight>
                  <a:srgbClr val="FFFFFF"/>
                </a:highlight>
                <a:latin typeface="Trebuchet MS" panose="020B0603020202020204" pitchFamily="34" charset="0"/>
              </a:rPr>
              <a:t>Decrypting the Maharashtra EV Policy:</a:t>
            </a:r>
          </a:p>
          <a:p>
            <a:pPr marL="0" indent="0" algn="l" fontAlgn="base">
              <a:buNone/>
            </a:pPr>
            <a:r>
              <a:rPr lang="en-US" b="1" i="0" dirty="0">
                <a:solidFill>
                  <a:srgbClr val="3C3C3C"/>
                </a:solidFill>
                <a:effectLst/>
                <a:highlight>
                  <a:srgbClr val="FFFFFF"/>
                </a:highlight>
                <a:latin typeface="inherit"/>
              </a:rPr>
              <a:t>Demand-side incentives:</a:t>
            </a:r>
            <a:r>
              <a:rPr lang="en-US" b="0" i="0" dirty="0">
                <a:solidFill>
                  <a:srgbClr val="3C3C3C"/>
                </a:solidFill>
                <a:effectLst/>
                <a:highlight>
                  <a:srgbClr val="FFFFFF"/>
                </a:highlight>
                <a:latin typeface="Poppins" panose="020B0502040204020203" pitchFamily="2" charset="0"/>
              </a:rPr>
              <a:t> The policy offers attractive subsidies to EV buyers. Individuals and private companies can avail of benefits like:</a:t>
            </a:r>
          </a:p>
          <a:p>
            <a:pPr algn="l" fontAlgn="base">
              <a:buFont typeface="Arial" panose="020B0604020202020204" pitchFamily="34" charset="0"/>
              <a:buChar char="•"/>
            </a:pPr>
            <a:r>
              <a:rPr lang="en-US" b="1" i="0" dirty="0" err="1">
                <a:solidFill>
                  <a:srgbClr val="3C3C3C"/>
                </a:solidFill>
                <a:effectLst/>
                <a:highlight>
                  <a:srgbClr val="FFFFFF"/>
                </a:highlight>
                <a:latin typeface="inherit"/>
              </a:rPr>
              <a:t>Subsidy:</a:t>
            </a:r>
            <a:r>
              <a:rPr lang="en-US" b="0" i="0" dirty="0" err="1">
                <a:solidFill>
                  <a:srgbClr val="3C3C3C"/>
                </a:solidFill>
                <a:effectLst/>
                <a:highlight>
                  <a:srgbClr val="FFFFFF"/>
                </a:highlight>
                <a:latin typeface="inherit"/>
              </a:rPr>
              <a:t>All</a:t>
            </a:r>
            <a:r>
              <a:rPr lang="en-US" b="0" i="0" dirty="0">
                <a:solidFill>
                  <a:srgbClr val="3C3C3C"/>
                </a:solidFill>
                <a:effectLst/>
                <a:highlight>
                  <a:srgbClr val="FFFFFF"/>
                </a:highlight>
                <a:latin typeface="inherit"/>
              </a:rPr>
              <a:t> electric vehicles purchased and registered in Maharashtra are eligible for a </a:t>
            </a:r>
            <a:r>
              <a:rPr lang="en-US" b="1" i="0" dirty="0">
                <a:solidFill>
                  <a:srgbClr val="3C3C3C"/>
                </a:solidFill>
                <a:effectLst/>
                <a:highlight>
                  <a:srgbClr val="FFFFFF"/>
                </a:highlight>
                <a:latin typeface="inherit"/>
              </a:rPr>
              <a:t>15% subsidy</a:t>
            </a:r>
            <a:r>
              <a:rPr lang="en-US" b="0" i="0" dirty="0">
                <a:solidFill>
                  <a:srgbClr val="3C3C3C"/>
                </a:solidFill>
                <a:effectLst/>
                <a:highlight>
                  <a:srgbClr val="FFFFFF"/>
                </a:highlight>
                <a:latin typeface="inherit"/>
              </a:rPr>
              <a:t>, capped at:</a:t>
            </a:r>
          </a:p>
          <a:p>
            <a:pPr marL="1143000" lvl="2" indent="-228600" algn="l" fontAlgn="base">
              <a:buFont typeface="Arial" panose="020B0604020202020204" pitchFamily="34" charset="0"/>
              <a:buChar char="•"/>
            </a:pPr>
            <a:r>
              <a:rPr lang="en-US" b="1" i="0" dirty="0">
                <a:solidFill>
                  <a:srgbClr val="3C3C3C"/>
                </a:solidFill>
                <a:effectLst/>
                <a:highlight>
                  <a:srgbClr val="FFFFFF"/>
                </a:highlight>
                <a:latin typeface="inherit"/>
              </a:rPr>
              <a:t>Rs. 5,000</a:t>
            </a:r>
            <a:r>
              <a:rPr lang="en-US" b="0" i="0" dirty="0">
                <a:solidFill>
                  <a:srgbClr val="3C3C3C"/>
                </a:solidFill>
                <a:effectLst/>
                <a:highlight>
                  <a:srgbClr val="FFFFFF"/>
                </a:highlight>
                <a:latin typeface="inherit"/>
              </a:rPr>
              <a:t> for two-wheelers</a:t>
            </a:r>
          </a:p>
          <a:p>
            <a:pPr marL="1143000" lvl="2" indent="-228600" algn="l" fontAlgn="base">
              <a:buFont typeface="Arial" panose="020B0604020202020204" pitchFamily="34" charset="0"/>
              <a:buChar char="•"/>
            </a:pPr>
            <a:r>
              <a:rPr lang="en-US" b="1" i="0" dirty="0">
                <a:solidFill>
                  <a:srgbClr val="3C3C3C"/>
                </a:solidFill>
                <a:effectLst/>
                <a:highlight>
                  <a:srgbClr val="FFFFFF"/>
                </a:highlight>
                <a:latin typeface="inherit"/>
              </a:rPr>
              <a:t>Rs. 12,000</a:t>
            </a:r>
            <a:r>
              <a:rPr lang="en-US" b="0" i="0" dirty="0">
                <a:solidFill>
                  <a:srgbClr val="3C3C3C"/>
                </a:solidFill>
                <a:effectLst/>
                <a:highlight>
                  <a:srgbClr val="FFFFFF"/>
                </a:highlight>
                <a:latin typeface="inherit"/>
              </a:rPr>
              <a:t> for three-wheelers</a:t>
            </a:r>
          </a:p>
          <a:p>
            <a:pPr marL="1143000" lvl="2" indent="-228600" algn="l" fontAlgn="base">
              <a:buFont typeface="Arial" panose="020B0604020202020204" pitchFamily="34" charset="0"/>
              <a:buChar char="•"/>
            </a:pPr>
            <a:r>
              <a:rPr lang="en-US" b="1" i="0" dirty="0">
                <a:solidFill>
                  <a:srgbClr val="3C3C3C"/>
                </a:solidFill>
                <a:effectLst/>
                <a:highlight>
                  <a:srgbClr val="FFFFFF"/>
                </a:highlight>
                <a:latin typeface="inherit"/>
              </a:rPr>
              <a:t>Rs. 1 lakh</a:t>
            </a:r>
            <a:r>
              <a:rPr lang="en-US" b="0" i="0" dirty="0">
                <a:solidFill>
                  <a:srgbClr val="3C3C3C"/>
                </a:solidFill>
                <a:effectLst/>
                <a:highlight>
                  <a:srgbClr val="FFFFFF"/>
                </a:highlight>
                <a:latin typeface="inherit"/>
              </a:rPr>
              <a:t> for four-wheelers (with additional incentives for the first 10,000 buyers)</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Exemption from road tax and registration fees</a:t>
            </a:r>
            <a:r>
              <a:rPr lang="en-US" b="0" i="0" dirty="0">
                <a:solidFill>
                  <a:srgbClr val="3C3C3C"/>
                </a:solidFill>
                <a:effectLst/>
                <a:highlight>
                  <a:srgbClr val="FFFFFF"/>
                </a:highlight>
                <a:latin typeface="inherit"/>
              </a:rPr>
              <a:t> for all EVs</a:t>
            </a:r>
          </a:p>
          <a:p>
            <a:pPr algn="l" fontAlgn="base">
              <a:buFont typeface="Arial" panose="020B0604020202020204" pitchFamily="34" charset="0"/>
              <a:buChar char="•"/>
            </a:pPr>
            <a:r>
              <a:rPr lang="en-US" b="1" i="0" dirty="0">
                <a:solidFill>
                  <a:srgbClr val="3C3C3C"/>
                </a:solidFill>
                <a:effectLst/>
                <a:highlight>
                  <a:srgbClr val="FFFFFF"/>
                </a:highlight>
                <a:latin typeface="inherit"/>
              </a:rPr>
              <a:t>Scrapping incentive:</a:t>
            </a:r>
            <a:r>
              <a:rPr lang="en-US" b="0" i="0" dirty="0">
                <a:solidFill>
                  <a:srgbClr val="3C3C3C"/>
                </a:solidFill>
                <a:effectLst/>
                <a:highlight>
                  <a:srgbClr val="FFFFFF"/>
                </a:highlight>
                <a:latin typeface="inherit"/>
              </a:rPr>
              <a:t> To encourage the replacement of old, polluting vehicles, the policy offers a </a:t>
            </a:r>
            <a:r>
              <a:rPr lang="en-US" b="1" i="0" dirty="0">
                <a:solidFill>
                  <a:srgbClr val="3C3C3C"/>
                </a:solidFill>
                <a:effectLst/>
                <a:highlight>
                  <a:srgbClr val="FFFFFF"/>
                </a:highlight>
                <a:latin typeface="inherit"/>
              </a:rPr>
              <a:t>scrappage incentive</a:t>
            </a:r>
            <a:r>
              <a:rPr lang="en-US" b="0" i="0" dirty="0">
                <a:solidFill>
                  <a:srgbClr val="3C3C3C"/>
                </a:solidFill>
                <a:effectLst/>
                <a:highlight>
                  <a:srgbClr val="FFFFFF"/>
                </a:highlight>
                <a:latin typeface="inherit"/>
              </a:rPr>
              <a:t> of:</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Up to Rs. 7,000</a:t>
            </a:r>
            <a:r>
              <a:rPr lang="en-US" b="0" i="0" dirty="0">
                <a:solidFill>
                  <a:srgbClr val="3C3C3C"/>
                </a:solidFill>
                <a:effectLst/>
                <a:highlight>
                  <a:srgbClr val="FFFFFF"/>
                </a:highlight>
                <a:latin typeface="inherit"/>
              </a:rPr>
              <a:t> for two-wheelers</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Up to Rs. 25,000</a:t>
            </a:r>
            <a:r>
              <a:rPr lang="en-US" b="0" i="0" dirty="0">
                <a:solidFill>
                  <a:srgbClr val="3C3C3C"/>
                </a:solidFill>
                <a:effectLst/>
                <a:highlight>
                  <a:srgbClr val="FFFFFF"/>
                </a:highlight>
                <a:latin typeface="inherit"/>
              </a:rPr>
              <a:t> for four-wheelers</a:t>
            </a:r>
          </a:p>
          <a:p>
            <a:pPr marL="742950" lvl="1" indent="-285750" algn="l" fontAlgn="base">
              <a:buFont typeface="Arial" panose="020B0604020202020204" pitchFamily="34" charset="0"/>
              <a:buChar char="•"/>
            </a:pPr>
            <a:r>
              <a:rPr lang="en-US" b="1" i="0" dirty="0">
                <a:solidFill>
                  <a:srgbClr val="3C3C3C"/>
                </a:solidFill>
                <a:effectLst/>
                <a:highlight>
                  <a:srgbClr val="FFFFFF"/>
                </a:highlight>
                <a:latin typeface="inherit"/>
              </a:rPr>
              <a:t>Focus on manufacturing:</a:t>
            </a:r>
            <a:r>
              <a:rPr lang="en-US" b="0" i="0" dirty="0">
                <a:solidFill>
                  <a:srgbClr val="3C3C3C"/>
                </a:solidFill>
                <a:effectLst/>
                <a:highlight>
                  <a:srgbClr val="FFFFFF"/>
                </a:highlight>
                <a:latin typeface="inherit"/>
              </a:rPr>
              <a:t> The policy also aims to </a:t>
            </a:r>
            <a:r>
              <a:rPr lang="en-US" b="1" i="0" dirty="0">
                <a:solidFill>
                  <a:srgbClr val="3C3C3C"/>
                </a:solidFill>
                <a:effectLst/>
                <a:highlight>
                  <a:srgbClr val="FFFFFF"/>
                </a:highlight>
                <a:latin typeface="inherit"/>
              </a:rPr>
              <a:t>boost EV manufacturing within Maharashtra</a:t>
            </a:r>
            <a:r>
              <a:rPr lang="en-US" b="0" i="0" dirty="0">
                <a:solidFill>
                  <a:srgbClr val="3C3C3C"/>
                </a:solidFill>
                <a:effectLst/>
                <a:highlight>
                  <a:srgbClr val="FFFFFF"/>
                </a:highlight>
                <a:latin typeface="inherit"/>
              </a:rPr>
              <a:t> by </a:t>
            </a:r>
            <a:r>
              <a:rPr lang="en-US" b="0" i="0" dirty="0" err="1">
                <a:solidFill>
                  <a:srgbClr val="3C3C3C"/>
                </a:solidFill>
                <a:effectLst/>
                <a:highlight>
                  <a:srgbClr val="FFFFFF"/>
                </a:highlight>
                <a:latin typeface="inherit"/>
              </a:rPr>
              <a:t>incentivising</a:t>
            </a:r>
            <a:r>
              <a:rPr lang="en-US" b="0" i="0" dirty="0">
                <a:solidFill>
                  <a:srgbClr val="3C3C3C"/>
                </a:solidFill>
                <a:effectLst/>
                <a:highlight>
                  <a:srgbClr val="FFFFFF"/>
                </a:highlight>
                <a:latin typeface="inherit"/>
              </a:rPr>
              <a:t> Original Equipment Manufacturers (OEMs).</a:t>
            </a:r>
          </a:p>
          <a:p>
            <a:endParaRPr lang="en-US" dirty="0"/>
          </a:p>
          <a:p>
            <a:endParaRPr lang="en-IN" dirty="0"/>
          </a:p>
        </p:txBody>
      </p:sp>
    </p:spTree>
    <p:extLst>
      <p:ext uri="{BB962C8B-B14F-4D97-AF65-F5344CB8AC3E}">
        <p14:creationId xmlns:p14="http://schemas.microsoft.com/office/powerpoint/2010/main" val="181976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BF26-20F2-7644-0701-A242AB92BA94}"/>
              </a:ext>
            </a:extLst>
          </p:cNvPr>
          <p:cNvSpPr>
            <a:spLocks noGrp="1"/>
          </p:cNvSpPr>
          <p:nvPr>
            <p:ph type="title"/>
          </p:nvPr>
        </p:nvSpPr>
        <p:spPr>
          <a:xfrm>
            <a:off x="178572" y="1018309"/>
            <a:ext cx="5453301" cy="3636818"/>
          </a:xfrm>
        </p:spPr>
        <p:txBody>
          <a:bodyPr>
            <a:noAutofit/>
          </a:bodyPr>
          <a:lstStyle/>
          <a:p>
            <a:r>
              <a:rPr lang="en-US" sz="1600" b="1"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2.Gujrat:</a:t>
            </a:r>
            <a:b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Gujarat EV Policy plans to establish a robust EV charging infrastructure in addition to electric automobiles. To do this, the policy stipulated a 25% capital subsidy on gear and technology for the responsibility of business Charging infrastructure for two-wheelers, three-wheelers, and four-wheelers, up to a maximum of Rs. 10 lakh. First, 250 commercial, public EV charging stations will use this.</a:t>
            </a:r>
            <a:br>
              <a:rPr lang="en-US" sz="1600" b="0" i="0" dirty="0">
                <a:solidFill>
                  <a:srgbClr val="2125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Additionally, for the duration of the policy, the Gujarati government declared a 100% exemption from power duty for EV charging stations. Additionally, it was announced that, except for the farm connection, State Distribution Licensees (</a:t>
            </a:r>
            <a:r>
              <a:rPr lang="en-US" sz="1600" b="0" i="0" dirty="0" err="1">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DisComs</a:t>
            </a:r>
            <a:r>
              <a:rPr lang="en-US" sz="1600" b="0" i="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would permit the charging of EVs from an existing consumer connection at the current rate.</a:t>
            </a:r>
            <a:br>
              <a:rPr lang="en-US" sz="1600" b="0" i="0" dirty="0">
                <a:solidFill>
                  <a:srgbClr val="2125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br>
            <a:r>
              <a:rPr lang="en-US" sz="1600" b="0" i="0" dirty="0">
                <a:solidFill>
                  <a:srgbClr val="21252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4A15B62C-445D-DA93-F1F3-4CFBA8C38956}"/>
              </a:ext>
            </a:extLst>
          </p:cNvPr>
          <p:cNvSpPr>
            <a:spLocks noGrp="1"/>
          </p:cNvSpPr>
          <p:nvPr>
            <p:ph type="body" idx="1"/>
          </p:nvPr>
        </p:nvSpPr>
        <p:spPr/>
        <p:txBody>
          <a:bodyPr/>
          <a:lstStyle/>
          <a:p>
            <a:endParaRPr lang="en-IN" dirty="0"/>
          </a:p>
        </p:txBody>
      </p:sp>
      <p:pic>
        <p:nvPicPr>
          <p:cNvPr id="1026" name="Picture 2">
            <a:extLst>
              <a:ext uri="{FF2B5EF4-FFF2-40B4-BE49-F238E27FC236}">
                <a16:creationId xmlns:a16="http://schemas.microsoft.com/office/drawing/2014/main" id="{82D8E3F9-8B08-96AF-4B10-E8674CB44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23069"/>
            <a:ext cx="4941046" cy="3834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79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6273A-C66E-CB8B-EF29-CE7128BD8739}"/>
              </a:ext>
            </a:extLst>
          </p:cNvPr>
          <p:cNvSpPr>
            <a:spLocks noGrp="1"/>
          </p:cNvSpPr>
          <p:nvPr>
            <p:ph type="title"/>
          </p:nvPr>
        </p:nvSpPr>
        <p:spPr/>
        <p:txBody>
          <a:bodyPr/>
          <a:lstStyle/>
          <a:p>
            <a:r>
              <a:rPr lang="en-US" b="1" dirty="0"/>
              <a:t>Problem Statement</a:t>
            </a:r>
            <a:endParaRPr lang="en-IN" b="1" dirty="0"/>
          </a:p>
        </p:txBody>
      </p:sp>
      <p:sp>
        <p:nvSpPr>
          <p:cNvPr id="3" name="Content Placeholder 2">
            <a:extLst>
              <a:ext uri="{FF2B5EF4-FFF2-40B4-BE49-F238E27FC236}">
                <a16:creationId xmlns:a16="http://schemas.microsoft.com/office/drawing/2014/main" id="{53994BFC-90BD-C7C1-B703-E50769BA1BE1}"/>
              </a:ext>
            </a:extLst>
          </p:cNvPr>
          <p:cNvSpPr>
            <a:spLocks noGrp="1"/>
          </p:cNvSpPr>
          <p:nvPr>
            <p:ph idx="1"/>
          </p:nvPr>
        </p:nvSpPr>
        <p:spPr/>
        <p:txBody>
          <a:bodyPr/>
          <a:lstStyle/>
          <a:p>
            <a:r>
              <a:rPr lang="en-US" dirty="0" err="1"/>
              <a:t>AtliQ</a:t>
            </a:r>
            <a:r>
              <a:rPr lang="en-US" dirty="0"/>
              <a:t> Motors is an automotive giant from the USA specializing in electric vehicles (EV). In the last 5 years, their market share rose to 25% in electric and hybrid vehicles segment in North America. As a part of their expansion plans, they wanted to launch their bestselling models in India where their market share is less than 2%. Bruce </a:t>
            </a:r>
            <a:r>
              <a:rPr lang="en-US" dirty="0" err="1"/>
              <a:t>Haryali</a:t>
            </a:r>
            <a:r>
              <a:rPr lang="en-US" dirty="0"/>
              <a:t>, the chief of </a:t>
            </a:r>
            <a:r>
              <a:rPr lang="en-US" dirty="0" err="1"/>
              <a:t>AtliQ</a:t>
            </a:r>
            <a:r>
              <a:rPr lang="en-US" dirty="0"/>
              <a:t> Motors India wanted to do a detailed market study of existing EV/Hybrid market in India before proceeding further. Bruce gave this task to the data analytics team of </a:t>
            </a:r>
            <a:r>
              <a:rPr lang="en-US" dirty="0" err="1"/>
              <a:t>AtliQ</a:t>
            </a:r>
            <a:r>
              <a:rPr lang="en-US" dirty="0"/>
              <a:t> motors and Peter Pandey is the data analyst working in this team.</a:t>
            </a:r>
            <a:endParaRPr lang="en-IN" dirty="0"/>
          </a:p>
        </p:txBody>
      </p:sp>
    </p:spTree>
    <p:extLst>
      <p:ext uri="{BB962C8B-B14F-4D97-AF65-F5344CB8AC3E}">
        <p14:creationId xmlns:p14="http://schemas.microsoft.com/office/powerpoint/2010/main" val="3049658101"/>
      </p:ext>
    </p:extLst>
  </p:cSld>
  <p:clrMapOvr>
    <a:masterClrMapping/>
  </p:clrMapOvr>
  <mc:AlternateContent xmlns:mc="http://schemas.openxmlformats.org/markup-compatibility/2006" xmlns:p14="http://schemas.microsoft.com/office/powerpoint/2010/main">
    <mc:Choice Requires="p14">
      <p:transition spd="slow" p14:dur="2000" advTm="42473"/>
    </mc:Choice>
    <mc:Fallback xmlns="">
      <p:transition spd="slow" advTm="4247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A112-FFE0-1070-A5A0-55AED78AB690}"/>
              </a:ext>
            </a:extLst>
          </p:cNvPr>
          <p:cNvSpPr>
            <a:spLocks noGrp="1"/>
          </p:cNvSpPr>
          <p:nvPr>
            <p:ph type="title"/>
          </p:nvPr>
        </p:nvSpPr>
        <p:spPr>
          <a:xfrm>
            <a:off x="779318" y="785466"/>
            <a:ext cx="8951884" cy="887470"/>
          </a:xfrm>
        </p:spPr>
        <p:txBody>
          <a:bodyPr>
            <a:normAutofit/>
          </a:bodyPr>
          <a:lstStyle/>
          <a:p>
            <a:r>
              <a:rPr lang="en-US" sz="1800" dirty="0"/>
              <a:t>Your top 3 recommendations for </a:t>
            </a:r>
            <a:r>
              <a:rPr lang="en-US" sz="1800" dirty="0" err="1"/>
              <a:t>AtliQ</a:t>
            </a:r>
            <a:r>
              <a:rPr lang="en-US" sz="1800" dirty="0"/>
              <a:t> Motors</a:t>
            </a:r>
            <a:endParaRPr lang="en-IN" sz="1800" dirty="0"/>
          </a:p>
        </p:txBody>
      </p:sp>
      <p:sp>
        <p:nvSpPr>
          <p:cNvPr id="3" name="Content Placeholder 2">
            <a:extLst>
              <a:ext uri="{FF2B5EF4-FFF2-40B4-BE49-F238E27FC236}">
                <a16:creationId xmlns:a16="http://schemas.microsoft.com/office/drawing/2014/main" id="{5BBB5435-8375-E547-0386-5DA6C6B92B85}"/>
              </a:ext>
            </a:extLst>
          </p:cNvPr>
          <p:cNvSpPr>
            <a:spLocks noGrp="1"/>
          </p:cNvSpPr>
          <p:nvPr>
            <p:ph idx="1"/>
          </p:nvPr>
        </p:nvSpPr>
        <p:spPr>
          <a:xfrm>
            <a:off x="677334" y="1465119"/>
            <a:ext cx="8596668" cy="2545772"/>
          </a:xfrm>
        </p:spPr>
        <p:txBody>
          <a:bodyPr/>
          <a:lstStyle/>
          <a:p>
            <a:r>
              <a:rPr lang="en-US" dirty="0"/>
              <a:t>My </a:t>
            </a:r>
            <a:r>
              <a:rPr lang="en-US" sz="1800" dirty="0"/>
              <a:t>recommendations is  </a:t>
            </a:r>
            <a:r>
              <a:rPr lang="en-US" dirty="0" err="1"/>
              <a:t>Maharshtra,Gujrat</a:t>
            </a:r>
            <a:r>
              <a:rPr lang="en-US" dirty="0"/>
              <a:t> </a:t>
            </a:r>
            <a:r>
              <a:rPr lang="en-US" sz="1800" dirty="0"/>
              <a:t>states of India is ideal to start the manufacturing unit (Based on subsidies provided, ease of doing business, stability in governance )</a:t>
            </a:r>
          </a:p>
          <a:p>
            <a:r>
              <a:rPr lang="en-US" dirty="0"/>
              <a:t>B</a:t>
            </a:r>
            <a:r>
              <a:rPr lang="en-US" sz="1800" dirty="0"/>
              <a:t>rand ambassador should be Ratan </a:t>
            </a:r>
            <a:r>
              <a:rPr lang="en-US" sz="1800" dirty="0" err="1"/>
              <a:t>Tata,Virat</a:t>
            </a:r>
            <a:r>
              <a:rPr lang="en-US" sz="1800" dirty="0"/>
              <a:t> Kohli.</a:t>
            </a:r>
          </a:p>
          <a:p>
            <a:r>
              <a:rPr lang="en-US" dirty="0"/>
              <a:t>Based peak Month is March so according to that you can start launch EV.</a:t>
            </a:r>
            <a:endParaRPr lang="en-US" sz="1800" dirty="0"/>
          </a:p>
          <a:p>
            <a:endParaRPr lang="en-US" sz="1800" dirty="0"/>
          </a:p>
          <a:p>
            <a:endParaRPr lang="en-US" sz="1800" dirty="0"/>
          </a:p>
        </p:txBody>
      </p:sp>
    </p:spTree>
    <p:extLst>
      <p:ext uri="{BB962C8B-B14F-4D97-AF65-F5344CB8AC3E}">
        <p14:creationId xmlns:p14="http://schemas.microsoft.com/office/powerpoint/2010/main" val="169140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D4C9-EBAB-3BBB-025F-E79F47D7C2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13F2F2-F339-E792-6463-A0F5AC70540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5968D75-FFDE-37E1-A57E-C0BD485E68D3}"/>
              </a:ext>
            </a:extLst>
          </p:cNvPr>
          <p:cNvPicPr>
            <a:picLocks noChangeAspect="1"/>
          </p:cNvPicPr>
          <p:nvPr/>
        </p:nvPicPr>
        <p:blipFill>
          <a:blip r:embed="rId2"/>
          <a:stretch>
            <a:fillRect/>
          </a:stretch>
        </p:blipFill>
        <p:spPr>
          <a:xfrm>
            <a:off x="0" y="-87829"/>
            <a:ext cx="12508454" cy="7033658"/>
          </a:xfrm>
          <a:prstGeom prst="rect">
            <a:avLst/>
          </a:prstGeom>
        </p:spPr>
      </p:pic>
    </p:spTree>
    <p:extLst>
      <p:ext uri="{BB962C8B-B14F-4D97-AF65-F5344CB8AC3E}">
        <p14:creationId xmlns:p14="http://schemas.microsoft.com/office/powerpoint/2010/main" val="274157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DBB78-AFC9-AF4A-110D-A7CE6F7E7B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DA3E95-B76F-9AAC-F858-7CC565B0E5B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05710EE-981B-D37A-0807-1EFC4D8F4481}"/>
              </a:ext>
            </a:extLst>
          </p:cNvPr>
          <p:cNvPicPr>
            <a:picLocks noChangeAspect="1"/>
          </p:cNvPicPr>
          <p:nvPr/>
        </p:nvPicPr>
        <p:blipFill>
          <a:blip r:embed="rId2"/>
          <a:stretch>
            <a:fillRect/>
          </a:stretch>
        </p:blipFill>
        <p:spPr>
          <a:xfrm>
            <a:off x="0" y="1438"/>
            <a:ext cx="12192000" cy="6855124"/>
          </a:xfrm>
          <a:prstGeom prst="rect">
            <a:avLst/>
          </a:prstGeom>
        </p:spPr>
      </p:pic>
    </p:spTree>
    <p:extLst>
      <p:ext uri="{BB962C8B-B14F-4D97-AF65-F5344CB8AC3E}">
        <p14:creationId xmlns:p14="http://schemas.microsoft.com/office/powerpoint/2010/main" val="237033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6714E-AC97-C57C-44F1-427783BD7C69}"/>
              </a:ext>
            </a:extLst>
          </p:cNvPr>
          <p:cNvSpPr>
            <a:spLocks noGrp="1"/>
          </p:cNvSpPr>
          <p:nvPr>
            <p:ph type="title"/>
          </p:nvPr>
        </p:nvSpPr>
        <p:spPr>
          <a:xfrm>
            <a:off x="914401" y="648135"/>
            <a:ext cx="8831104" cy="734391"/>
          </a:xfrm>
        </p:spPr>
        <p:txBody>
          <a:bodyPr>
            <a:normAutofit/>
          </a:bodyPr>
          <a:lstStyle/>
          <a:p>
            <a:r>
              <a:rPr lang="en-US" sz="1600" dirty="0"/>
              <a:t> List the top 3 and bottom 3 makers for the fiscal years 2023 and 2024 in terms of the number </a:t>
            </a:r>
            <a:br>
              <a:rPr lang="en-US" sz="1600" dirty="0"/>
            </a:br>
            <a:r>
              <a:rPr lang="en-US" sz="1600" dirty="0"/>
              <a:t> of 2-wheelers sold</a:t>
            </a:r>
            <a:endParaRPr lang="en-IN" sz="1600" dirty="0"/>
          </a:p>
        </p:txBody>
      </p:sp>
      <p:pic>
        <p:nvPicPr>
          <p:cNvPr id="6" name="Content Placeholder 5">
            <a:extLst>
              <a:ext uri="{FF2B5EF4-FFF2-40B4-BE49-F238E27FC236}">
                <a16:creationId xmlns:a16="http://schemas.microsoft.com/office/drawing/2014/main" id="{8FA85F4B-2B7A-051A-28EE-0041080E1F0B}"/>
              </a:ext>
            </a:extLst>
          </p:cNvPr>
          <p:cNvPicPr>
            <a:picLocks noGrp="1" noChangeAspect="1"/>
          </p:cNvPicPr>
          <p:nvPr>
            <p:ph idx="1"/>
          </p:nvPr>
        </p:nvPicPr>
        <p:blipFill>
          <a:blip r:embed="rId2"/>
          <a:stretch>
            <a:fillRect/>
          </a:stretch>
        </p:blipFill>
        <p:spPr>
          <a:xfrm>
            <a:off x="5058551" y="1775277"/>
            <a:ext cx="4686954" cy="3960505"/>
          </a:xfrm>
        </p:spPr>
      </p:pic>
      <p:pic>
        <p:nvPicPr>
          <p:cNvPr id="15" name="Picture 14">
            <a:extLst>
              <a:ext uri="{FF2B5EF4-FFF2-40B4-BE49-F238E27FC236}">
                <a16:creationId xmlns:a16="http://schemas.microsoft.com/office/drawing/2014/main" id="{F510B11E-7440-54BD-EF01-1AE10B4BA17C}"/>
              </a:ext>
            </a:extLst>
          </p:cNvPr>
          <p:cNvPicPr>
            <a:picLocks noChangeAspect="1"/>
          </p:cNvPicPr>
          <p:nvPr/>
        </p:nvPicPr>
        <p:blipFill>
          <a:blip r:embed="rId3"/>
          <a:stretch>
            <a:fillRect/>
          </a:stretch>
        </p:blipFill>
        <p:spPr>
          <a:xfrm>
            <a:off x="783178" y="3781587"/>
            <a:ext cx="3596640" cy="2102745"/>
          </a:xfrm>
          <a:prstGeom prst="rect">
            <a:avLst/>
          </a:prstGeom>
        </p:spPr>
      </p:pic>
      <p:sp>
        <p:nvSpPr>
          <p:cNvPr id="16" name="TextBox 15">
            <a:extLst>
              <a:ext uri="{FF2B5EF4-FFF2-40B4-BE49-F238E27FC236}">
                <a16:creationId xmlns:a16="http://schemas.microsoft.com/office/drawing/2014/main" id="{F991C36C-AF85-F4C6-98A4-34C6B7A8C8DC}"/>
              </a:ext>
            </a:extLst>
          </p:cNvPr>
          <p:cNvSpPr txBox="1"/>
          <p:nvPr/>
        </p:nvSpPr>
        <p:spPr>
          <a:xfrm>
            <a:off x="783178" y="1981892"/>
            <a:ext cx="4237928" cy="1200329"/>
          </a:xfrm>
          <a:prstGeom prst="rect">
            <a:avLst/>
          </a:prstGeom>
          <a:noFill/>
        </p:spPr>
        <p:txBody>
          <a:bodyPr wrap="square" rtlCol="0">
            <a:spAutoFit/>
          </a:bodyPr>
          <a:lstStyle/>
          <a:p>
            <a:r>
              <a:rPr lang="en-US" b="1" dirty="0"/>
              <a:t>Top Maker:</a:t>
            </a:r>
            <a:br>
              <a:rPr lang="en-US" b="1" dirty="0"/>
            </a:br>
            <a:r>
              <a:rPr lang="en-US" b="1" dirty="0"/>
              <a:t>1.</a:t>
            </a:r>
            <a:r>
              <a:rPr lang="en-US" dirty="0"/>
              <a:t>Ola Electric</a:t>
            </a:r>
            <a:br>
              <a:rPr lang="en-US" dirty="0"/>
            </a:br>
            <a:r>
              <a:rPr lang="en-US" dirty="0"/>
              <a:t>2.TVS</a:t>
            </a:r>
            <a:br>
              <a:rPr lang="en-US" dirty="0"/>
            </a:br>
            <a:r>
              <a:rPr lang="en-US" dirty="0"/>
              <a:t>3.Ather</a:t>
            </a:r>
            <a:endParaRPr lang="en-IN" dirty="0"/>
          </a:p>
        </p:txBody>
      </p:sp>
    </p:spTree>
    <p:extLst>
      <p:ext uri="{BB962C8B-B14F-4D97-AF65-F5344CB8AC3E}">
        <p14:creationId xmlns:p14="http://schemas.microsoft.com/office/powerpoint/2010/main" val="2929130650"/>
      </p:ext>
    </p:extLst>
  </p:cSld>
  <p:clrMapOvr>
    <a:masterClrMapping/>
  </p:clrMapOvr>
  <mc:AlternateContent xmlns:mc="http://schemas.openxmlformats.org/markup-compatibility/2006" xmlns:p14="http://schemas.microsoft.com/office/powerpoint/2010/main">
    <mc:Choice Requires="p14">
      <p:transition spd="slow" p14:dur="2000" advTm="26981"/>
    </mc:Choice>
    <mc:Fallback xmlns="">
      <p:transition spd="slow" advTm="269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5B346-DBC5-9C84-F541-EB93F66592B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62271F1-4D7E-ED62-FC3D-265355D66121}"/>
              </a:ext>
            </a:extLst>
          </p:cNvPr>
          <p:cNvSpPr>
            <a:spLocks noGrp="1"/>
          </p:cNvSpPr>
          <p:nvPr>
            <p:ph idx="1"/>
          </p:nvPr>
        </p:nvSpPr>
        <p:spPr/>
        <p:txBody>
          <a:bodyPr/>
          <a:lstStyle/>
          <a:p>
            <a:pPr marL="0" indent="0">
              <a:buNone/>
            </a:pPr>
            <a:r>
              <a:rPr lang="en-US" dirty="0"/>
              <a:t>Bottom Maker:</a:t>
            </a:r>
            <a:br>
              <a:rPr lang="en-US" dirty="0"/>
            </a:br>
            <a:r>
              <a:rPr lang="en-US" dirty="0"/>
              <a:t> 1.Battery Electric</a:t>
            </a:r>
            <a:br>
              <a:rPr lang="en-US" dirty="0"/>
            </a:br>
            <a:r>
              <a:rPr lang="en-US" dirty="0"/>
              <a:t> 2.Kinetic Green</a:t>
            </a:r>
            <a:br>
              <a:rPr lang="en-US" dirty="0"/>
            </a:br>
            <a:r>
              <a:rPr lang="en-US" dirty="0"/>
              <a:t> 3.Jitendra</a:t>
            </a:r>
          </a:p>
          <a:p>
            <a:pPr marL="0" indent="0">
              <a:buNone/>
            </a:pPr>
            <a:endParaRPr lang="en-IN" dirty="0"/>
          </a:p>
        </p:txBody>
      </p:sp>
      <p:pic>
        <p:nvPicPr>
          <p:cNvPr id="6" name="Picture 5">
            <a:extLst>
              <a:ext uri="{FF2B5EF4-FFF2-40B4-BE49-F238E27FC236}">
                <a16:creationId xmlns:a16="http://schemas.microsoft.com/office/drawing/2014/main" id="{FE051A2F-1514-19F6-4169-163830F7903C}"/>
              </a:ext>
            </a:extLst>
          </p:cNvPr>
          <p:cNvPicPr>
            <a:picLocks noChangeAspect="1"/>
          </p:cNvPicPr>
          <p:nvPr/>
        </p:nvPicPr>
        <p:blipFill>
          <a:blip r:embed="rId2"/>
          <a:stretch>
            <a:fillRect/>
          </a:stretch>
        </p:blipFill>
        <p:spPr>
          <a:xfrm>
            <a:off x="966355" y="3955561"/>
            <a:ext cx="3190009" cy="1713944"/>
          </a:xfrm>
          <a:prstGeom prst="rect">
            <a:avLst/>
          </a:prstGeom>
        </p:spPr>
      </p:pic>
      <p:pic>
        <p:nvPicPr>
          <p:cNvPr id="5" name="Picture 4">
            <a:extLst>
              <a:ext uri="{FF2B5EF4-FFF2-40B4-BE49-F238E27FC236}">
                <a16:creationId xmlns:a16="http://schemas.microsoft.com/office/drawing/2014/main" id="{B3910F7D-2875-B203-4F3C-B8799E4EE9BC}"/>
              </a:ext>
            </a:extLst>
          </p:cNvPr>
          <p:cNvPicPr>
            <a:picLocks noChangeAspect="1"/>
          </p:cNvPicPr>
          <p:nvPr/>
        </p:nvPicPr>
        <p:blipFill>
          <a:blip r:embed="rId3"/>
          <a:stretch>
            <a:fillRect/>
          </a:stretch>
        </p:blipFill>
        <p:spPr>
          <a:xfrm>
            <a:off x="5072168" y="1506681"/>
            <a:ext cx="4686954" cy="4004743"/>
          </a:xfrm>
          <a:prstGeom prst="rect">
            <a:avLst/>
          </a:prstGeom>
        </p:spPr>
      </p:pic>
    </p:spTree>
    <p:extLst>
      <p:ext uri="{BB962C8B-B14F-4D97-AF65-F5344CB8AC3E}">
        <p14:creationId xmlns:p14="http://schemas.microsoft.com/office/powerpoint/2010/main" val="3745771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DFAC-373A-F5E7-4526-3245E266186F}"/>
              </a:ext>
            </a:extLst>
          </p:cNvPr>
          <p:cNvSpPr>
            <a:spLocks noGrp="1"/>
          </p:cNvSpPr>
          <p:nvPr>
            <p:ph type="title"/>
          </p:nvPr>
        </p:nvSpPr>
        <p:spPr/>
        <p:txBody>
          <a:bodyPr>
            <a:normAutofit/>
          </a:bodyPr>
          <a:lstStyle/>
          <a:p>
            <a:r>
              <a:rPr lang="en-US" sz="2000" dirty="0"/>
              <a:t>List the states with negative penetration (decline) in EV sales from 2022 to 2024? </a:t>
            </a:r>
            <a:endParaRPr lang="en-IN" sz="2000" dirty="0"/>
          </a:p>
        </p:txBody>
      </p:sp>
      <p:pic>
        <p:nvPicPr>
          <p:cNvPr id="6" name="Content Placeholder 5">
            <a:extLst>
              <a:ext uri="{FF2B5EF4-FFF2-40B4-BE49-F238E27FC236}">
                <a16:creationId xmlns:a16="http://schemas.microsoft.com/office/drawing/2014/main" id="{959C6141-9499-8090-CDF3-6BB65AC9BA54}"/>
              </a:ext>
            </a:extLst>
          </p:cNvPr>
          <p:cNvPicPr>
            <a:picLocks noGrp="1" noChangeAspect="1"/>
          </p:cNvPicPr>
          <p:nvPr>
            <p:ph idx="1"/>
          </p:nvPr>
        </p:nvPicPr>
        <p:blipFill>
          <a:blip r:embed="rId2"/>
          <a:stretch>
            <a:fillRect/>
          </a:stretch>
        </p:blipFill>
        <p:spPr>
          <a:xfrm>
            <a:off x="5688365" y="1760110"/>
            <a:ext cx="4248743" cy="3019846"/>
          </a:xfrm>
        </p:spPr>
      </p:pic>
      <p:pic>
        <p:nvPicPr>
          <p:cNvPr id="16" name="Picture 15">
            <a:extLst>
              <a:ext uri="{FF2B5EF4-FFF2-40B4-BE49-F238E27FC236}">
                <a16:creationId xmlns:a16="http://schemas.microsoft.com/office/drawing/2014/main" id="{A70CD81B-DFB5-B243-980D-D96CB2CBB045}"/>
              </a:ext>
            </a:extLst>
          </p:cNvPr>
          <p:cNvPicPr>
            <a:picLocks noChangeAspect="1"/>
          </p:cNvPicPr>
          <p:nvPr/>
        </p:nvPicPr>
        <p:blipFill>
          <a:blip r:embed="rId3"/>
          <a:stretch>
            <a:fillRect/>
          </a:stretch>
        </p:blipFill>
        <p:spPr>
          <a:xfrm>
            <a:off x="996338" y="4196617"/>
            <a:ext cx="3638008" cy="1867161"/>
          </a:xfrm>
          <a:prstGeom prst="rect">
            <a:avLst/>
          </a:prstGeom>
        </p:spPr>
      </p:pic>
      <p:sp>
        <p:nvSpPr>
          <p:cNvPr id="21" name="TextBox 20">
            <a:extLst>
              <a:ext uri="{FF2B5EF4-FFF2-40B4-BE49-F238E27FC236}">
                <a16:creationId xmlns:a16="http://schemas.microsoft.com/office/drawing/2014/main" id="{BA7FE446-6F44-2D2D-28F1-2356A4A299BA}"/>
              </a:ext>
            </a:extLst>
          </p:cNvPr>
          <p:cNvSpPr txBox="1"/>
          <p:nvPr/>
        </p:nvSpPr>
        <p:spPr>
          <a:xfrm>
            <a:off x="677334" y="1930400"/>
            <a:ext cx="4497339" cy="923330"/>
          </a:xfrm>
          <a:prstGeom prst="rect">
            <a:avLst/>
          </a:prstGeom>
          <a:noFill/>
        </p:spPr>
        <p:txBody>
          <a:bodyPr wrap="square" rtlCol="0">
            <a:spAutoFit/>
          </a:bodyPr>
          <a:lstStyle/>
          <a:p>
            <a:r>
              <a:rPr lang="en-US" dirty="0"/>
              <a:t>Sikkim</a:t>
            </a:r>
            <a:br>
              <a:rPr lang="en-US" dirty="0"/>
            </a:br>
            <a:r>
              <a:rPr lang="en-US" dirty="0"/>
              <a:t>Andaman And </a:t>
            </a:r>
            <a:r>
              <a:rPr lang="en-US" dirty="0" err="1"/>
              <a:t>Nikobar</a:t>
            </a:r>
            <a:endParaRPr lang="en-US" dirty="0"/>
          </a:p>
          <a:p>
            <a:r>
              <a:rPr lang="en-US" dirty="0"/>
              <a:t>Mizoram</a:t>
            </a:r>
            <a:endParaRPr lang="en-IN" dirty="0"/>
          </a:p>
        </p:txBody>
      </p:sp>
    </p:spTree>
    <p:extLst>
      <p:ext uri="{BB962C8B-B14F-4D97-AF65-F5344CB8AC3E}">
        <p14:creationId xmlns:p14="http://schemas.microsoft.com/office/powerpoint/2010/main" val="2997824742"/>
      </p:ext>
    </p:extLst>
  </p:cSld>
  <p:clrMapOvr>
    <a:masterClrMapping/>
  </p:clrMapOvr>
  <mc:AlternateContent xmlns:mc="http://schemas.openxmlformats.org/markup-compatibility/2006" xmlns:p14="http://schemas.microsoft.com/office/powerpoint/2010/main">
    <mc:Choice Requires="p14">
      <p:transition spd="slow" p14:dur="2000" advTm="17089"/>
    </mc:Choice>
    <mc:Fallback xmlns="">
      <p:transition spd="slow" advTm="170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140-ED6A-346A-3EBD-F1F04D825F4B}"/>
              </a:ext>
            </a:extLst>
          </p:cNvPr>
          <p:cNvSpPr>
            <a:spLocks noGrp="1"/>
          </p:cNvSpPr>
          <p:nvPr>
            <p:ph type="title"/>
          </p:nvPr>
        </p:nvSpPr>
        <p:spPr/>
        <p:txBody>
          <a:bodyPr/>
          <a:lstStyle/>
          <a:p>
            <a:r>
              <a:rPr lang="en-US" sz="1800" dirty="0"/>
              <a:t>Identify the top 5 states with the highest penetration rate in 2-wheeler and 4-wheeler EV sales in FY 2024.</a:t>
            </a:r>
            <a:endParaRPr lang="en-IN" sz="1800" dirty="0"/>
          </a:p>
        </p:txBody>
      </p:sp>
      <p:pic>
        <p:nvPicPr>
          <p:cNvPr id="7" name="Content Placeholder 6">
            <a:extLst>
              <a:ext uri="{FF2B5EF4-FFF2-40B4-BE49-F238E27FC236}">
                <a16:creationId xmlns:a16="http://schemas.microsoft.com/office/drawing/2014/main" id="{6CD0AB64-551C-BCF8-6180-DD7D98424435}"/>
              </a:ext>
            </a:extLst>
          </p:cNvPr>
          <p:cNvPicPr>
            <a:picLocks noGrp="1" noChangeAspect="1"/>
          </p:cNvPicPr>
          <p:nvPr>
            <p:ph idx="1"/>
          </p:nvPr>
        </p:nvPicPr>
        <p:blipFill>
          <a:blip r:embed="rId2"/>
          <a:stretch>
            <a:fillRect/>
          </a:stretch>
        </p:blipFill>
        <p:spPr>
          <a:xfrm>
            <a:off x="842362" y="4653217"/>
            <a:ext cx="3444538" cy="1463167"/>
          </a:xfrm>
          <a:prstGeom prst="rect">
            <a:avLst/>
          </a:prstGeom>
        </p:spPr>
      </p:pic>
      <p:sp>
        <p:nvSpPr>
          <p:cNvPr id="8" name="TextBox 7">
            <a:extLst>
              <a:ext uri="{FF2B5EF4-FFF2-40B4-BE49-F238E27FC236}">
                <a16:creationId xmlns:a16="http://schemas.microsoft.com/office/drawing/2014/main" id="{0FA2D923-8517-1D4F-A371-CF783F585420}"/>
              </a:ext>
            </a:extLst>
          </p:cNvPr>
          <p:cNvSpPr txBox="1"/>
          <p:nvPr/>
        </p:nvSpPr>
        <p:spPr>
          <a:xfrm>
            <a:off x="853450" y="2036618"/>
            <a:ext cx="3444538" cy="1477328"/>
          </a:xfrm>
          <a:prstGeom prst="rect">
            <a:avLst/>
          </a:prstGeom>
          <a:noFill/>
        </p:spPr>
        <p:txBody>
          <a:bodyPr wrap="square" rtlCol="0">
            <a:spAutoFit/>
          </a:bodyPr>
          <a:lstStyle/>
          <a:p>
            <a:r>
              <a:rPr lang="en-US" dirty="0"/>
              <a:t>Kerala </a:t>
            </a:r>
            <a:br>
              <a:rPr lang="en-US" dirty="0"/>
            </a:br>
            <a:r>
              <a:rPr lang="en-US" dirty="0"/>
              <a:t>Goa</a:t>
            </a:r>
            <a:br>
              <a:rPr lang="en-US" dirty="0"/>
            </a:br>
            <a:r>
              <a:rPr lang="en-US" dirty="0"/>
              <a:t>Delhi</a:t>
            </a:r>
            <a:br>
              <a:rPr lang="en-US" dirty="0"/>
            </a:br>
            <a:r>
              <a:rPr lang="en-US" dirty="0"/>
              <a:t>Karnataka</a:t>
            </a:r>
            <a:br>
              <a:rPr lang="en-US" dirty="0"/>
            </a:br>
            <a:r>
              <a:rPr lang="en-US" dirty="0"/>
              <a:t>Maharashtra</a:t>
            </a:r>
            <a:endParaRPr lang="en-IN" dirty="0"/>
          </a:p>
        </p:txBody>
      </p:sp>
      <p:pic>
        <p:nvPicPr>
          <p:cNvPr id="4" name="Picture 3">
            <a:extLst>
              <a:ext uri="{FF2B5EF4-FFF2-40B4-BE49-F238E27FC236}">
                <a16:creationId xmlns:a16="http://schemas.microsoft.com/office/drawing/2014/main" id="{0113FE09-CD44-DC3D-9425-EE664CB6C6F9}"/>
              </a:ext>
            </a:extLst>
          </p:cNvPr>
          <p:cNvPicPr>
            <a:picLocks noChangeAspect="1"/>
          </p:cNvPicPr>
          <p:nvPr/>
        </p:nvPicPr>
        <p:blipFill>
          <a:blip r:embed="rId3"/>
          <a:stretch>
            <a:fillRect/>
          </a:stretch>
        </p:blipFill>
        <p:spPr>
          <a:xfrm>
            <a:off x="4497685" y="1425864"/>
            <a:ext cx="4667901" cy="2997201"/>
          </a:xfrm>
          <a:prstGeom prst="rect">
            <a:avLst/>
          </a:prstGeom>
        </p:spPr>
      </p:pic>
    </p:spTree>
    <p:extLst>
      <p:ext uri="{BB962C8B-B14F-4D97-AF65-F5344CB8AC3E}">
        <p14:creationId xmlns:p14="http://schemas.microsoft.com/office/powerpoint/2010/main" val="3924944793"/>
      </p:ext>
    </p:extLst>
  </p:cSld>
  <p:clrMapOvr>
    <a:masterClrMapping/>
  </p:clrMapOvr>
  <mc:AlternateContent xmlns:mc="http://schemas.openxmlformats.org/markup-compatibility/2006" xmlns:p14="http://schemas.microsoft.com/office/powerpoint/2010/main">
    <mc:Choice Requires="p14">
      <p:transition spd="slow" p14:dur="2000" advTm="24473"/>
    </mc:Choice>
    <mc:Fallback xmlns="">
      <p:transition spd="slow" advTm="244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EEEB-BF78-14D7-B1C5-C78E0C4B9E75}"/>
              </a:ext>
            </a:extLst>
          </p:cNvPr>
          <p:cNvSpPr>
            <a:spLocks noGrp="1"/>
          </p:cNvSpPr>
          <p:nvPr>
            <p:ph type="title"/>
          </p:nvPr>
        </p:nvSpPr>
        <p:spPr/>
        <p:txBody>
          <a:bodyPr/>
          <a:lstStyle/>
          <a:p>
            <a:r>
              <a:rPr lang="en-US" sz="1800" dirty="0"/>
              <a:t>What are the quarterly trends based on sales volume for the top 5 EV makers (4-wheelers) from 2022 to 2024</a:t>
            </a:r>
            <a:endParaRPr lang="en-IN" sz="1800" dirty="0"/>
          </a:p>
        </p:txBody>
      </p:sp>
      <p:pic>
        <p:nvPicPr>
          <p:cNvPr id="6" name="Content Placeholder 5">
            <a:extLst>
              <a:ext uri="{FF2B5EF4-FFF2-40B4-BE49-F238E27FC236}">
                <a16:creationId xmlns:a16="http://schemas.microsoft.com/office/drawing/2014/main" id="{9E9487E8-BEB7-5E0B-A600-0042F8930C25}"/>
              </a:ext>
            </a:extLst>
          </p:cNvPr>
          <p:cNvPicPr>
            <a:picLocks noGrp="1" noChangeAspect="1"/>
          </p:cNvPicPr>
          <p:nvPr>
            <p:ph idx="1"/>
          </p:nvPr>
        </p:nvPicPr>
        <p:blipFill>
          <a:blip r:embed="rId2"/>
          <a:stretch>
            <a:fillRect/>
          </a:stretch>
        </p:blipFill>
        <p:spPr>
          <a:xfrm>
            <a:off x="5101936" y="1515308"/>
            <a:ext cx="4856158" cy="4033437"/>
          </a:xfrm>
        </p:spPr>
      </p:pic>
      <p:pic>
        <p:nvPicPr>
          <p:cNvPr id="13" name="Picture 12">
            <a:extLst>
              <a:ext uri="{FF2B5EF4-FFF2-40B4-BE49-F238E27FC236}">
                <a16:creationId xmlns:a16="http://schemas.microsoft.com/office/drawing/2014/main" id="{E57FD1D5-29D0-40C8-2BA3-466A9A3795AD}"/>
              </a:ext>
            </a:extLst>
          </p:cNvPr>
          <p:cNvPicPr>
            <a:picLocks noChangeAspect="1"/>
          </p:cNvPicPr>
          <p:nvPr/>
        </p:nvPicPr>
        <p:blipFill>
          <a:blip r:embed="rId3"/>
          <a:stretch>
            <a:fillRect/>
          </a:stretch>
        </p:blipFill>
        <p:spPr>
          <a:xfrm>
            <a:off x="427952" y="3456027"/>
            <a:ext cx="3915987" cy="1556709"/>
          </a:xfrm>
          <a:prstGeom prst="rect">
            <a:avLst/>
          </a:prstGeom>
        </p:spPr>
      </p:pic>
      <p:sp>
        <p:nvSpPr>
          <p:cNvPr id="14" name="TextBox 13">
            <a:extLst>
              <a:ext uri="{FF2B5EF4-FFF2-40B4-BE49-F238E27FC236}">
                <a16:creationId xmlns:a16="http://schemas.microsoft.com/office/drawing/2014/main" id="{C4C439F4-EC7F-6B6F-C683-D5679C6E5F7F}"/>
              </a:ext>
            </a:extLst>
          </p:cNvPr>
          <p:cNvSpPr txBox="1"/>
          <p:nvPr/>
        </p:nvSpPr>
        <p:spPr>
          <a:xfrm>
            <a:off x="677334" y="1683327"/>
            <a:ext cx="3936230" cy="1477328"/>
          </a:xfrm>
          <a:prstGeom prst="rect">
            <a:avLst/>
          </a:prstGeom>
          <a:noFill/>
        </p:spPr>
        <p:txBody>
          <a:bodyPr wrap="square" rtlCol="0">
            <a:spAutoFit/>
          </a:bodyPr>
          <a:lstStyle/>
          <a:p>
            <a:r>
              <a:rPr lang="en-US" dirty="0"/>
              <a:t>Tata Motors</a:t>
            </a:r>
            <a:br>
              <a:rPr lang="en-US" dirty="0"/>
            </a:br>
            <a:r>
              <a:rPr lang="en-US" dirty="0"/>
              <a:t>Mahindra and Mahindra</a:t>
            </a:r>
            <a:br>
              <a:rPr lang="en-US" dirty="0"/>
            </a:br>
            <a:r>
              <a:rPr lang="en-US" dirty="0"/>
              <a:t>MG Motors</a:t>
            </a:r>
            <a:br>
              <a:rPr lang="en-US" dirty="0"/>
            </a:br>
            <a:r>
              <a:rPr lang="en-US" dirty="0"/>
              <a:t>BYD</a:t>
            </a:r>
            <a:br>
              <a:rPr lang="en-US" dirty="0"/>
            </a:br>
            <a:r>
              <a:rPr lang="en-US" dirty="0" err="1"/>
              <a:t>Hyudai</a:t>
            </a:r>
            <a:endParaRPr lang="en-IN" dirty="0"/>
          </a:p>
        </p:txBody>
      </p:sp>
      <p:pic>
        <p:nvPicPr>
          <p:cNvPr id="16" name="Picture 15">
            <a:extLst>
              <a:ext uri="{FF2B5EF4-FFF2-40B4-BE49-F238E27FC236}">
                <a16:creationId xmlns:a16="http://schemas.microsoft.com/office/drawing/2014/main" id="{B5816AEC-21E5-09F2-D059-F82DC6780C12}"/>
              </a:ext>
            </a:extLst>
          </p:cNvPr>
          <p:cNvPicPr>
            <a:picLocks noChangeAspect="1"/>
          </p:cNvPicPr>
          <p:nvPr/>
        </p:nvPicPr>
        <p:blipFill>
          <a:blip r:embed="rId4"/>
          <a:stretch>
            <a:fillRect/>
          </a:stretch>
        </p:blipFill>
        <p:spPr>
          <a:xfrm>
            <a:off x="238453" y="5012736"/>
            <a:ext cx="4343939" cy="1335442"/>
          </a:xfrm>
          <a:prstGeom prst="rect">
            <a:avLst/>
          </a:prstGeom>
        </p:spPr>
      </p:pic>
    </p:spTree>
    <p:extLst>
      <p:ext uri="{BB962C8B-B14F-4D97-AF65-F5344CB8AC3E}">
        <p14:creationId xmlns:p14="http://schemas.microsoft.com/office/powerpoint/2010/main" val="3540926527"/>
      </p:ext>
    </p:extLst>
  </p:cSld>
  <p:clrMapOvr>
    <a:masterClrMapping/>
  </p:clrMapOvr>
  <mc:AlternateContent xmlns:mc="http://schemas.openxmlformats.org/markup-compatibility/2006" xmlns:p14="http://schemas.microsoft.com/office/powerpoint/2010/main">
    <mc:Choice Requires="p14">
      <p:transition spd="slow" p14:dur="2000" advTm="30696"/>
    </mc:Choice>
    <mc:Fallback xmlns="">
      <p:transition spd="slow" advTm="30696"/>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TotalTime>
  <Words>1267</Words>
  <Application>Microsoft Office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inherit</vt:lpstr>
      <vt:lpstr>Poppins</vt:lpstr>
      <vt:lpstr>Symbol</vt:lpstr>
      <vt:lpstr>system-ui</vt:lpstr>
      <vt:lpstr>Trebuchet MS</vt:lpstr>
      <vt:lpstr>Wingdings 3</vt:lpstr>
      <vt:lpstr>Facet</vt:lpstr>
      <vt:lpstr>AtliQ Motors EV Sales</vt:lpstr>
      <vt:lpstr>Problem Statement</vt:lpstr>
      <vt:lpstr>PowerPoint Presentation</vt:lpstr>
      <vt:lpstr>PowerPoint Presentation</vt:lpstr>
      <vt:lpstr> List the top 3 and bottom 3 makers for the fiscal years 2023 and 2024 in terms of the number   of 2-wheelers sold</vt:lpstr>
      <vt:lpstr>PowerPoint Presentation</vt:lpstr>
      <vt:lpstr>List the states with negative penetration (decline) in EV sales from 2022 to 2024? </vt:lpstr>
      <vt:lpstr>Identify the top 5 states with the highest penetration rate in 2-wheeler and 4-wheeler EV sales in FY 2024.</vt:lpstr>
      <vt:lpstr>What are the quarterly trends based on sales volume for the top 5 EV makers (4-wheelers) from 2022 to 2024</vt:lpstr>
      <vt:lpstr>How do the EV sales and penetration rates in Delhi compare to Karnataka for 2024?</vt:lpstr>
      <vt:lpstr>8. What are the peak and low season months for EV sales based on the data from 2022 to 2024 Peak month: </vt:lpstr>
      <vt:lpstr>Estimate the revenue growth rate of 4-wheeler and 2-wheelers EVs in India for 2022 vs 2024 and 2023 vs 2024, assuming an average unit price. H</vt:lpstr>
      <vt:lpstr>Estimate the revenue growth rate of 4-wheeler and 2-wheelers EVs in India for 2022 vs 2024 and 2023 vs 2024, assuming an average unit price. </vt:lpstr>
      <vt:lpstr>1. What are the primary reasons for customers choosing 4-wheeler EVs in 2023 and 2024 (cost savings, environmental concerns, government incentives)?</vt:lpstr>
      <vt:lpstr>PowerPoint Presentation</vt:lpstr>
      <vt:lpstr>PowerPoint Presentation</vt:lpstr>
      <vt:lpstr>4. Who should be the brand ambassador if AtliQ Motors launches their EV/Hybrid vehicles in India and why</vt:lpstr>
      <vt:lpstr>5. Which state of India is ideal to start the manufacturing unit? (Based on subsidies provided, ease of doing business, stability in governance etc.)</vt:lpstr>
      <vt:lpstr>2.Gujrat: The Gujarat EV Policy plans to establish a robust EV charging infrastructure in addition to electric automobiles. To do this, the policy stipulated a 25% capital subsidy on gear and technology for the responsibility of business Charging infrastructure for two-wheelers, three-wheelers, and four-wheelers, up to a maximum of Rs. 10 lakh. First, 250 commercial, public EV charging stations will use this. Additionally, for the duration of the policy, the Gujarati government declared a 100% exemption from power duty for EV charging stations. Additionally, it was announced that, except for the farm connection, State Distribution Licensees (DisComs) would permit the charging of EVs from an existing consumer connection at the current rate.      </vt:lpstr>
      <vt:lpstr>Your top 3 recommendations for AtliQ Motors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Apurva Bhalerao</dc:creator>
  <cp:lastModifiedBy>Apurva Bhalerao</cp:lastModifiedBy>
  <cp:revision>4</cp:revision>
  <dcterms:created xsi:type="dcterms:W3CDTF">2024-08-03T12:44:48Z</dcterms:created>
  <dcterms:modified xsi:type="dcterms:W3CDTF">2024-08-06T11:42:22Z</dcterms:modified>
</cp:coreProperties>
</file>