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jn3i5DqlP/jcy/D9QQ8SPWnDmo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824F22-896F-4ACE-8584-327A6BBB5313}" v="2" dt="2023-02-27T16:55:43.969"/>
  </p1510:revLst>
</p1510:revInfo>
</file>

<file path=ppt/tableStyles.xml><?xml version="1.0" encoding="utf-8"?>
<a:tblStyleLst xmlns:a="http://schemas.openxmlformats.org/drawingml/2006/main" def="{F3958360-5B90-4246-8843-5B4384386CDC}">
  <a:tblStyle styleId="{F3958360-5B90-4246-8843-5B4384386CDC}"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28"/>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purvaGondkar/.NET-Full-Stac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1023060413"/>
              </p:ext>
            </p:extLst>
          </p:nvPr>
        </p:nvGraphicFramePr>
        <p:xfrm>
          <a:off x="9241790" y="1155306"/>
          <a:ext cx="2971315" cy="5161411"/>
        </p:xfrm>
        <a:graphic>
          <a:graphicData uri="http://schemas.openxmlformats.org/drawingml/2006/table">
            <a:tbl>
              <a:tblPr firstRow="1" bandRow="1">
                <a:noFill/>
                <a:tableStyleId>{F3958360-5B90-4246-8843-5B4384386CDC}</a:tableStyleId>
              </a:tblPr>
              <a:tblGrid>
                <a:gridCol w="1369004">
                  <a:extLst>
                    <a:ext uri="{9D8B030D-6E8A-4147-A177-3AD203B41FA5}">
                      <a16:colId xmlns:a16="http://schemas.microsoft.com/office/drawing/2014/main" val="20000"/>
                    </a:ext>
                  </a:extLst>
                </a:gridCol>
                <a:gridCol w="1602311">
                  <a:extLst>
                    <a:ext uri="{9D8B030D-6E8A-4147-A177-3AD203B41FA5}">
                      <a16:colId xmlns:a16="http://schemas.microsoft.com/office/drawing/2014/main" val="20001"/>
                    </a:ext>
                  </a:extLst>
                </a:gridCol>
              </a:tblGrid>
              <a:tr h="915232">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b="0" u="none" strike="noStrike" cap="none" dirty="0"/>
                        <a:t>Basics, OOPS, Exception Handling ,Arrays ,Collection and Generics.</a:t>
                      </a:r>
                      <a:endParaRPr dirty="0"/>
                    </a:p>
                  </a:txBody>
                  <a:tcPr marL="91450" marR="91450" marT="45725" marB="45725"/>
                </a:tc>
                <a:extLst>
                  <a:ext uri="{0D108BD9-81ED-4DB2-BD59-A6C34878D82A}">
                    <a16:rowId xmlns:a16="http://schemas.microsoft.com/office/drawing/2014/main" val="10000"/>
                  </a:ext>
                </a:extLst>
              </a:tr>
              <a:tr h="1087843">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.NET Framework</a:t>
                      </a:r>
                      <a:endParaRPr dirty="0"/>
                    </a:p>
                  </a:txBody>
                  <a:tcPr marL="91450" marR="91450" marT="45725" marB="45725"/>
                </a:tc>
                <a:tc>
                  <a:txBody>
                    <a:bodyPr/>
                    <a:lstStyle/>
                    <a:p>
                      <a:pPr marL="0" marR="0" lvl="0" indent="0" algn="l" rtl="0">
                        <a:spcBef>
                          <a:spcPts val="0"/>
                        </a:spcBef>
                        <a:spcAft>
                          <a:spcPts val="0"/>
                        </a:spcAft>
                        <a:buNone/>
                      </a:pPr>
                      <a:r>
                        <a:rPr lang="en-US" sz="1100" b="0" i="0" u="none" strike="noStrike" dirty="0">
                          <a:solidFill>
                            <a:schemeClr val="dk1"/>
                          </a:solidFill>
                          <a:latin typeface="Verdana"/>
                          <a:ea typeface="Verdana"/>
                          <a:cs typeface="Verdana"/>
                          <a:sym typeface="Verdana"/>
                        </a:rPr>
                        <a:t>ADO.NET, .NET 6 WEB API, Entity Framework , ASP .NET with MVC5.</a:t>
                      </a: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0">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Angular</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Components,</a:t>
                      </a:r>
                    </a:p>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Models, Routing,</a:t>
                      </a:r>
                    </a:p>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Form and Validation</a:t>
                      </a: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2"/>
                  </a:ext>
                </a:extLst>
              </a:tr>
              <a:tr h="446154">
                <a:tc>
                  <a:txBody>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 SQL Server</a:t>
                      </a:r>
                      <a:endParaRPr dirty="0"/>
                    </a:p>
                  </a:txBody>
                  <a:tcPr marL="91450" marR="91450" marT="45725" marB="45725"/>
                </a:tc>
                <a:extLst>
                  <a:ext uri="{0D108BD9-81ED-4DB2-BD59-A6C34878D82A}">
                    <a16:rowId xmlns:a16="http://schemas.microsoft.com/office/drawing/2014/main" val="10003"/>
                  </a:ext>
                </a:extLst>
              </a:tr>
              <a:tr h="685124">
                <a:tc>
                  <a:txBody>
                    <a:bodyPr/>
                    <a:lstStyle/>
                    <a:p>
                      <a:pPr marL="0" marR="0" lvl="0" indent="0" algn="l" rtl="0">
                        <a:lnSpc>
                          <a:spcPct val="100000"/>
                        </a:lnSpc>
                        <a:spcBef>
                          <a:spcPts val="0"/>
                        </a:spcBef>
                        <a:spcAft>
                          <a:spcPts val="0"/>
                        </a:spcAft>
                        <a:buClr>
                          <a:schemeClr val="dk1"/>
                        </a:buClr>
                        <a:buSzPts val="1100"/>
                        <a:buFont typeface="Verdana"/>
                        <a:buNone/>
                      </a:pPr>
                      <a:r>
                        <a:rPr lang="en-US" sz="1100" u="none" strike="noStrike" cap="none" dirty="0"/>
                        <a:t>Tools</a:t>
                      </a:r>
                      <a:endParaRPr dirty="0"/>
                    </a:p>
                    <a:p>
                      <a:pPr marL="0" marR="0" lvl="0" indent="0" algn="l" rtl="0">
                        <a:spcBef>
                          <a:spcPts val="0"/>
                        </a:spcBef>
                        <a:spcAft>
                          <a:spcPts val="0"/>
                        </a:spcAft>
                        <a:buNone/>
                      </a:pP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GIT,SWAGGER, VISUAL STUDIO,VISUAL STUDIO CODE,SSMS.</a:t>
                      </a:r>
                      <a:endParaRPr dirty="0"/>
                    </a:p>
                  </a:txBody>
                  <a:tcPr marL="91450" marR="91450" marT="45725" marB="45725"/>
                </a:tc>
                <a:extLst>
                  <a:ext uri="{0D108BD9-81ED-4DB2-BD59-A6C34878D82A}">
                    <a16:rowId xmlns:a16="http://schemas.microsoft.com/office/drawing/2014/main" val="10004"/>
                  </a:ext>
                </a:extLst>
              </a:tr>
              <a:tr h="532776">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UI Technology</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HTML5 ,CSS &amp; Angular</a:t>
                      </a:r>
                      <a:endParaRPr dirty="0"/>
                    </a:p>
                  </a:txBody>
                  <a:tcPr marL="91450" marR="91450" marT="45725" marB="45725"/>
                </a:tc>
                <a:extLst>
                  <a:ext uri="{0D108BD9-81ED-4DB2-BD59-A6C34878D82A}">
                    <a16:rowId xmlns:a16="http://schemas.microsoft.com/office/drawing/2014/main" val="10005"/>
                  </a:ext>
                </a:extLst>
              </a:tr>
              <a:tr h="655386">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Communication Skills, Peer Learning</a:t>
                      </a:r>
                      <a:endParaRPr dirty="0"/>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1"/>
          <p:cNvSpPr txBox="1">
            <a:spLocks noGrp="1"/>
          </p:cNvSpPr>
          <p:nvPr>
            <p:ph type="body" idx="1"/>
          </p:nvPr>
        </p:nvSpPr>
        <p:spPr>
          <a:xfrm>
            <a:off x="4945337" y="3035613"/>
            <a:ext cx="4008437" cy="537904"/>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r>
              <a:rPr lang="en-US" sz="1200" dirty="0">
                <a:latin typeface="Times New Roman"/>
                <a:ea typeface="Times New Roman"/>
                <a:cs typeface="Times New Roman"/>
                <a:sym typeface="Times New Roman"/>
              </a:rPr>
              <a:t>Developed a </a:t>
            </a:r>
            <a:r>
              <a:rPr lang="en-US" sz="1200" b="1" dirty="0">
                <a:latin typeface="Times New Roman"/>
                <a:ea typeface="Times New Roman"/>
                <a:cs typeface="Times New Roman"/>
                <a:sym typeface="Times New Roman"/>
              </a:rPr>
              <a:t>WEB APPLICATION </a:t>
            </a:r>
            <a:r>
              <a:rPr lang="en-US" sz="1200" dirty="0">
                <a:latin typeface="Times New Roman"/>
                <a:ea typeface="Times New Roman"/>
                <a:cs typeface="Times New Roman"/>
                <a:sym typeface="Times New Roman"/>
              </a:rPr>
              <a:t>as part of case study using </a:t>
            </a:r>
            <a:r>
              <a:rPr lang="en-US" sz="1200" b="1" dirty="0">
                <a:latin typeface="Times New Roman"/>
                <a:ea typeface="Times New Roman"/>
                <a:cs typeface="Times New Roman"/>
                <a:sym typeface="Times New Roman"/>
              </a:rPr>
              <a:t>.NET WEBAPI</a:t>
            </a:r>
            <a:r>
              <a:rPr lang="en-US" sz="1200" dirty="0">
                <a:latin typeface="Times New Roman"/>
                <a:ea typeface="Times New Roman"/>
                <a:cs typeface="Times New Roman"/>
                <a:sym typeface="Times New Roman"/>
              </a:rPr>
              <a:t> , &amp; </a:t>
            </a:r>
            <a:r>
              <a:rPr lang="en-US" sz="1200" b="1" dirty="0">
                <a:latin typeface="Times New Roman"/>
                <a:ea typeface="Times New Roman"/>
                <a:cs typeface="Times New Roman"/>
                <a:sym typeface="Times New Roman"/>
              </a:rPr>
              <a:t>ANGULAR</a:t>
            </a:r>
            <a:r>
              <a:rPr lang="en-US" sz="1200" dirty="0">
                <a:solidFill>
                  <a:srgbClr val="242424"/>
                </a:solidFill>
                <a:latin typeface="Times New Roman"/>
                <a:ea typeface="Times New Roman"/>
                <a:cs typeface="Times New Roman"/>
                <a:sym typeface="Times New Roman"/>
              </a:rPr>
              <a:t>.</a:t>
            </a:r>
            <a:r>
              <a:rPr lang="en-US" dirty="0"/>
              <a:t> </a:t>
            </a:r>
            <a:endParaRPr lang="en-IN" b="1" u="sng" dirty="0">
              <a:solidFill>
                <a:srgbClr val="242424"/>
              </a:solidFill>
              <a:highlight>
                <a:srgbClr val="FFFF0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200"/>
              <a:buNone/>
            </a:pPr>
            <a:endParaRPr lang="en-IN" b="1" u="sng" dirty="0">
              <a:solidFill>
                <a:srgbClr val="242424"/>
              </a:solidFill>
              <a:highlight>
                <a:srgbClr val="FFFF00"/>
              </a:highlight>
              <a:latin typeface="Times New Roman"/>
              <a:cs typeface="Times New Roman"/>
              <a:sym typeface="Times New Roman"/>
            </a:endParaRPr>
          </a:p>
          <a:p>
            <a:pPr marL="0" lvl="0" indent="0" algn="l" rtl="0">
              <a:lnSpc>
                <a:spcPct val="114000"/>
              </a:lnSpc>
              <a:spcBef>
                <a:spcPts val="1000"/>
              </a:spcBef>
              <a:spcAft>
                <a:spcPts val="0"/>
              </a:spcAft>
              <a:buClr>
                <a:schemeClr val="dk1"/>
              </a:buClr>
              <a:buSzPts val="1000"/>
              <a:buNone/>
            </a:pPr>
            <a:r>
              <a:rPr lang="en-IN" b="1" dirty="0"/>
              <a:t>DEGREED</a:t>
            </a:r>
          </a:p>
          <a:p>
            <a:pPr marL="0" lvl="0" indent="0" algn="l" rtl="0">
              <a:lnSpc>
                <a:spcPct val="114000"/>
              </a:lnSpc>
              <a:spcBef>
                <a:spcPts val="1000"/>
              </a:spcBef>
              <a:spcAft>
                <a:spcPts val="0"/>
              </a:spcAft>
              <a:buClr>
                <a:schemeClr val="dk1"/>
              </a:buClr>
              <a:buSzPts val="1000"/>
              <a:buNone/>
            </a:pPr>
            <a:r>
              <a:rPr lang="en-IN" dirty="0"/>
              <a:t>Successfully completed the degreed training in Git,HTML,C#,.NET Core</a:t>
            </a:r>
            <a:r>
              <a:rPr lang="en-IN" b="1" dirty="0"/>
              <a:t>.</a:t>
            </a:r>
          </a:p>
          <a:p>
            <a:pPr marL="0" lvl="0" indent="0" algn="l" rtl="0">
              <a:lnSpc>
                <a:spcPct val="114000"/>
              </a:lnSpc>
              <a:spcBef>
                <a:spcPts val="1000"/>
              </a:spcBef>
              <a:spcAft>
                <a:spcPts val="0"/>
              </a:spcAft>
              <a:buClr>
                <a:schemeClr val="dk1"/>
              </a:buClr>
              <a:buSzPts val="1000"/>
              <a:buNone/>
            </a:pPr>
            <a:endParaRPr lang="en-IN" b="1" dirty="0"/>
          </a:p>
          <a:p>
            <a:pPr marL="0" lvl="0" indent="0" algn="l" rtl="0">
              <a:lnSpc>
                <a:spcPct val="114000"/>
              </a:lnSpc>
              <a:spcBef>
                <a:spcPts val="1000"/>
              </a:spcBef>
              <a:spcAft>
                <a:spcPts val="0"/>
              </a:spcAft>
              <a:buClr>
                <a:schemeClr val="dk1"/>
              </a:buClr>
              <a:buSzPts val="1000"/>
              <a:buNone/>
            </a:pPr>
            <a:r>
              <a:rPr lang="en-IN" b="1" dirty="0"/>
              <a:t>Woked on a Project as Case Study- </a:t>
            </a:r>
          </a:p>
          <a:p>
            <a:pPr marL="0" lvl="0" indent="0" algn="l" rtl="0">
              <a:lnSpc>
                <a:spcPct val="114000"/>
              </a:lnSpc>
              <a:spcBef>
                <a:spcPts val="1000"/>
              </a:spcBef>
              <a:spcAft>
                <a:spcPts val="0"/>
              </a:spcAft>
              <a:buClr>
                <a:schemeClr val="dk1"/>
              </a:buClr>
              <a:buSzPts val="1000"/>
              <a:buNone/>
            </a:pPr>
            <a:r>
              <a:rPr lang="en-IN" dirty="0"/>
              <a:t>Developing a system for ROLL OFF </a:t>
            </a:r>
          </a:p>
          <a:p>
            <a:pPr marL="0" lvl="0" indent="0" algn="l" rtl="0">
              <a:lnSpc>
                <a:spcPct val="114000"/>
              </a:lnSpc>
              <a:spcBef>
                <a:spcPts val="1000"/>
              </a:spcBef>
              <a:spcAft>
                <a:spcPts val="0"/>
              </a:spcAft>
              <a:buClr>
                <a:schemeClr val="dk1"/>
              </a:buClr>
              <a:buSzPts val="1000"/>
              <a:buNone/>
            </a:pPr>
            <a:endParaRPr lang="en-IN" b="1" dirty="0"/>
          </a:p>
          <a:p>
            <a:pPr marL="0" lvl="0" indent="0" algn="l" rtl="0">
              <a:lnSpc>
                <a:spcPct val="114000"/>
              </a:lnSpc>
              <a:spcBef>
                <a:spcPts val="1000"/>
              </a:spcBef>
              <a:spcAft>
                <a:spcPts val="0"/>
              </a:spcAft>
              <a:buClr>
                <a:schemeClr val="dk1"/>
              </a:buClr>
              <a:buSzPts val="1000"/>
              <a:buNone/>
            </a:pPr>
            <a:r>
              <a:rPr lang="en-IN" b="1" dirty="0"/>
              <a:t>Tools Used:			Platforms:</a:t>
            </a:r>
          </a:p>
          <a:p>
            <a:pPr marL="171450" lvl="0" indent="-171450" algn="l" rtl="0">
              <a:lnSpc>
                <a:spcPct val="114000"/>
              </a:lnSpc>
              <a:spcBef>
                <a:spcPts val="1000"/>
              </a:spcBef>
              <a:spcAft>
                <a:spcPts val="0"/>
              </a:spcAft>
              <a:buClr>
                <a:schemeClr val="dk1"/>
              </a:buClr>
              <a:buSzPts val="1000"/>
              <a:buFont typeface="Arial" panose="020B0604020202020204" pitchFamily="34" charset="0"/>
              <a:buChar char="•"/>
            </a:pPr>
            <a:r>
              <a:rPr lang="en-IN" dirty="0"/>
              <a:t>Visual Studio 2022 &amp; VS code	Google Cloud                		          		</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dirty="0"/>
              <a:t>Analyst/Software Engineer</a:t>
            </a:r>
            <a:endParaRPr dirty="0"/>
          </a:p>
        </p:txBody>
      </p:sp>
      <p:sp>
        <p:nvSpPr>
          <p:cNvPr id="219" name="Google Shape;219;p1"/>
          <p:cNvSpPr txBox="1">
            <a:spLocks noGrp="1"/>
          </p:cNvSpPr>
          <p:nvPr>
            <p:ph type="body" idx="6"/>
          </p:nvPr>
        </p:nvSpPr>
        <p:spPr>
          <a:xfrm>
            <a:off x="3276600" y="1585723"/>
            <a:ext cx="26670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apurva.gondkar@capgemini.com</a:t>
            </a:r>
            <a:endParaRPr dirty="0"/>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+91 9373040330</a:t>
            </a:r>
            <a:endParaRPr dirty="0"/>
          </a:p>
        </p:txBody>
      </p:sp>
      <p:sp>
        <p:nvSpPr>
          <p:cNvPr id="221" name="Google Shape;221;p1"/>
          <p:cNvSpPr txBox="1">
            <a:spLocks noGrp="1"/>
          </p:cNvSpPr>
          <p:nvPr>
            <p:ph type="body" idx="8"/>
          </p:nvPr>
        </p:nvSpPr>
        <p:spPr>
          <a:xfrm>
            <a:off x="518736" y="2773544"/>
            <a:ext cx="3978346" cy="3261487"/>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 Full Stack Developer</a:t>
            </a:r>
          </a:p>
          <a:p>
            <a:pPr marL="0" lvl="0" indent="0" algn="l" rtl="0">
              <a:lnSpc>
                <a:spcPct val="114000"/>
              </a:lnSpc>
              <a:spcBef>
                <a:spcPts val="0"/>
              </a:spcBef>
              <a:spcAft>
                <a:spcPts val="0"/>
              </a:spcAft>
              <a:buClr>
                <a:schemeClr val="dk1"/>
              </a:buClr>
              <a:buSzPts val="1100"/>
              <a:buNone/>
            </a:pPr>
            <a:endParaRPr lang="en-US" sz="1100" b="1" dirty="0"/>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r>
              <a:rPr lang="en-US" sz="1100" dirty="0"/>
              <a:t>Hands on experience on </a:t>
            </a:r>
            <a:r>
              <a:rPr lang="en-US" sz="1100" b="1" dirty="0"/>
              <a:t>C#,ADO.NET,SQL Server ,ASP.NET MVC5 with WEBAPI</a:t>
            </a:r>
          </a:p>
          <a:p>
            <a:pPr marL="0" lvl="0" indent="0" algn="l" rtl="0">
              <a:lnSpc>
                <a:spcPct val="114000"/>
              </a:lnSpc>
              <a:spcBef>
                <a:spcPts val="0"/>
              </a:spcBef>
              <a:spcAft>
                <a:spcPts val="0"/>
              </a:spcAft>
              <a:buClr>
                <a:schemeClr val="dk1"/>
              </a:buClr>
              <a:buSzPts val="1100"/>
            </a:pPr>
            <a:endParaRPr lang="en-US" sz="1100" dirty="0"/>
          </a:p>
          <a:p>
            <a:pPr marL="171450" indent="-171450">
              <a:spcBef>
                <a:spcPts val="0"/>
              </a:spcBef>
              <a:buSzPts val="1100"/>
              <a:buFont typeface="Arial" panose="020B0604020202020204" pitchFamily="34" charset="0"/>
              <a:buChar char="•"/>
            </a:pPr>
            <a:r>
              <a:rPr lang="en-IN" dirty="0"/>
              <a:t>Knowledge on creating Single page web application using Angular.</a:t>
            </a:r>
          </a:p>
          <a:p>
            <a:pPr marL="171450" lvl="0" indent="-171450" algn="l" rtl="0">
              <a:lnSpc>
                <a:spcPct val="114000"/>
              </a:lnSpc>
              <a:spcBef>
                <a:spcPts val="1000"/>
              </a:spcBef>
              <a:spcAft>
                <a:spcPts val="0"/>
              </a:spcAft>
              <a:buClr>
                <a:schemeClr val="dk1"/>
              </a:buClr>
              <a:buSzPts val="1000"/>
              <a:buFont typeface="Arial"/>
              <a:buChar char="•"/>
            </a:pPr>
            <a:r>
              <a:rPr lang="en-US" dirty="0"/>
              <a:t>Understanding of</a:t>
            </a:r>
            <a:r>
              <a:rPr lang="en-US" b="1" dirty="0"/>
              <a:t> RDBMS </a:t>
            </a:r>
            <a:r>
              <a:rPr lang="en-US" dirty="0"/>
              <a:t>concepts using SQL Server.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Practical understanding of C# and SQL concepts using Visual Studio and SQL Server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developing web pages using </a:t>
            </a:r>
            <a:r>
              <a:rPr lang="en-US" b="1" dirty="0"/>
              <a:t>HTML5,CSS,JavaScript</a:t>
            </a:r>
          </a:p>
          <a:p>
            <a:pPr marL="171450" lvl="0" indent="-171450" algn="l" rtl="0">
              <a:lnSpc>
                <a:spcPct val="114000"/>
              </a:lnSpc>
              <a:spcBef>
                <a:spcPts val="1000"/>
              </a:spcBef>
              <a:spcAft>
                <a:spcPts val="0"/>
              </a:spcAft>
              <a:buClr>
                <a:schemeClr val="dk1"/>
              </a:buClr>
              <a:buSzPts val="1000"/>
              <a:buFont typeface="Arial"/>
              <a:buChar char="•"/>
            </a:pPr>
            <a:r>
              <a:rPr lang="en-US" dirty="0"/>
              <a:t>Having Knowledge on </a:t>
            </a:r>
            <a:r>
              <a:rPr lang="en-US" b="1" dirty="0"/>
              <a:t>Git and GitHub</a:t>
            </a:r>
            <a:r>
              <a:rPr lang="en-US" dirty="0"/>
              <a:t>.</a:t>
            </a:r>
          </a:p>
          <a:p>
            <a:pPr marL="171450" lvl="0" indent="-171450" algn="l" rtl="0">
              <a:lnSpc>
                <a:spcPct val="114000"/>
              </a:lnSpc>
              <a:spcBef>
                <a:spcPts val="1000"/>
              </a:spcBef>
              <a:spcAft>
                <a:spcPts val="0"/>
              </a:spcAft>
              <a:buClr>
                <a:schemeClr val="dk1"/>
              </a:buClr>
              <a:buSzPts val="1000"/>
              <a:buFont typeface="Arial"/>
              <a:buChar char="•"/>
            </a:pPr>
            <a:r>
              <a:rPr lang="en-US" dirty="0"/>
              <a:t>Attended training on </a:t>
            </a:r>
            <a:r>
              <a:rPr lang="en-US" b="1" dirty="0"/>
              <a:t>iTransform-Microsoft .Net</a:t>
            </a:r>
          </a:p>
          <a:p>
            <a:pPr marL="171450" lvl="0" indent="-171450" algn="l" rtl="0">
              <a:lnSpc>
                <a:spcPct val="114000"/>
              </a:lnSpc>
              <a:spcBef>
                <a:spcPts val="1000"/>
              </a:spcBef>
              <a:spcAft>
                <a:spcPts val="0"/>
              </a:spcAft>
              <a:buClr>
                <a:schemeClr val="dk1"/>
              </a:buClr>
              <a:buSzPts val="1000"/>
              <a:buFont typeface="Arial"/>
              <a:buChar char="•"/>
            </a:pPr>
            <a:endParaRPr lang="en-US" b="1" dirty="0"/>
          </a:p>
          <a:p>
            <a:pPr marL="0" indent="0"/>
            <a:r>
              <a:rPr lang="en-US" b="1" dirty="0"/>
              <a:t>    </a:t>
            </a:r>
            <a:r>
              <a:rPr lang="en-US" u="sng" dirty="0">
                <a:solidFill>
                  <a:schemeClr val="hlink"/>
                </a:solidFill>
                <a:latin typeface="Verdana"/>
                <a:ea typeface="Verdana"/>
                <a:cs typeface="Verdana"/>
                <a:sym typeface="Verdana"/>
                <a:hlinkClick r:id="rId3"/>
              </a:rPr>
              <a:t>GitHub Link </a:t>
            </a:r>
            <a:r>
              <a:rPr lang="en-US" dirty="0">
                <a:latin typeface="Verdana"/>
                <a:ea typeface="Verdana"/>
                <a:cs typeface="Verdana"/>
                <a:sym typeface="Verdana"/>
              </a:rPr>
              <a:t>               </a:t>
            </a:r>
            <a:endParaRPr lang="en-US" dirty="0"/>
          </a:p>
          <a:p>
            <a:pPr marL="0" lvl="0" indent="0" algn="l" rtl="0">
              <a:lnSpc>
                <a:spcPct val="114000"/>
              </a:lnSpc>
              <a:spcBef>
                <a:spcPts val="1000"/>
              </a:spcBef>
              <a:spcAft>
                <a:spcPts val="0"/>
              </a:spcAft>
              <a:buClr>
                <a:schemeClr val="dk1"/>
              </a:buClr>
              <a:buSzPts val="1000"/>
            </a:pPr>
            <a:endParaRPr lang="en-US" b="1" dirty="0"/>
          </a:p>
          <a:p>
            <a:pPr marL="171450" lvl="0" indent="-171450" algn="l" rtl="0">
              <a:lnSpc>
                <a:spcPct val="114000"/>
              </a:lnSpc>
              <a:spcBef>
                <a:spcPts val="1000"/>
              </a:spcBef>
              <a:spcAft>
                <a:spcPts val="0"/>
              </a:spcAft>
              <a:buClr>
                <a:schemeClr val="dk1"/>
              </a:buClr>
              <a:buSzPts val="1000"/>
              <a:buFont typeface="Arial"/>
              <a:buChar char="•"/>
            </a:pPr>
            <a:endParaRPr lang="en-US" b="1" dirty="0"/>
          </a:p>
          <a:p>
            <a:pPr marL="171450" indent="-171450">
              <a:buFont typeface="Arial"/>
              <a:buChar char="•"/>
            </a:pPr>
            <a:r>
              <a:rPr lang="en-US" b="1" dirty="0"/>
              <a:t>  </a:t>
            </a:r>
          </a:p>
          <a:p>
            <a:pPr marL="171450" lvl="0" indent="-171450" algn="l" rtl="0">
              <a:lnSpc>
                <a:spcPct val="114000"/>
              </a:lnSpc>
              <a:spcBef>
                <a:spcPts val="1000"/>
              </a:spcBef>
              <a:spcAft>
                <a:spcPts val="0"/>
              </a:spcAft>
              <a:buClr>
                <a:schemeClr val="dk1"/>
              </a:buClr>
              <a:buSzPts val="1000"/>
              <a:buFont typeface="Arial"/>
              <a:buChar char="•"/>
            </a:pPr>
            <a:endParaRPr dirty="0"/>
          </a:p>
          <a:p>
            <a:pPr marL="171450" lvl="0" indent="-107950" algn="l" rtl="0">
              <a:lnSpc>
                <a:spcPct val="114000"/>
              </a:lnSpc>
              <a:spcBef>
                <a:spcPts val="1000"/>
              </a:spcBef>
              <a:spcAft>
                <a:spcPts val="0"/>
              </a:spcAft>
              <a:buClr>
                <a:schemeClr val="dk1"/>
              </a:buClr>
              <a:buSzPts val="1000"/>
              <a:buFont typeface="Arial"/>
              <a:buNone/>
            </a:pPr>
            <a:endParaRPr dirty="0"/>
          </a:p>
          <a:p>
            <a:pPr marL="171450" lvl="0" indent="-107950" algn="l" rtl="0">
              <a:lnSpc>
                <a:spcPct val="114000"/>
              </a:lnSpc>
              <a:spcBef>
                <a:spcPts val="1000"/>
              </a:spcBef>
              <a:spcAft>
                <a:spcPts val="0"/>
              </a:spcAft>
              <a:buClr>
                <a:schemeClr val="dk1"/>
              </a:buClr>
              <a:buSzPts val="1000"/>
              <a:buFont typeface="Arial"/>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p:txBody>
      </p:sp>
      <p:sp>
        <p:nvSpPr>
          <p:cNvPr id="222" name="Google Shape;222;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a:t>Apurva </a:t>
            </a:r>
            <a:r>
              <a:rPr lang="en-US" dirty="0" err="1"/>
              <a:t>Sunilrao</a:t>
            </a:r>
            <a:r>
              <a:rPr lang="en-US" dirty="0"/>
              <a:t> Gondkar </a:t>
            </a:r>
            <a:endParaRPr dirty="0"/>
          </a:p>
        </p:txBody>
      </p:sp>
      <p:pic>
        <p:nvPicPr>
          <p:cNvPr id="223" name="Google Shape;223;p1">
            <a:hlinkClick r:id="rId3"/>
          </p:cNvPr>
          <p:cNvPicPr preferRelativeResize="0"/>
          <p:nvPr/>
        </p:nvPicPr>
        <p:blipFill rotWithShape="1">
          <a:blip r:embed="rId4">
            <a:alphaModFix/>
          </a:blip>
          <a:srcRect l="23582" t="2057" r="24331" b="4875"/>
          <a:stretch/>
        </p:blipFill>
        <p:spPr>
          <a:xfrm>
            <a:off x="162755" y="6099020"/>
            <a:ext cx="441007" cy="471488"/>
          </a:xfrm>
          <a:prstGeom prst="rect">
            <a:avLst/>
          </a:prstGeom>
          <a:noFill/>
          <a:ln>
            <a:noFill/>
          </a:ln>
        </p:spPr>
      </p:pic>
      <p:sp>
        <p:nvSpPr>
          <p:cNvPr id="224" name="Google Shape;224;p1"/>
          <p:cNvSpPr txBox="1"/>
          <p:nvPr/>
        </p:nvSpPr>
        <p:spPr>
          <a:xfrm>
            <a:off x="3115469" y="1926064"/>
            <a:ext cx="2381250"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A4</a:t>
            </a:r>
            <a:endParaRPr dirty="0"/>
          </a:p>
        </p:txBody>
      </p:sp>
      <p:sp>
        <p:nvSpPr>
          <p:cNvPr id="225" name="Google Shape;225;p1"/>
          <p:cNvSpPr/>
          <p:nvPr/>
        </p:nvSpPr>
        <p:spPr>
          <a:xfrm>
            <a:off x="9337045" y="544227"/>
            <a:ext cx="2895283" cy="267725"/>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b="0" i="0" u="none" strike="noStrike" cap="none" dirty="0">
                <a:solidFill>
                  <a:schemeClr val="dk1"/>
                </a:solidFill>
                <a:latin typeface="Verdana"/>
                <a:ea typeface="Verdana"/>
                <a:cs typeface="Verdana"/>
                <a:sym typeface="Verdana"/>
              </a:rPr>
              <a:t>Bachelor of </a:t>
            </a:r>
            <a:r>
              <a:rPr lang="en-US" sz="1000" dirty="0">
                <a:solidFill>
                  <a:schemeClr val="dk1"/>
                </a:solidFill>
                <a:latin typeface="Verdana"/>
                <a:ea typeface="Verdana"/>
                <a:cs typeface="Verdana"/>
                <a:sym typeface="Verdana"/>
              </a:rPr>
              <a:t> Civil Engineering </a:t>
            </a:r>
            <a:r>
              <a:rPr lang="en-US" sz="1000" b="0" i="0" u="none" strike="noStrike" cap="none" dirty="0">
                <a:solidFill>
                  <a:schemeClr val="dk1"/>
                </a:solidFill>
                <a:latin typeface="Verdana"/>
                <a:ea typeface="Verdana"/>
                <a:cs typeface="Verdana"/>
                <a:sym typeface="Verdana"/>
              </a:rPr>
              <a:t>: </a:t>
            </a:r>
            <a:r>
              <a:rPr lang="en-US" sz="1000" dirty="0">
                <a:solidFill>
                  <a:schemeClr val="dk1"/>
                </a:solidFill>
                <a:latin typeface="Verdana"/>
                <a:ea typeface="Verdana"/>
                <a:cs typeface="Verdana"/>
                <a:sym typeface="Verdana"/>
              </a:rPr>
              <a:t>2018-22</a:t>
            </a:r>
            <a:endParaRPr sz="1000" b="0" i="0" u="none" strike="noStrike" cap="none" dirty="0">
              <a:solidFill>
                <a:schemeClr val="dk1"/>
              </a:solidFill>
              <a:latin typeface="Verdana"/>
              <a:ea typeface="Verdana"/>
              <a:cs typeface="Verdana"/>
              <a:sym typeface="Verdana"/>
            </a:endParaRPr>
          </a:p>
        </p:txBody>
      </p:sp>
      <p:sp>
        <p:nvSpPr>
          <p:cNvPr id="226" name="Google Shape;226;p1"/>
          <p:cNvSpPr/>
          <p:nvPr/>
        </p:nvSpPr>
        <p:spPr>
          <a:xfrm>
            <a:off x="9241790" y="939800"/>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sp>
        <p:nvSpPr>
          <p:cNvPr id="229" name="Google Shape;229;p1"/>
          <p:cNvSpPr txBox="1"/>
          <p:nvPr/>
        </p:nvSpPr>
        <p:spPr>
          <a:xfrm>
            <a:off x="3549869" y="1279863"/>
            <a:ext cx="1734208"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50" b="1" dirty="0">
                <a:solidFill>
                  <a:schemeClr val="bg1"/>
                </a:solidFill>
                <a:latin typeface="Verdana" panose="020B0604030504040204" pitchFamily="34" charset="0"/>
                <a:ea typeface="Verdana" panose="020B0604030504040204" pitchFamily="34" charset="0"/>
                <a:cs typeface="Calibri" panose="020F0502020204030204" pitchFamily="34" charset="0"/>
              </a:rPr>
              <a:t>MUMBAI</a:t>
            </a:r>
            <a:endParaRPr sz="1050" b="1"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pic>
        <p:nvPicPr>
          <p:cNvPr id="3" name="Picture Placeholder 2">
            <a:extLst>
              <a:ext uri="{FF2B5EF4-FFF2-40B4-BE49-F238E27FC236}">
                <a16:creationId xmlns:a16="http://schemas.microsoft.com/office/drawing/2014/main" id="{9CBA3787-7610-7065-9F4E-6B2543A5A458}"/>
              </a:ext>
            </a:extLst>
          </p:cNvPr>
          <p:cNvPicPr>
            <a:picLocks noGrp="1" noChangeAspect="1"/>
          </p:cNvPicPr>
          <p:nvPr>
            <p:ph type="pic" idx="5"/>
          </p:nvPr>
        </p:nvPicPr>
        <p:blipFill>
          <a:blip r:embed="rId5"/>
          <a:srcRect t="11111" b="11111"/>
          <a:stretch>
            <a:fillRect/>
          </a:stretch>
        </p:blipFill>
        <p:spPr>
          <a:xfrm>
            <a:off x="383259" y="210207"/>
            <a:ext cx="1734208" cy="1812912"/>
          </a:xfr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261</Words>
  <Application>Microsoft Office PowerPoint</Application>
  <PresentationFormat>Widescreen</PresentationFormat>
  <Paragraphs>58</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Gondkar, Apurva</cp:lastModifiedBy>
  <cp:revision>6</cp:revision>
  <dcterms:created xsi:type="dcterms:W3CDTF">2020-09-22T06:24:00Z</dcterms:created>
  <dcterms:modified xsi:type="dcterms:W3CDTF">2023-04-27T12:14:42Z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