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rittany" charset="1" panose="00000000000000000000"/>
      <p:regular r:id="rId18"/>
    </p:embeddedFont>
    <p:embeddedFont>
      <p:font typeface="Codec Pro Bold" charset="1" panose="000006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" charset="1" panose="00000500000000000000"/>
      <p:regular r:id="rId22"/>
    </p:embeddedFont>
    <p:embeddedFont>
      <p:font typeface="Codec Pro Ultra-Bold" charset="1" panose="00000700000000000000"/>
      <p:regular r:id="rId23"/>
    </p:embeddedFont>
    <p:embeddedFont>
      <p:font typeface="IBM Plex Mono Bold" charset="1" panose="020B0809050203000203"/>
      <p:regular r:id="rId24"/>
    </p:embeddedFont>
    <p:embeddedFont>
      <p:font typeface="IBM Plex Mono" charset="1" panose="020B0509050203000203"/>
      <p:regular r:id="rId25"/>
    </p:embeddedFont>
    <p:embeddedFont>
      <p:font typeface="Sports World" charset="1" panose="02000503020000020004"/>
      <p:regular r:id="rId26"/>
    </p:embeddedFont>
    <p:embeddedFont>
      <p:font typeface="Alice" charset="1" panose="00000500000000000000"/>
      <p:regular r:id="rId27"/>
    </p:embeddedFont>
    <p:embeddedFont>
      <p:font typeface="Alice Bold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087524" y="-124310"/>
            <a:ext cx="9175567" cy="10535620"/>
          </a:xfrm>
          <a:custGeom>
            <a:avLst/>
            <a:gdLst/>
            <a:ahLst/>
            <a:cxnLst/>
            <a:rect r="r" b="b" t="t" l="l"/>
            <a:pathLst>
              <a:path h="10535620" w="9175567">
                <a:moveTo>
                  <a:pt x="9175567" y="0"/>
                </a:moveTo>
                <a:lnTo>
                  <a:pt x="0" y="0"/>
                </a:lnTo>
                <a:lnTo>
                  <a:pt x="0" y="10535620"/>
                </a:lnTo>
                <a:lnTo>
                  <a:pt x="9175567" y="10535620"/>
                </a:lnTo>
                <a:lnTo>
                  <a:pt x="91755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4004" y="634283"/>
            <a:ext cx="1118208" cy="1118208"/>
          </a:xfrm>
          <a:custGeom>
            <a:avLst/>
            <a:gdLst/>
            <a:ahLst/>
            <a:cxnLst/>
            <a:rect r="r" b="b" t="t" l="l"/>
            <a:pathLst>
              <a:path h="1118208" w="1118208">
                <a:moveTo>
                  <a:pt x="0" y="0"/>
                </a:moveTo>
                <a:lnTo>
                  <a:pt x="1118208" y="0"/>
                </a:lnTo>
                <a:lnTo>
                  <a:pt x="1118208" y="1118207"/>
                </a:lnTo>
                <a:lnTo>
                  <a:pt x="0" y="1118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9519" y="5476500"/>
            <a:ext cx="12409121" cy="101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4"/>
              </a:lnSpc>
            </a:pPr>
            <a:r>
              <a:rPr lang="en-US" sz="6003">
                <a:solidFill>
                  <a:srgbClr val="FFFFFF"/>
                </a:solidFill>
                <a:latin typeface="Brittany"/>
                <a:ea typeface="Brittany"/>
                <a:cs typeface="Brittany"/>
                <a:sym typeface="Brittany"/>
              </a:rPr>
              <a:t>Your Optimal Financial Consultant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04097"/>
            <a:ext cx="12824189" cy="307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41"/>
              </a:lnSpc>
            </a:pPr>
            <a:r>
              <a:rPr lang="en-US" sz="16601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ARTH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83517" y="856636"/>
            <a:ext cx="1694276" cy="457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43"/>
              </a:lnSpc>
            </a:pPr>
            <a:r>
              <a:rPr lang="en-US" sz="26745" b="true">
                <a:solidFill>
                  <a:srgbClr val="8C52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4826" y="987212"/>
            <a:ext cx="191225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MITRA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31847" y="2507272"/>
            <a:ext cx="12824189" cy="3074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41"/>
              </a:lnSpc>
            </a:pPr>
            <a:r>
              <a:rPr lang="en-US" sz="16601" b="true">
                <a:solidFill>
                  <a:srgbClr val="8C52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MITRA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04804" y="7639393"/>
            <a:ext cx="3782020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YOUR FINANCIAL FUTURE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86824" y="7639393"/>
            <a:ext cx="291207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8C52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09977" y="7639393"/>
            <a:ext cx="828824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8C52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YOUR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72150" y="7639393"/>
            <a:ext cx="1024384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8C52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HANDS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B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100000">
            <a:off x="12050171" y="-3556544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5" y="0"/>
                </a:moveTo>
                <a:lnTo>
                  <a:pt x="0" y="0"/>
                </a:lnTo>
                <a:lnTo>
                  <a:pt x="0" y="9498643"/>
                </a:lnTo>
                <a:lnTo>
                  <a:pt x="8272455" y="9498643"/>
                </a:lnTo>
                <a:lnTo>
                  <a:pt x="82724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5068" y="8291982"/>
            <a:ext cx="1265886" cy="12658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6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265473" y="8256347"/>
            <a:ext cx="1301521" cy="13015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6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66032" y="2881479"/>
            <a:ext cx="11313701" cy="541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FRONT-END: GOURAB KUNDA ROY AND SOUNAK CHAKRABORTY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BACK-END &amp; DATABASE: APURVA SARKAR &amp; SOUNAK CHAKRABORTY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THESIS AND PAPER: SOUNAK CHAKRABORTY &amp; APURVA SARKAR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INTEGRATION TESTING: GOURAB KUNDA ROY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AUTOMATED TRANSACTIONS TESTING: SURYA SARKAR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API INTEGRATION AND TESTING </a:t>
            </a: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: SOUNAK CHAKRABORTY 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BUNDLING AND LOCAL BUILD: APURVA SARKAR 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EAS BUILD: SOUNAK CHAKRABORTY AND SURYA SARKAR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END USER FUNCTIONALITY TESTING: SURYA SARKAR</a:t>
            </a:r>
          </a:p>
          <a:p>
            <a:pPr algn="l" marL="436940" indent="-218470" lvl="1">
              <a:lnSpc>
                <a:spcPts val="3926"/>
              </a:lnSpc>
              <a:buFont typeface="Arial"/>
              <a:buChar char="•"/>
            </a:pPr>
            <a:r>
              <a:rPr lang="en-US" b="true" sz="202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DASHBOARD INTEGRATION: SOUANK CHAKRABORTY AND GOURAB KUNDA ROY</a:t>
            </a:r>
          </a:p>
          <a:p>
            <a:pPr algn="l">
              <a:lnSpc>
                <a:spcPts val="3926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64733" y="469596"/>
            <a:ext cx="2781118" cy="1118208"/>
            <a:chOff x="0" y="0"/>
            <a:chExt cx="3708158" cy="14909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90944" cy="1490944"/>
            </a:xfrm>
            <a:custGeom>
              <a:avLst/>
              <a:gdLst/>
              <a:ahLst/>
              <a:cxnLst/>
              <a:rect r="r" b="b" t="t" l="l"/>
              <a:pathLst>
                <a:path h="1490944" w="1490944">
                  <a:moveTo>
                    <a:pt x="0" y="0"/>
                  </a:moveTo>
                  <a:lnTo>
                    <a:pt x="1490944" y="0"/>
                  </a:lnTo>
                  <a:lnTo>
                    <a:pt x="1490944" y="1490944"/>
                  </a:lnTo>
                  <a:lnTo>
                    <a:pt x="0" y="1490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158483" y="484084"/>
              <a:ext cx="2549675" cy="486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215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TEAM MITRA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046324" y="7970609"/>
            <a:ext cx="11983865" cy="171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42"/>
              </a:lnSpc>
            </a:pPr>
            <a:r>
              <a:rPr lang="en-US" sz="10200" spc="-285" b="true">
                <a:solidFill>
                  <a:srgbClr val="00000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Key Responsibilities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5068" y="1765048"/>
            <a:ext cx="8296291" cy="92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4"/>
              </a:lnSpc>
            </a:pPr>
            <a:r>
              <a:rPr lang="en-US" b="true" sz="2987" spc="-8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Each member in our team has their fixed </a:t>
            </a:r>
          </a:p>
          <a:p>
            <a:pPr algn="just">
              <a:lnSpc>
                <a:spcPts val="3614"/>
              </a:lnSpc>
            </a:pPr>
            <a:r>
              <a:rPr lang="en-US" b="true" sz="2987" spc="-8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responsibilities: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B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100000">
            <a:off x="11266229" y="-3387860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5" y="0"/>
                </a:moveTo>
                <a:lnTo>
                  <a:pt x="0" y="0"/>
                </a:lnTo>
                <a:lnTo>
                  <a:pt x="0" y="9498643"/>
                </a:lnTo>
                <a:lnTo>
                  <a:pt x="8272455" y="9498643"/>
                </a:lnTo>
                <a:lnTo>
                  <a:pt x="82724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36067"/>
            <a:ext cx="8864483" cy="340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2"/>
              </a:lnSpc>
            </a:pPr>
            <a:r>
              <a:rPr lang="en-US" b="true" sz="2600" spc="-7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This application represents a holistic approach to financial health. It combines the power of real-time data analysis with the crucial foundation of financial education, empowering users to not only manage their current finances but also to make informed decisions for their future. By fostering a deeper understanding of financial concepts, we are building a foundation for sustainable financial success.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479402" y="7353399"/>
            <a:ext cx="8162355" cy="2359706"/>
            <a:chOff x="0" y="0"/>
            <a:chExt cx="10883141" cy="314627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52400"/>
              <a:ext cx="9706322" cy="2192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186"/>
                </a:lnSpc>
              </a:pPr>
              <a:r>
                <a:rPr lang="en-US" sz="10071" spc="-281" b="true">
                  <a:solidFill>
                    <a:srgbClr val="000000"/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Data-Driven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19433"/>
              <a:ext cx="10883141" cy="1626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67"/>
                </a:lnSpc>
              </a:pPr>
              <a:r>
                <a:rPr lang="en-US" sz="7411" spc="-207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Decision Making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2501444"/>
            <a:ext cx="8115300" cy="112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6"/>
              </a:lnSpc>
            </a:pPr>
            <a:r>
              <a:rPr lang="en-US" b="true" sz="3699" spc="-10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Presentation culminated with a  clear and compelling conclusion..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58758" y="8411584"/>
            <a:ext cx="1301521" cy="13015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6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58364" y="786074"/>
            <a:ext cx="1118208" cy="1118208"/>
          </a:xfrm>
          <a:custGeom>
            <a:avLst/>
            <a:gdLst/>
            <a:ahLst/>
            <a:cxnLst/>
            <a:rect r="r" b="b" t="t" l="l"/>
            <a:pathLst>
              <a:path h="1118208" w="1118208">
                <a:moveTo>
                  <a:pt x="0" y="0"/>
                </a:moveTo>
                <a:lnTo>
                  <a:pt x="1118208" y="0"/>
                </a:lnTo>
                <a:lnTo>
                  <a:pt x="1118208" y="1118208"/>
                </a:lnTo>
                <a:lnTo>
                  <a:pt x="0" y="11182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27226" y="1139612"/>
            <a:ext cx="191225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MITRA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3782556">
            <a:off x="12472312" y="-4749322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5" y="0"/>
                </a:moveTo>
                <a:lnTo>
                  <a:pt x="0" y="0"/>
                </a:lnTo>
                <a:lnTo>
                  <a:pt x="0" y="9498644"/>
                </a:lnTo>
                <a:lnTo>
                  <a:pt x="8272455" y="9498644"/>
                </a:lnTo>
                <a:lnTo>
                  <a:pt x="82724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08539" y="634283"/>
            <a:ext cx="1301521" cy="130152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6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060778" y="6667954"/>
            <a:ext cx="2166444" cy="2166444"/>
          </a:xfrm>
          <a:custGeom>
            <a:avLst/>
            <a:gdLst/>
            <a:ahLst/>
            <a:cxnLst/>
            <a:rect r="r" b="b" t="t" l="l"/>
            <a:pathLst>
              <a:path h="2166444" w="2166444">
                <a:moveTo>
                  <a:pt x="0" y="0"/>
                </a:moveTo>
                <a:lnTo>
                  <a:pt x="2166444" y="0"/>
                </a:lnTo>
                <a:lnTo>
                  <a:pt x="2166444" y="2166444"/>
                </a:lnTo>
                <a:lnTo>
                  <a:pt x="0" y="2166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3161" y="634283"/>
            <a:ext cx="1118208" cy="1118208"/>
          </a:xfrm>
          <a:custGeom>
            <a:avLst/>
            <a:gdLst/>
            <a:ahLst/>
            <a:cxnLst/>
            <a:rect r="r" b="b" t="t" l="l"/>
            <a:pathLst>
              <a:path h="1118208" w="1118208">
                <a:moveTo>
                  <a:pt x="0" y="0"/>
                </a:moveTo>
                <a:lnTo>
                  <a:pt x="1118207" y="0"/>
                </a:lnTo>
                <a:lnTo>
                  <a:pt x="1118207" y="1118207"/>
                </a:lnTo>
                <a:lnTo>
                  <a:pt x="0" y="1118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08524" y="2800412"/>
            <a:ext cx="13870952" cy="253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6"/>
              </a:lnSpc>
            </a:pPr>
            <a:r>
              <a:rPr lang="en-US" sz="18103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4826" y="987212"/>
            <a:ext cx="1994718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MITRA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3161" y="9085104"/>
            <a:ext cx="5374382" cy="93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7"/>
              </a:lnSpc>
            </a:pPr>
            <a:r>
              <a:rPr lang="en-US" sz="2895" spc="-8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Please feel free to ask any questions or provide feedback.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41096" y="9094629"/>
            <a:ext cx="6554206" cy="85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3"/>
              </a:lnSpc>
            </a:pPr>
            <a:r>
              <a:rPr lang="en-US" sz="2695" spc="-7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Contact Us at:</a:t>
            </a:r>
          </a:p>
          <a:p>
            <a:pPr algn="just">
              <a:lnSpc>
                <a:spcPts val="3423"/>
              </a:lnSpc>
            </a:pPr>
            <a:r>
              <a:rPr lang="en-US" sz="2695" spc="-7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Arthmitraofficial@outlook.com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91539" y="4938273"/>
            <a:ext cx="12704921" cy="1543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</a:pPr>
            <a:r>
              <a:rPr lang="en-US" b="true" sz="22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WANT TO KNOW MORE ABOUT ARTHMITRA OR EAGER TO SEE THE EARLY DEVELOPMENT</a:t>
            </a:r>
          </a:p>
          <a:p>
            <a:pPr algn="ctr">
              <a:lnSpc>
                <a:spcPts val="3101"/>
              </a:lnSpc>
            </a:pPr>
            <a:r>
              <a:rPr lang="en-US" b="true" sz="22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PHASES OF </a:t>
            </a:r>
            <a:r>
              <a:rPr lang="en-US" b="true" sz="2215">
                <a:solidFill>
                  <a:srgbClr val="B18DF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ARTHMITRA </a:t>
            </a:r>
            <a:r>
              <a:rPr lang="en-US" b="true" sz="22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SCAN THE QR BELOW OR VISIT US AT</a:t>
            </a:r>
          </a:p>
          <a:p>
            <a:pPr algn="ctr">
              <a:lnSpc>
                <a:spcPts val="3101"/>
              </a:lnSpc>
            </a:pPr>
          </a:p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9F6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https://arth-mitra-landing-page.vercel.app/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8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519" y="5745241"/>
            <a:ext cx="6881522" cy="137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743" spc="-7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Our Goal of this project is to make every</a:t>
            </a:r>
          </a:p>
          <a:p>
            <a:pPr algn="just">
              <a:lnSpc>
                <a:spcPts val="3621"/>
              </a:lnSpc>
            </a:pPr>
            <a:r>
              <a:rPr lang="en-US" sz="2743" spc="-7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Individual Smarter and Self-Aware of being</a:t>
            </a:r>
          </a:p>
          <a:p>
            <a:pPr algn="just">
              <a:lnSpc>
                <a:spcPts val="3621"/>
              </a:lnSpc>
            </a:pPr>
            <a:r>
              <a:rPr lang="en-US" sz="2743" spc="-7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Finanicially Sustainable and Knowledgable.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8100000">
            <a:off x="10312114" y="-753625"/>
            <a:ext cx="9175567" cy="10535620"/>
          </a:xfrm>
          <a:custGeom>
            <a:avLst/>
            <a:gdLst/>
            <a:ahLst/>
            <a:cxnLst/>
            <a:rect r="r" b="b" t="t" l="l"/>
            <a:pathLst>
              <a:path h="10535620" w="9175567">
                <a:moveTo>
                  <a:pt x="9175567" y="0"/>
                </a:moveTo>
                <a:lnTo>
                  <a:pt x="0" y="0"/>
                </a:lnTo>
                <a:lnTo>
                  <a:pt x="0" y="10535620"/>
                </a:lnTo>
                <a:lnTo>
                  <a:pt x="9175567" y="10535620"/>
                </a:lnTo>
                <a:lnTo>
                  <a:pt x="91755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98640" y="1783710"/>
            <a:ext cx="8413135" cy="2680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9"/>
              </a:lnSpc>
            </a:pPr>
            <a:r>
              <a:rPr lang="en-US" sz="14470" b="true">
                <a:solidFill>
                  <a:srgbClr val="71059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What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9519" y="3871837"/>
            <a:ext cx="7350114" cy="175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49"/>
              </a:lnSpc>
            </a:pPr>
            <a:r>
              <a:rPr lang="en-US" sz="9464" b="true">
                <a:solidFill>
                  <a:srgbClr val="71059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We Building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MITRA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44000" y="2663335"/>
            <a:ext cx="7761224" cy="6802049"/>
            <a:chOff x="0" y="0"/>
            <a:chExt cx="2117741" cy="18560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7741" cy="1856019"/>
            </a:xfrm>
            <a:custGeom>
              <a:avLst/>
              <a:gdLst/>
              <a:ahLst/>
              <a:cxnLst/>
              <a:rect r="r" b="b" t="t" l="l"/>
              <a:pathLst>
                <a:path h="1856019" w="2117741">
                  <a:moveTo>
                    <a:pt x="66833" y="0"/>
                  </a:moveTo>
                  <a:lnTo>
                    <a:pt x="2050908" y="0"/>
                  </a:lnTo>
                  <a:cubicBezTo>
                    <a:pt x="2068633" y="0"/>
                    <a:pt x="2085633" y="7041"/>
                    <a:pt x="2098166" y="19575"/>
                  </a:cubicBezTo>
                  <a:cubicBezTo>
                    <a:pt x="2110700" y="32109"/>
                    <a:pt x="2117741" y="49108"/>
                    <a:pt x="2117741" y="66833"/>
                  </a:cubicBezTo>
                  <a:lnTo>
                    <a:pt x="2117741" y="1789186"/>
                  </a:lnTo>
                  <a:cubicBezTo>
                    <a:pt x="2117741" y="1806911"/>
                    <a:pt x="2110700" y="1823910"/>
                    <a:pt x="2098166" y="1836444"/>
                  </a:cubicBezTo>
                  <a:cubicBezTo>
                    <a:pt x="2085633" y="1848978"/>
                    <a:pt x="2068633" y="1856019"/>
                    <a:pt x="2050908" y="1856019"/>
                  </a:cubicBezTo>
                  <a:lnTo>
                    <a:pt x="66833" y="1856019"/>
                  </a:lnTo>
                  <a:cubicBezTo>
                    <a:pt x="49108" y="1856019"/>
                    <a:pt x="32109" y="1848978"/>
                    <a:pt x="19575" y="1836444"/>
                  </a:cubicBezTo>
                  <a:cubicBezTo>
                    <a:pt x="7041" y="1823910"/>
                    <a:pt x="0" y="1806911"/>
                    <a:pt x="0" y="1789186"/>
                  </a:cubicBezTo>
                  <a:lnTo>
                    <a:pt x="0" y="66833"/>
                  </a:lnTo>
                  <a:cubicBezTo>
                    <a:pt x="0" y="49108"/>
                    <a:pt x="7041" y="32109"/>
                    <a:pt x="19575" y="19575"/>
                  </a:cubicBezTo>
                  <a:cubicBezTo>
                    <a:pt x="32109" y="7041"/>
                    <a:pt x="49108" y="0"/>
                    <a:pt x="66833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17741" cy="1894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087961" y="3887920"/>
            <a:ext cx="5935749" cy="64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7"/>
              </a:lnSpc>
            </a:pPr>
            <a:r>
              <a:rPr lang="en-US" sz="2895" spc="-8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Yes, it is necessary to make an individual financially sustainable by making them self-aware and self-knowledgeable in financial terms. Through Financial-self-awareness any individual can obtain:</a:t>
            </a:r>
          </a:p>
          <a:p>
            <a:pPr algn="just">
              <a:lnSpc>
                <a:spcPts val="3677"/>
              </a:lnSpc>
            </a:pPr>
          </a:p>
          <a:p>
            <a:pPr algn="just">
              <a:lnSpc>
                <a:spcPts val="3677"/>
              </a:lnSpc>
            </a:pPr>
            <a:r>
              <a:rPr lang="en-US" sz="2895" spc="-8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a) Informed decision-making</a:t>
            </a:r>
          </a:p>
          <a:p>
            <a:pPr algn="just">
              <a:lnSpc>
                <a:spcPts val="3677"/>
              </a:lnSpc>
            </a:pPr>
            <a:r>
              <a:rPr lang="en-US" sz="2895" spc="-8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b) Effective money management</a:t>
            </a:r>
          </a:p>
          <a:p>
            <a:pPr algn="just">
              <a:lnSpc>
                <a:spcPts val="3677"/>
              </a:lnSpc>
            </a:pPr>
            <a:r>
              <a:rPr lang="en-US" sz="2895" spc="-8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c) Avoiding financial pitfalls</a:t>
            </a:r>
          </a:p>
          <a:p>
            <a:pPr algn="just">
              <a:lnSpc>
                <a:spcPts val="3677"/>
              </a:lnSpc>
            </a:pPr>
            <a:r>
              <a:rPr lang="en-US" sz="2895" spc="-8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d) Set financial goals</a:t>
            </a:r>
          </a:p>
          <a:p>
            <a:pPr algn="just">
              <a:lnSpc>
                <a:spcPts val="3677"/>
              </a:lnSpc>
            </a:pPr>
          </a:p>
          <a:p>
            <a:pPr algn="just">
              <a:lnSpc>
                <a:spcPts val="3677"/>
              </a:lnSpc>
            </a:pPr>
          </a:p>
          <a:p>
            <a:pPr algn="just">
              <a:lnSpc>
                <a:spcPts val="367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901991" y="3006475"/>
            <a:ext cx="4245243" cy="71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72"/>
              </a:lnSpc>
            </a:pPr>
            <a:r>
              <a:rPr lang="en-US" b="true" sz="4687" spc="-13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Is it Necessary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786439" y="2259960"/>
            <a:ext cx="1301521" cy="130152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1059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39537" y="634283"/>
            <a:ext cx="1118208" cy="1118208"/>
          </a:xfrm>
          <a:custGeom>
            <a:avLst/>
            <a:gdLst/>
            <a:ahLst/>
            <a:cxnLst/>
            <a:rect r="r" b="b" t="t" l="l"/>
            <a:pathLst>
              <a:path h="1118208" w="1118208">
                <a:moveTo>
                  <a:pt x="0" y="0"/>
                </a:moveTo>
                <a:lnTo>
                  <a:pt x="1118207" y="0"/>
                </a:lnTo>
                <a:lnTo>
                  <a:pt x="1118207" y="1118207"/>
                </a:lnTo>
                <a:lnTo>
                  <a:pt x="0" y="1118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B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130831">
            <a:off x="-4867528" y="1980692"/>
            <a:ext cx="9175567" cy="10535620"/>
          </a:xfrm>
          <a:custGeom>
            <a:avLst/>
            <a:gdLst/>
            <a:ahLst/>
            <a:cxnLst/>
            <a:rect r="r" b="b" t="t" l="l"/>
            <a:pathLst>
              <a:path h="10535620" w="9175567">
                <a:moveTo>
                  <a:pt x="9175568" y="0"/>
                </a:moveTo>
                <a:lnTo>
                  <a:pt x="0" y="0"/>
                </a:lnTo>
                <a:lnTo>
                  <a:pt x="0" y="10535620"/>
                </a:lnTo>
                <a:lnTo>
                  <a:pt x="9175568" y="10535620"/>
                </a:lnTo>
                <a:lnTo>
                  <a:pt x="91755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48003" y="2153677"/>
            <a:ext cx="12501801" cy="3834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1"/>
              </a:lnSpc>
              <a:spcBef>
                <a:spcPct val="0"/>
              </a:spcBef>
            </a:pPr>
            <a:r>
              <a:rPr lang="en-US" b="true" sz="24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Empowering Financial Sustainability &amp; Awareness</a:t>
            </a:r>
          </a:p>
          <a:p>
            <a:pPr algn="l">
              <a:lnSpc>
                <a:spcPts val="3381"/>
              </a:lnSpc>
              <a:spcBef>
                <a:spcPct val="0"/>
              </a:spcBef>
            </a:pPr>
          </a:p>
          <a:p>
            <a:pPr algn="l">
              <a:lnSpc>
                <a:spcPts val="3381"/>
              </a:lnSpc>
              <a:spcBef>
                <a:spcPct val="0"/>
              </a:spcBef>
            </a:pPr>
            <a:r>
              <a:rPr lang="en-US" b="true" sz="24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Overview: </a:t>
            </a:r>
            <a:r>
              <a:rPr lang="en-US" sz="24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Many individuals struggle with financial stability due to limited financial literacy and poor budgeting.</a:t>
            </a:r>
          </a:p>
          <a:p>
            <a:pPr algn="l">
              <a:lnSpc>
                <a:spcPts val="3381"/>
              </a:lnSpc>
              <a:spcBef>
                <a:spcPct val="0"/>
              </a:spcBef>
            </a:pPr>
          </a:p>
          <a:p>
            <a:pPr algn="just">
              <a:lnSpc>
                <a:spcPts val="3381"/>
              </a:lnSpc>
            </a:pPr>
            <a:r>
              <a:rPr lang="en-US" b="true" sz="24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Challenges:  </a:t>
            </a:r>
          </a:p>
          <a:p>
            <a:pPr algn="just">
              <a:lnSpc>
                <a:spcPts val="3381"/>
              </a:lnSpc>
            </a:pPr>
          </a:p>
          <a:p>
            <a:pPr algn="l">
              <a:lnSpc>
                <a:spcPts val="3381"/>
              </a:lnSpc>
              <a:spcBef>
                <a:spcPct val="0"/>
              </a:spcBef>
            </a:pPr>
          </a:p>
          <a:p>
            <a:pPr algn="l">
              <a:lnSpc>
                <a:spcPts val="3381"/>
              </a:lnSpc>
              <a:spcBef>
                <a:spcPct val="0"/>
              </a:spcBef>
            </a:pPr>
            <a:r>
              <a:rPr lang="en-US" b="true" sz="24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Objectives: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12857" y="633674"/>
            <a:ext cx="1118208" cy="1118208"/>
          </a:xfrm>
          <a:custGeom>
            <a:avLst/>
            <a:gdLst/>
            <a:ahLst/>
            <a:cxnLst/>
            <a:rect r="r" b="b" t="t" l="l"/>
            <a:pathLst>
              <a:path h="1118208" w="1118208">
                <a:moveTo>
                  <a:pt x="0" y="0"/>
                </a:moveTo>
                <a:lnTo>
                  <a:pt x="1118208" y="0"/>
                </a:lnTo>
                <a:lnTo>
                  <a:pt x="1118208" y="1118208"/>
                </a:lnTo>
                <a:lnTo>
                  <a:pt x="0" y="11182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MITRA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95719" y="6557733"/>
            <a:ext cx="6761140" cy="214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60"/>
              </a:lnSpc>
            </a:pPr>
            <a:r>
              <a:rPr lang="en-US" sz="11471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Strategic                 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95389" y="5674761"/>
            <a:ext cx="1694276" cy="457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43"/>
              </a:lnSpc>
            </a:pPr>
            <a:r>
              <a:rPr lang="en-US" sz="26745" b="true">
                <a:solidFill>
                  <a:srgbClr val="9F6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63278" y="8190508"/>
            <a:ext cx="5761497" cy="1802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40"/>
              </a:lnSpc>
            </a:pPr>
            <a:r>
              <a:rPr lang="en-US" sz="9671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Objective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98744" y="1411672"/>
            <a:ext cx="4242792" cy="49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1"/>
              </a:lnSpc>
              <a:spcBef>
                <a:spcPct val="0"/>
              </a:spcBef>
            </a:pPr>
            <a:r>
              <a:rPr lang="en-US" b="true" sz="29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52029" y="4317543"/>
            <a:ext cx="4560689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sz="22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Ineffective budget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6858" y="4317543"/>
            <a:ext cx="4788813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sz="22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Over-reliance on external support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52029" y="4771147"/>
            <a:ext cx="5675948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sz="22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Insufficient financial planning awareness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97896" y="5615697"/>
            <a:ext cx="3652044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sz="22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Enhance financial literacy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79048" y="5615697"/>
            <a:ext cx="3529955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sz="22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Improve budgeting skills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97891" y="6061554"/>
            <a:ext cx="7562305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sz="22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Promote self-reliance and long-term financial planning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44311" y="5615697"/>
            <a:ext cx="3337520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8310" indent="-23915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Budget Management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45785" y="4233938"/>
            <a:ext cx="1694276" cy="457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43"/>
              </a:lnSpc>
            </a:pPr>
            <a:r>
              <a:rPr lang="en-US" sz="26745" b="true">
                <a:solidFill>
                  <a:srgbClr val="9F6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96862" y="5607050"/>
            <a:ext cx="1694276" cy="457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43"/>
              </a:lnSpc>
            </a:pPr>
            <a:r>
              <a:rPr lang="en-US" sz="26745" b="true">
                <a:solidFill>
                  <a:srgbClr val="9F6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84490" y="4124982"/>
            <a:ext cx="1694276" cy="457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43"/>
              </a:lnSpc>
            </a:pPr>
            <a:r>
              <a:rPr lang="en-US" sz="26745" b="true">
                <a:solidFill>
                  <a:srgbClr val="9F6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B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2771744">
            <a:off x="15735423" y="-1188520"/>
            <a:ext cx="3861995" cy="4434441"/>
          </a:xfrm>
          <a:custGeom>
            <a:avLst/>
            <a:gdLst/>
            <a:ahLst/>
            <a:cxnLst/>
            <a:rect r="r" b="b" t="t" l="l"/>
            <a:pathLst>
              <a:path h="4434441" w="3861995">
                <a:moveTo>
                  <a:pt x="3861995" y="0"/>
                </a:moveTo>
                <a:lnTo>
                  <a:pt x="0" y="0"/>
                </a:lnTo>
                <a:lnTo>
                  <a:pt x="0" y="4434440"/>
                </a:lnTo>
                <a:lnTo>
                  <a:pt x="3861995" y="4434440"/>
                </a:lnTo>
                <a:lnTo>
                  <a:pt x="38619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69109" y="3585014"/>
            <a:ext cx="13460494" cy="367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5"/>
              </a:lnSpc>
            </a:pPr>
            <a:r>
              <a:rPr lang="en-US" sz="2443" spc="-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"</a:t>
            </a:r>
            <a:r>
              <a:rPr lang="en-US" b="true" sz="2443" spc="-6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Financial Analyser</a:t>
            </a:r>
            <a:r>
              <a:rPr lang="en-US" sz="2443" spc="-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2443" spc="-6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and</a:t>
            </a:r>
            <a:r>
              <a:rPr lang="en-US" sz="2443" spc="-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2443" spc="-6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Knowledge Base</a:t>
            </a:r>
            <a:r>
              <a:rPr lang="en-US" sz="2443" spc="-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" mobile app will empower users with financial sustainability through:</a:t>
            </a:r>
          </a:p>
          <a:p>
            <a:pPr algn="just">
              <a:lnSpc>
                <a:spcPts val="3225"/>
              </a:lnSpc>
            </a:pPr>
          </a:p>
          <a:p>
            <a:pPr algn="just" marL="527495" indent="-263747" lvl="1">
              <a:lnSpc>
                <a:spcPts val="3225"/>
              </a:lnSpc>
              <a:buFont typeface="Arial"/>
              <a:buChar char="•"/>
            </a:pPr>
            <a:r>
              <a:rPr lang="en-US" b="true" sz="2443" spc="-6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Real-time Financial Analysis</a:t>
            </a:r>
            <a:r>
              <a:rPr lang="en-US" sz="2443" spc="-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Automated tracking, visual reports, personalized budgets, and savings goal monitoring.</a:t>
            </a:r>
          </a:p>
          <a:p>
            <a:pPr algn="just">
              <a:lnSpc>
                <a:spcPts val="3225"/>
              </a:lnSpc>
            </a:pPr>
          </a:p>
          <a:p>
            <a:pPr algn="just" marL="527495" indent="-263747" lvl="1">
              <a:lnSpc>
                <a:spcPts val="3225"/>
              </a:lnSpc>
              <a:buFont typeface="Arial"/>
              <a:buChar char="•"/>
            </a:pPr>
            <a:r>
              <a:rPr lang="en-US" b="true" sz="2443" spc="-6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Comprehensive Financial   Knowledge Base</a:t>
            </a:r>
            <a:r>
              <a:rPr lang="en-US" sz="2443" spc="-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Educational content, interactive tools, and up-to-date financial information in multiple languages.</a:t>
            </a:r>
          </a:p>
          <a:p>
            <a:pPr algn="just">
              <a:lnSpc>
                <a:spcPts val="322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5814117" y="7966846"/>
            <a:ext cx="1301521" cy="13015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6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70352" y="634283"/>
            <a:ext cx="1118208" cy="1118208"/>
          </a:xfrm>
          <a:custGeom>
            <a:avLst/>
            <a:gdLst/>
            <a:ahLst/>
            <a:cxnLst/>
            <a:rect r="r" b="b" t="t" l="l"/>
            <a:pathLst>
              <a:path h="1118208" w="1118208">
                <a:moveTo>
                  <a:pt x="0" y="0"/>
                </a:moveTo>
                <a:lnTo>
                  <a:pt x="1118207" y="0"/>
                </a:lnTo>
                <a:lnTo>
                  <a:pt x="1118207" y="1118207"/>
                </a:lnTo>
                <a:lnTo>
                  <a:pt x="0" y="1118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MITRA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9109" y="1784790"/>
            <a:ext cx="916784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5"/>
              </a:lnSpc>
            </a:pPr>
            <a:r>
              <a:rPr lang="en-US" b="true" sz="4899" spc="-13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Solution Statement</a:t>
            </a:r>
            <a:r>
              <a:rPr lang="en-US" sz="4899" spc="-13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</a:t>
            </a:r>
          </a:p>
          <a:p>
            <a:pPr algn="just">
              <a:lnSpc>
                <a:spcPts val="4004"/>
              </a:lnSpc>
            </a:pPr>
            <a:r>
              <a:rPr lang="en-US" b="true" sz="2600" spc="-7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Empowering</a:t>
            </a:r>
            <a:r>
              <a:rPr lang="en-US" sz="2600" spc="-7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2600" spc="-7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Financial</a:t>
            </a:r>
            <a:r>
              <a:rPr lang="en-US" sz="2600" spc="-7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2600" spc="-7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Sustainability &amp; Awareness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0352" y="7672105"/>
            <a:ext cx="8273648" cy="184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10"/>
              </a:lnSpc>
            </a:pPr>
            <a:r>
              <a:rPr lang="en-US" sz="11000" spc="-308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Empowering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7963697"/>
            <a:ext cx="6475022" cy="130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7"/>
              </a:lnSpc>
            </a:pPr>
            <a:r>
              <a:rPr lang="en-US" sz="7700" spc="-215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Digital Growth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5513" y="410496"/>
            <a:ext cx="222442" cy="22244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6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1406" y="1878110"/>
            <a:ext cx="6167739" cy="6904895"/>
            <a:chOff x="0" y="0"/>
            <a:chExt cx="1624425" cy="18185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4425" cy="1818573"/>
            </a:xfrm>
            <a:custGeom>
              <a:avLst/>
              <a:gdLst/>
              <a:ahLst/>
              <a:cxnLst/>
              <a:rect r="r" b="b" t="t" l="l"/>
              <a:pathLst>
                <a:path h="1818573" w="1624425">
                  <a:moveTo>
                    <a:pt x="64017" y="0"/>
                  </a:moveTo>
                  <a:lnTo>
                    <a:pt x="1560409" y="0"/>
                  </a:lnTo>
                  <a:cubicBezTo>
                    <a:pt x="1595764" y="0"/>
                    <a:pt x="1624425" y="28661"/>
                    <a:pt x="1624425" y="64017"/>
                  </a:cubicBezTo>
                  <a:lnTo>
                    <a:pt x="1624425" y="1754556"/>
                  </a:lnTo>
                  <a:cubicBezTo>
                    <a:pt x="1624425" y="1771535"/>
                    <a:pt x="1617681" y="1787818"/>
                    <a:pt x="1605675" y="1799823"/>
                  </a:cubicBezTo>
                  <a:cubicBezTo>
                    <a:pt x="1593670" y="1811829"/>
                    <a:pt x="1577387" y="1818573"/>
                    <a:pt x="1560409" y="1818573"/>
                  </a:cubicBezTo>
                  <a:lnTo>
                    <a:pt x="64017" y="1818573"/>
                  </a:lnTo>
                  <a:cubicBezTo>
                    <a:pt x="28661" y="1818573"/>
                    <a:pt x="0" y="1789912"/>
                    <a:pt x="0" y="1754556"/>
                  </a:cubicBezTo>
                  <a:lnTo>
                    <a:pt x="0" y="64017"/>
                  </a:lnTo>
                  <a:cubicBezTo>
                    <a:pt x="0" y="28661"/>
                    <a:pt x="28661" y="0"/>
                    <a:pt x="64017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gradFill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4425" cy="1856673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2821"/>
                </a:lnSpc>
              </a:pPr>
              <a:r>
                <a:rPr lang="en-US" b="true" sz="2015" spc="137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FRONTEND TECHNOLOGIES</a:t>
              </a:r>
            </a:p>
            <a:p>
              <a:pPr algn="ctr">
                <a:lnSpc>
                  <a:spcPts val="2821"/>
                </a:lnSpc>
              </a:pP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REACT (FRONTEND FRAMEWORK)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REACT NATIVE (MOBILE FRAMEWORK)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EXPO (DEVELOPMENT PLATFORM)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EXPO ROUTER (NAVIGATION)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REACT NAVIGATION 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NATIVE WIND (STYLING)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TAILWIND CSS (STYLING)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REACT NATIVE REANIMATED (ANIMATION)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REACT NATIVE GESTURE HANDLER (INTERACTION)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EXPO LINEAR GRADIENT (UI)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REACT NATIVE CHART KIT (DATA VISUALIZATION)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VICTORY NATIVE (DATA VISUALIZATION)</a:t>
              </a:r>
            </a:p>
            <a:p>
              <a:pPr algn="ctr">
                <a:lnSpc>
                  <a:spcPts val="28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2242" y="633674"/>
            <a:ext cx="2914623" cy="1118208"/>
            <a:chOff x="0" y="0"/>
            <a:chExt cx="3886165" cy="1490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0944" cy="1490944"/>
            </a:xfrm>
            <a:custGeom>
              <a:avLst/>
              <a:gdLst/>
              <a:ahLst/>
              <a:cxnLst/>
              <a:rect r="r" b="b" t="t" l="l"/>
              <a:pathLst>
                <a:path h="1490944" w="1490944">
                  <a:moveTo>
                    <a:pt x="0" y="0"/>
                  </a:moveTo>
                  <a:lnTo>
                    <a:pt x="1490944" y="0"/>
                  </a:lnTo>
                  <a:lnTo>
                    <a:pt x="1490944" y="1490944"/>
                  </a:lnTo>
                  <a:lnTo>
                    <a:pt x="0" y="1490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176779" y="483272"/>
              <a:ext cx="2709386" cy="486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215" b="true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TEAM MITRA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74208" y="4372159"/>
            <a:ext cx="2759364" cy="2186497"/>
            <a:chOff x="0" y="0"/>
            <a:chExt cx="726746" cy="5758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6746" cy="575868"/>
            </a:xfrm>
            <a:custGeom>
              <a:avLst/>
              <a:gdLst/>
              <a:ahLst/>
              <a:cxnLst/>
              <a:rect r="r" b="b" t="t" l="l"/>
              <a:pathLst>
                <a:path h="575868" w="726746">
                  <a:moveTo>
                    <a:pt x="143090" y="0"/>
                  </a:moveTo>
                  <a:lnTo>
                    <a:pt x="583656" y="0"/>
                  </a:lnTo>
                  <a:cubicBezTo>
                    <a:pt x="621606" y="0"/>
                    <a:pt x="658001" y="15076"/>
                    <a:pt x="684836" y="41910"/>
                  </a:cubicBezTo>
                  <a:cubicBezTo>
                    <a:pt x="711670" y="68745"/>
                    <a:pt x="726746" y="105140"/>
                    <a:pt x="726746" y="143090"/>
                  </a:cubicBezTo>
                  <a:lnTo>
                    <a:pt x="726746" y="432777"/>
                  </a:lnTo>
                  <a:cubicBezTo>
                    <a:pt x="726746" y="470727"/>
                    <a:pt x="711670" y="507123"/>
                    <a:pt x="684836" y="533957"/>
                  </a:cubicBezTo>
                  <a:cubicBezTo>
                    <a:pt x="658001" y="560792"/>
                    <a:pt x="621606" y="575868"/>
                    <a:pt x="583656" y="575868"/>
                  </a:cubicBezTo>
                  <a:lnTo>
                    <a:pt x="143090" y="575868"/>
                  </a:lnTo>
                  <a:cubicBezTo>
                    <a:pt x="105140" y="575868"/>
                    <a:pt x="68745" y="560792"/>
                    <a:pt x="41910" y="533957"/>
                  </a:cubicBezTo>
                  <a:cubicBezTo>
                    <a:pt x="15076" y="507123"/>
                    <a:pt x="0" y="470727"/>
                    <a:pt x="0" y="432777"/>
                  </a:cubicBezTo>
                  <a:lnTo>
                    <a:pt x="0" y="143090"/>
                  </a:lnTo>
                  <a:cubicBezTo>
                    <a:pt x="0" y="105140"/>
                    <a:pt x="15076" y="68745"/>
                    <a:pt x="41910" y="41910"/>
                  </a:cubicBezTo>
                  <a:cubicBezTo>
                    <a:pt x="68745" y="15076"/>
                    <a:pt x="105140" y="0"/>
                    <a:pt x="14309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gradFill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26746" cy="613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1"/>
                </a:lnSpc>
              </a:pPr>
              <a:r>
                <a:rPr lang="en-US" b="true" sz="2015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PRGM. LANG</a:t>
              </a:r>
            </a:p>
            <a:p>
              <a:pPr algn="ctr">
                <a:lnSpc>
                  <a:spcPts val="3101"/>
                </a:lnSpc>
              </a:pPr>
            </a:p>
            <a:p>
              <a:pPr algn="l" marL="478310" indent="-239155" lvl="1">
                <a:lnSpc>
                  <a:spcPts val="3101"/>
                </a:lnSpc>
                <a:buFont typeface="Arial"/>
                <a:buChar char="•"/>
              </a:pPr>
              <a:r>
                <a:rPr lang="en-US" b="true" sz="2215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JAVASCRIPT</a:t>
              </a:r>
            </a:p>
            <a:p>
              <a:pPr algn="l" marL="478310" indent="-239155" lvl="1">
                <a:lnSpc>
                  <a:spcPts val="3101"/>
                </a:lnSpc>
                <a:buFont typeface="Arial"/>
                <a:buChar char="•"/>
              </a:pPr>
              <a:r>
                <a:rPr lang="en-US" b="true" sz="2215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TYPESCRIPT</a:t>
              </a:r>
            </a:p>
            <a:p>
              <a:pPr algn="l" marL="478310" indent="-239155" lvl="1">
                <a:lnSpc>
                  <a:spcPts val="3101"/>
                </a:lnSpc>
                <a:buFont typeface="Arial"/>
                <a:buChar char="•"/>
              </a:pPr>
              <a:r>
                <a:rPr lang="en-US" b="true" sz="2215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CSS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557853" y="588392"/>
            <a:ext cx="6121300" cy="94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89"/>
              </a:lnSpc>
            </a:pPr>
            <a:r>
              <a:rPr lang="en-US" sz="6655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Tech Stack - I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2958976" y="2149626"/>
            <a:ext cx="1682113" cy="2235315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diamond" len="lg" w="lg"/>
            <a:tailEnd type="diamond" len="lg" w="lg"/>
          </a:ln>
        </p:spPr>
      </p:sp>
      <p:sp>
        <p:nvSpPr>
          <p:cNvPr name="AutoShape 16" id="16"/>
          <p:cNvSpPr/>
          <p:nvPr/>
        </p:nvSpPr>
        <p:spPr>
          <a:xfrm>
            <a:off x="2914548" y="6554108"/>
            <a:ext cx="1743561" cy="1988949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diamond" len="lg" w="lg"/>
            <a:tailEnd type="diamond" len="lg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2476308" y="3453177"/>
            <a:ext cx="5404643" cy="3380645"/>
            <a:chOff x="0" y="0"/>
            <a:chExt cx="1423445" cy="8903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23445" cy="890376"/>
            </a:xfrm>
            <a:custGeom>
              <a:avLst/>
              <a:gdLst/>
              <a:ahLst/>
              <a:cxnLst/>
              <a:rect r="r" b="b" t="t" l="l"/>
              <a:pathLst>
                <a:path h="890376" w="1423445">
                  <a:moveTo>
                    <a:pt x="73055" y="0"/>
                  </a:moveTo>
                  <a:lnTo>
                    <a:pt x="1350390" y="0"/>
                  </a:lnTo>
                  <a:cubicBezTo>
                    <a:pt x="1390737" y="0"/>
                    <a:pt x="1423445" y="32708"/>
                    <a:pt x="1423445" y="73055"/>
                  </a:cubicBezTo>
                  <a:lnTo>
                    <a:pt x="1423445" y="817320"/>
                  </a:lnTo>
                  <a:cubicBezTo>
                    <a:pt x="1423445" y="857668"/>
                    <a:pt x="1390737" y="890376"/>
                    <a:pt x="1350390" y="890376"/>
                  </a:cubicBezTo>
                  <a:lnTo>
                    <a:pt x="73055" y="890376"/>
                  </a:lnTo>
                  <a:cubicBezTo>
                    <a:pt x="32708" y="890376"/>
                    <a:pt x="0" y="857668"/>
                    <a:pt x="0" y="817320"/>
                  </a:cubicBezTo>
                  <a:lnTo>
                    <a:pt x="0" y="73055"/>
                  </a:lnTo>
                  <a:cubicBezTo>
                    <a:pt x="0" y="32708"/>
                    <a:pt x="32708" y="0"/>
                    <a:pt x="7305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gradFill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23445" cy="928476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2821"/>
                </a:lnSpc>
              </a:pPr>
              <a:r>
                <a:rPr lang="en-US" b="true" sz="2015" spc="137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BACKEND TECHNOLOGIES</a:t>
              </a:r>
            </a:p>
            <a:p>
              <a:pPr algn="ctr">
                <a:lnSpc>
                  <a:spcPts val="2821"/>
                </a:lnSpc>
              </a:pP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sz="2015" spc="137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SUPABASE (DATABASE, OAUTH, STORAGE)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sz="2015" spc="137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EXPO AUTH SESSION (AUTHENTICATION)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sz="2015" spc="137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EXPO SECURE STORE (SECURITY)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sz="2015" spc="137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ASYNCSTORAGE (LOCAL DATA PERSISTENCE)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0691634" y="2116687"/>
            <a:ext cx="1995586" cy="1421677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diamond" len="lg" w="lg"/>
            <a:tailEnd type="diamond" len="lg" w="lg"/>
          </a:ln>
        </p:spPr>
      </p:sp>
      <p:sp>
        <p:nvSpPr>
          <p:cNvPr name="AutoShape 21" id="21"/>
          <p:cNvSpPr/>
          <p:nvPr/>
        </p:nvSpPr>
        <p:spPr>
          <a:xfrm flipV="true">
            <a:off x="10727015" y="6683618"/>
            <a:ext cx="1883827" cy="1883827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diamond" len="lg" w="lg"/>
            <a:tailEnd type="diamond" len="lg" w="lg"/>
          </a:ln>
        </p:spPr>
      </p:sp>
      <p:sp>
        <p:nvSpPr>
          <p:cNvPr name="Freeform 22" id="22"/>
          <p:cNvSpPr/>
          <p:nvPr/>
        </p:nvSpPr>
        <p:spPr>
          <a:xfrm flipH="true" flipV="false" rot="8100000">
            <a:off x="-1106277" y="7597814"/>
            <a:ext cx="3525053" cy="4047556"/>
          </a:xfrm>
          <a:custGeom>
            <a:avLst/>
            <a:gdLst/>
            <a:ahLst/>
            <a:cxnLst/>
            <a:rect r="r" b="b" t="t" l="l"/>
            <a:pathLst>
              <a:path h="4047556" w="3525053">
                <a:moveTo>
                  <a:pt x="3525054" y="0"/>
                </a:moveTo>
                <a:lnTo>
                  <a:pt x="0" y="0"/>
                </a:lnTo>
                <a:lnTo>
                  <a:pt x="0" y="4047556"/>
                </a:lnTo>
                <a:lnTo>
                  <a:pt x="3525054" y="4047556"/>
                </a:lnTo>
                <a:lnTo>
                  <a:pt x="35250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1781" y="411232"/>
            <a:ext cx="222442" cy="22244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6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25322" y="1831892"/>
            <a:ext cx="5341466" cy="1657471"/>
            <a:chOff x="0" y="0"/>
            <a:chExt cx="1406806" cy="4365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06806" cy="436536"/>
            </a:xfrm>
            <a:custGeom>
              <a:avLst/>
              <a:gdLst/>
              <a:ahLst/>
              <a:cxnLst/>
              <a:rect r="r" b="b" t="t" l="l"/>
              <a:pathLst>
                <a:path h="436536" w="1406806">
                  <a:moveTo>
                    <a:pt x="73919" y="0"/>
                  </a:moveTo>
                  <a:lnTo>
                    <a:pt x="1332887" y="0"/>
                  </a:lnTo>
                  <a:cubicBezTo>
                    <a:pt x="1373711" y="0"/>
                    <a:pt x="1406806" y="33095"/>
                    <a:pt x="1406806" y="73919"/>
                  </a:cubicBezTo>
                  <a:lnTo>
                    <a:pt x="1406806" y="362616"/>
                  </a:lnTo>
                  <a:cubicBezTo>
                    <a:pt x="1406806" y="382221"/>
                    <a:pt x="1399018" y="401022"/>
                    <a:pt x="1385155" y="414885"/>
                  </a:cubicBezTo>
                  <a:cubicBezTo>
                    <a:pt x="1371293" y="428748"/>
                    <a:pt x="1352491" y="436536"/>
                    <a:pt x="1332887" y="436536"/>
                  </a:cubicBezTo>
                  <a:lnTo>
                    <a:pt x="73919" y="436536"/>
                  </a:lnTo>
                  <a:cubicBezTo>
                    <a:pt x="54315" y="436536"/>
                    <a:pt x="35513" y="428748"/>
                    <a:pt x="21650" y="414885"/>
                  </a:cubicBezTo>
                  <a:cubicBezTo>
                    <a:pt x="7788" y="401022"/>
                    <a:pt x="0" y="382221"/>
                    <a:pt x="0" y="362616"/>
                  </a:cubicBezTo>
                  <a:lnTo>
                    <a:pt x="0" y="73919"/>
                  </a:lnTo>
                  <a:cubicBezTo>
                    <a:pt x="0" y="54315"/>
                    <a:pt x="7788" y="35513"/>
                    <a:pt x="21650" y="21650"/>
                  </a:cubicBezTo>
                  <a:cubicBezTo>
                    <a:pt x="35513" y="7788"/>
                    <a:pt x="54315" y="0"/>
                    <a:pt x="73919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gradFill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06806" cy="474636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3101"/>
                </a:lnSpc>
              </a:pPr>
              <a:r>
                <a:rPr lang="en-US" b="true" sz="2215" spc="150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DATA FORMATS</a:t>
              </a:r>
            </a:p>
            <a:p>
              <a:pPr algn="ctr">
                <a:lnSpc>
                  <a:spcPts val="2821"/>
                </a:lnSpc>
              </a:pP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JSON (DATA FORMAT)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SVG (VECTOR GRAPHICS)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2242" y="633674"/>
            <a:ext cx="2914623" cy="1118208"/>
            <a:chOff x="0" y="0"/>
            <a:chExt cx="3886165" cy="14909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0944" cy="1490944"/>
            </a:xfrm>
            <a:custGeom>
              <a:avLst/>
              <a:gdLst/>
              <a:ahLst/>
              <a:cxnLst/>
              <a:rect r="r" b="b" t="t" l="l"/>
              <a:pathLst>
                <a:path h="1490944" w="1490944">
                  <a:moveTo>
                    <a:pt x="0" y="0"/>
                  </a:moveTo>
                  <a:lnTo>
                    <a:pt x="1490944" y="0"/>
                  </a:lnTo>
                  <a:lnTo>
                    <a:pt x="1490944" y="1490944"/>
                  </a:lnTo>
                  <a:lnTo>
                    <a:pt x="0" y="1490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176779" y="483272"/>
              <a:ext cx="2709386" cy="486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215" b="true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TEAM MITRA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24823" y="3324225"/>
            <a:ext cx="5033030" cy="4514651"/>
            <a:chOff x="0" y="0"/>
            <a:chExt cx="1325572" cy="11890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25572" cy="1189044"/>
            </a:xfrm>
            <a:custGeom>
              <a:avLst/>
              <a:gdLst/>
              <a:ahLst/>
              <a:cxnLst/>
              <a:rect r="r" b="b" t="t" l="l"/>
              <a:pathLst>
                <a:path h="1189044" w="1325572">
                  <a:moveTo>
                    <a:pt x="78449" y="0"/>
                  </a:moveTo>
                  <a:lnTo>
                    <a:pt x="1247122" y="0"/>
                  </a:lnTo>
                  <a:cubicBezTo>
                    <a:pt x="1267928" y="0"/>
                    <a:pt x="1287882" y="8265"/>
                    <a:pt x="1302594" y="22977"/>
                  </a:cubicBezTo>
                  <a:cubicBezTo>
                    <a:pt x="1317307" y="37689"/>
                    <a:pt x="1325572" y="57643"/>
                    <a:pt x="1325572" y="78449"/>
                  </a:cubicBezTo>
                  <a:lnTo>
                    <a:pt x="1325572" y="1110595"/>
                  </a:lnTo>
                  <a:cubicBezTo>
                    <a:pt x="1325572" y="1131401"/>
                    <a:pt x="1317307" y="1151355"/>
                    <a:pt x="1302594" y="1166067"/>
                  </a:cubicBezTo>
                  <a:cubicBezTo>
                    <a:pt x="1287882" y="1180779"/>
                    <a:pt x="1267928" y="1189044"/>
                    <a:pt x="1247122" y="1189044"/>
                  </a:cubicBezTo>
                  <a:lnTo>
                    <a:pt x="78449" y="1189044"/>
                  </a:lnTo>
                  <a:cubicBezTo>
                    <a:pt x="57643" y="1189044"/>
                    <a:pt x="37689" y="1180779"/>
                    <a:pt x="22977" y="1166067"/>
                  </a:cubicBezTo>
                  <a:cubicBezTo>
                    <a:pt x="8265" y="1151355"/>
                    <a:pt x="0" y="1131401"/>
                    <a:pt x="0" y="1110595"/>
                  </a:cubicBezTo>
                  <a:lnTo>
                    <a:pt x="0" y="78449"/>
                  </a:lnTo>
                  <a:cubicBezTo>
                    <a:pt x="0" y="57643"/>
                    <a:pt x="8265" y="37689"/>
                    <a:pt x="22977" y="22977"/>
                  </a:cubicBezTo>
                  <a:cubicBezTo>
                    <a:pt x="37689" y="8265"/>
                    <a:pt x="57643" y="0"/>
                    <a:pt x="78449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gradFill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25572" cy="1227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  <a:r>
                <a:rPr lang="en-US" b="true" sz="2215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DEV TOOLS</a:t>
              </a:r>
            </a:p>
            <a:p>
              <a:pPr algn="ctr">
                <a:lnSpc>
                  <a:spcPts val="3101"/>
                </a:lnSpc>
              </a:pP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52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BABEL (TRANSPILER)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52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TYPESCRIPT COMPILER (TRANSPILER)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52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POSTCSS (CSS PROCESSING)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52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AUTOPREFIXER (CSS PROCESSING)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52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EXPO APPLICATION SERVICES (EAS)(DEPLOYMENT)</a:t>
              </a:r>
            </a:p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557853" y="588392"/>
            <a:ext cx="6121300" cy="94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89"/>
              </a:lnSpc>
            </a:pPr>
            <a:r>
              <a:rPr lang="en-US" sz="6655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Tech Stack - II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426099" y="4419440"/>
            <a:ext cx="5404643" cy="2009896"/>
            <a:chOff x="0" y="0"/>
            <a:chExt cx="1423445" cy="5293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23445" cy="529355"/>
            </a:xfrm>
            <a:custGeom>
              <a:avLst/>
              <a:gdLst/>
              <a:ahLst/>
              <a:cxnLst/>
              <a:rect r="r" b="b" t="t" l="l"/>
              <a:pathLst>
                <a:path h="529355" w="1423445">
                  <a:moveTo>
                    <a:pt x="73055" y="0"/>
                  </a:moveTo>
                  <a:lnTo>
                    <a:pt x="1350390" y="0"/>
                  </a:lnTo>
                  <a:cubicBezTo>
                    <a:pt x="1390737" y="0"/>
                    <a:pt x="1423445" y="32708"/>
                    <a:pt x="1423445" y="73055"/>
                  </a:cubicBezTo>
                  <a:lnTo>
                    <a:pt x="1423445" y="456300"/>
                  </a:lnTo>
                  <a:cubicBezTo>
                    <a:pt x="1423445" y="496647"/>
                    <a:pt x="1390737" y="529355"/>
                    <a:pt x="1350390" y="529355"/>
                  </a:cubicBezTo>
                  <a:lnTo>
                    <a:pt x="73055" y="529355"/>
                  </a:lnTo>
                  <a:cubicBezTo>
                    <a:pt x="32708" y="529355"/>
                    <a:pt x="0" y="496647"/>
                    <a:pt x="0" y="456300"/>
                  </a:cubicBezTo>
                  <a:lnTo>
                    <a:pt x="0" y="73055"/>
                  </a:lnTo>
                  <a:cubicBezTo>
                    <a:pt x="0" y="32708"/>
                    <a:pt x="32708" y="0"/>
                    <a:pt x="7305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gradFill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23445" cy="567455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3101"/>
                </a:lnSpc>
              </a:pPr>
              <a:r>
                <a:rPr lang="en-US" b="true" sz="2215" spc="150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MOBILE PLATFORM SUPPORT</a:t>
              </a:r>
            </a:p>
            <a:p>
              <a:pPr algn="ctr">
                <a:lnSpc>
                  <a:spcPts val="2821"/>
                </a:lnSpc>
              </a:pP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ANDROID (API LEVEL VARIES)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IOS (MODERN VERSIONS)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WEB (MODERN BROWSERS)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true" flipV="false" rot="2700000">
            <a:off x="15840990" y="7966999"/>
            <a:ext cx="3525053" cy="4047556"/>
          </a:xfrm>
          <a:custGeom>
            <a:avLst/>
            <a:gdLst/>
            <a:ahLst/>
            <a:cxnLst/>
            <a:rect r="r" b="b" t="t" l="l"/>
            <a:pathLst>
              <a:path h="4047556" w="3525053">
                <a:moveTo>
                  <a:pt x="3525054" y="0"/>
                </a:moveTo>
                <a:lnTo>
                  <a:pt x="0" y="0"/>
                </a:lnTo>
                <a:lnTo>
                  <a:pt x="0" y="4047556"/>
                </a:lnTo>
                <a:lnTo>
                  <a:pt x="3525054" y="4047556"/>
                </a:lnTo>
                <a:lnTo>
                  <a:pt x="35250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1151429" y="411232"/>
            <a:ext cx="222442" cy="22244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6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225322" y="8138360"/>
            <a:ext cx="5837230" cy="1492333"/>
            <a:chOff x="0" y="0"/>
            <a:chExt cx="1537377" cy="39304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37377" cy="393042"/>
            </a:xfrm>
            <a:custGeom>
              <a:avLst/>
              <a:gdLst/>
              <a:ahLst/>
              <a:cxnLst/>
              <a:rect r="r" b="b" t="t" l="l"/>
              <a:pathLst>
                <a:path h="393042" w="1537377">
                  <a:moveTo>
                    <a:pt x="67641" y="0"/>
                  </a:moveTo>
                  <a:lnTo>
                    <a:pt x="1469736" y="0"/>
                  </a:lnTo>
                  <a:cubicBezTo>
                    <a:pt x="1487676" y="0"/>
                    <a:pt x="1504881" y="7126"/>
                    <a:pt x="1517566" y="19812"/>
                  </a:cubicBezTo>
                  <a:cubicBezTo>
                    <a:pt x="1530251" y="32497"/>
                    <a:pt x="1537377" y="49702"/>
                    <a:pt x="1537377" y="67641"/>
                  </a:cubicBezTo>
                  <a:lnTo>
                    <a:pt x="1537377" y="325401"/>
                  </a:lnTo>
                  <a:cubicBezTo>
                    <a:pt x="1537377" y="343341"/>
                    <a:pt x="1530251" y="360546"/>
                    <a:pt x="1517566" y="373231"/>
                  </a:cubicBezTo>
                  <a:cubicBezTo>
                    <a:pt x="1504881" y="385916"/>
                    <a:pt x="1487676" y="393042"/>
                    <a:pt x="1469736" y="393042"/>
                  </a:cubicBezTo>
                  <a:lnTo>
                    <a:pt x="67641" y="393042"/>
                  </a:lnTo>
                  <a:cubicBezTo>
                    <a:pt x="49702" y="393042"/>
                    <a:pt x="32497" y="385916"/>
                    <a:pt x="19812" y="373231"/>
                  </a:cubicBezTo>
                  <a:cubicBezTo>
                    <a:pt x="7126" y="360546"/>
                    <a:pt x="0" y="343341"/>
                    <a:pt x="0" y="325401"/>
                  </a:cubicBezTo>
                  <a:lnTo>
                    <a:pt x="0" y="67641"/>
                  </a:lnTo>
                  <a:cubicBezTo>
                    <a:pt x="0" y="49702"/>
                    <a:pt x="7126" y="32497"/>
                    <a:pt x="19812" y="19812"/>
                  </a:cubicBezTo>
                  <a:cubicBezTo>
                    <a:pt x="32497" y="7126"/>
                    <a:pt x="49702" y="0"/>
                    <a:pt x="67641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gradFill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537377" cy="431142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3101"/>
                </a:lnSpc>
              </a:pPr>
              <a:r>
                <a:rPr lang="en-US" b="true" sz="2215" spc="150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AI AND MACHINE LEARNING</a:t>
              </a:r>
            </a:p>
            <a:p>
              <a:pPr algn="ctr">
                <a:lnSpc>
                  <a:spcPts val="3101"/>
                </a:lnSpc>
              </a:pP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GOOGLE GEMINI API (GEMINI 2.0)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494970" y="4576603"/>
            <a:ext cx="5071818" cy="1695571"/>
            <a:chOff x="0" y="0"/>
            <a:chExt cx="1335788" cy="44657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35788" cy="446570"/>
            </a:xfrm>
            <a:custGeom>
              <a:avLst/>
              <a:gdLst/>
              <a:ahLst/>
              <a:cxnLst/>
              <a:rect r="r" b="b" t="t" l="l"/>
              <a:pathLst>
                <a:path h="446570" w="1335788">
                  <a:moveTo>
                    <a:pt x="77849" y="0"/>
                  </a:moveTo>
                  <a:lnTo>
                    <a:pt x="1257938" y="0"/>
                  </a:lnTo>
                  <a:cubicBezTo>
                    <a:pt x="1278585" y="0"/>
                    <a:pt x="1298386" y="8202"/>
                    <a:pt x="1312986" y="22802"/>
                  </a:cubicBezTo>
                  <a:cubicBezTo>
                    <a:pt x="1327586" y="37401"/>
                    <a:pt x="1335788" y="57202"/>
                    <a:pt x="1335788" y="77849"/>
                  </a:cubicBezTo>
                  <a:lnTo>
                    <a:pt x="1335788" y="368721"/>
                  </a:lnTo>
                  <a:cubicBezTo>
                    <a:pt x="1335788" y="411716"/>
                    <a:pt x="1300933" y="446570"/>
                    <a:pt x="1257938" y="446570"/>
                  </a:cubicBezTo>
                  <a:lnTo>
                    <a:pt x="77849" y="446570"/>
                  </a:lnTo>
                  <a:cubicBezTo>
                    <a:pt x="57202" y="446570"/>
                    <a:pt x="37401" y="438368"/>
                    <a:pt x="22802" y="423769"/>
                  </a:cubicBezTo>
                  <a:cubicBezTo>
                    <a:pt x="8202" y="409169"/>
                    <a:pt x="0" y="389368"/>
                    <a:pt x="0" y="368721"/>
                  </a:cubicBezTo>
                  <a:lnTo>
                    <a:pt x="0" y="77849"/>
                  </a:lnTo>
                  <a:cubicBezTo>
                    <a:pt x="0" y="34854"/>
                    <a:pt x="34854" y="0"/>
                    <a:pt x="77849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gradFill>
                <a:gsLst>
                  <a:gs pos="0">
                    <a:srgbClr val="5170FF">
                      <a:alpha val="100000"/>
                    </a:srgbClr>
                  </a:gs>
                  <a:gs pos="100000">
                    <a:srgbClr val="FF66C4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335788" cy="484670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3101"/>
                </a:lnSpc>
              </a:pPr>
              <a:r>
                <a:rPr lang="en-US" b="true" sz="2215" spc="150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API &amp; SERVICES</a:t>
              </a:r>
            </a:p>
            <a:p>
              <a:pPr algn="ctr">
                <a:lnSpc>
                  <a:spcPts val="3101"/>
                </a:lnSpc>
              </a:pP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NEWS API </a:t>
              </a: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(EXTERNAL API)</a:t>
              </a:r>
            </a:p>
            <a:p>
              <a:pPr algn="l" marL="435131" indent="-217566" lvl="1">
                <a:lnSpc>
                  <a:spcPts val="2821"/>
                </a:lnSpc>
                <a:buFont typeface="Arial"/>
                <a:buChar char="•"/>
              </a:pPr>
              <a:r>
                <a:rPr lang="en-US" b="true" sz="2015" spc="137">
                  <a:solidFill>
                    <a:srgbClr val="FFFF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SMS RETRIEVER (DEVICE API)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V="true">
            <a:off x="3032519" y="2660628"/>
            <a:ext cx="3192802" cy="647833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diamond" len="lg" w="lg"/>
            <a:tailEnd type="diamond" len="lg" w="lg"/>
          </a:ln>
        </p:spPr>
      </p:sp>
      <p:sp>
        <p:nvSpPr>
          <p:cNvPr name="AutoShape 29" id="29"/>
          <p:cNvSpPr/>
          <p:nvPr/>
        </p:nvSpPr>
        <p:spPr>
          <a:xfrm>
            <a:off x="2877568" y="7843569"/>
            <a:ext cx="3347754" cy="1116342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diamond" len="lg" w="lg"/>
            <a:tailEnd type="diamond" len="lg" w="lg"/>
          </a:ln>
        </p:spPr>
      </p:sp>
      <p:sp>
        <p:nvSpPr>
          <p:cNvPr name="AutoShape 30" id="30"/>
          <p:cNvSpPr/>
          <p:nvPr/>
        </p:nvSpPr>
        <p:spPr>
          <a:xfrm flipV="true">
            <a:off x="12130548" y="6429336"/>
            <a:ext cx="2997872" cy="2534859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diamond" len="lg" w="lg"/>
            <a:tailEnd type="diamond" len="lg" w="lg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11566788" y="2660628"/>
            <a:ext cx="3561632" cy="1758812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diamond" len="lg" w="lg"/>
            <a:tailEnd type="diamond" len="lg" w="lg"/>
          </a:ln>
        </p:spPr>
      </p:sp>
      <p:sp>
        <p:nvSpPr>
          <p:cNvPr name="AutoShape 32" id="32"/>
          <p:cNvSpPr/>
          <p:nvPr/>
        </p:nvSpPr>
        <p:spPr>
          <a:xfrm flipH="true" flipV="true">
            <a:off x="9030879" y="6272174"/>
            <a:ext cx="0" cy="1866186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>
            <a:off x="11566788" y="5424388"/>
            <a:ext cx="859310" cy="21118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5558321" y="5464550"/>
            <a:ext cx="936649" cy="0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8991976" y="3489363"/>
            <a:ext cx="0" cy="1087239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6392" y="1081009"/>
            <a:ext cx="17695216" cy="8692775"/>
          </a:xfrm>
          <a:custGeom>
            <a:avLst/>
            <a:gdLst/>
            <a:ahLst/>
            <a:cxnLst/>
            <a:rect r="r" b="b" t="t" l="l"/>
            <a:pathLst>
              <a:path h="8692775" w="17695216">
                <a:moveTo>
                  <a:pt x="0" y="0"/>
                </a:moveTo>
                <a:lnTo>
                  <a:pt x="17695216" y="0"/>
                </a:lnTo>
                <a:lnTo>
                  <a:pt x="17695216" y="8692775"/>
                </a:lnTo>
                <a:lnTo>
                  <a:pt x="0" y="8692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39961" y="283797"/>
            <a:ext cx="744903" cy="74490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99851" y="283797"/>
            <a:ext cx="744903" cy="74490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3476" y="8655576"/>
            <a:ext cx="2914623" cy="1118208"/>
            <a:chOff x="0" y="0"/>
            <a:chExt cx="3886165" cy="14909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90944" cy="1490944"/>
            </a:xfrm>
            <a:custGeom>
              <a:avLst/>
              <a:gdLst/>
              <a:ahLst/>
              <a:cxnLst/>
              <a:rect r="r" b="b" t="t" l="l"/>
              <a:pathLst>
                <a:path h="1490944" w="1490944">
                  <a:moveTo>
                    <a:pt x="0" y="0"/>
                  </a:moveTo>
                  <a:lnTo>
                    <a:pt x="1490944" y="0"/>
                  </a:lnTo>
                  <a:lnTo>
                    <a:pt x="1490944" y="1490944"/>
                  </a:lnTo>
                  <a:lnTo>
                    <a:pt x="0" y="1490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176779" y="483272"/>
              <a:ext cx="2709386" cy="486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215" b="true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TEAM MITRA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25729" y="217560"/>
            <a:ext cx="12332375" cy="81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1"/>
              </a:lnSpc>
              <a:spcBef>
                <a:spcPct val="0"/>
              </a:spcBef>
            </a:pPr>
            <a:r>
              <a:rPr lang="en-US" b="true" sz="4815">
                <a:solidFill>
                  <a:srgbClr val="9F6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WORKFLOW </a:t>
            </a:r>
            <a:r>
              <a:rPr lang="en-US" b="true" sz="48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OVERVIEW OF </a:t>
            </a:r>
            <a:r>
              <a:rPr lang="en-US" b="true" sz="4815">
                <a:solidFill>
                  <a:srgbClr val="9F6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ARTHMITRA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324054">
            <a:off x="-1248647" y="4363598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5" y="0"/>
                </a:moveTo>
                <a:lnTo>
                  <a:pt x="0" y="0"/>
                </a:lnTo>
                <a:lnTo>
                  <a:pt x="0" y="9498643"/>
                </a:lnTo>
                <a:lnTo>
                  <a:pt x="8272455" y="9498643"/>
                </a:lnTo>
                <a:lnTo>
                  <a:pt x="82724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27112" y="2539288"/>
            <a:ext cx="9532188" cy="6022210"/>
            <a:chOff x="0" y="0"/>
            <a:chExt cx="2600970" cy="16432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0970" cy="1643231"/>
            </a:xfrm>
            <a:custGeom>
              <a:avLst/>
              <a:gdLst/>
              <a:ahLst/>
              <a:cxnLst/>
              <a:rect r="r" b="b" t="t" l="l"/>
              <a:pathLst>
                <a:path h="1643231" w="2600970">
                  <a:moveTo>
                    <a:pt x="54417" y="0"/>
                  </a:moveTo>
                  <a:lnTo>
                    <a:pt x="2546553" y="0"/>
                  </a:lnTo>
                  <a:cubicBezTo>
                    <a:pt x="2560985" y="0"/>
                    <a:pt x="2574826" y="5733"/>
                    <a:pt x="2585032" y="15938"/>
                  </a:cubicBezTo>
                  <a:cubicBezTo>
                    <a:pt x="2595237" y="26143"/>
                    <a:pt x="2600970" y="39984"/>
                    <a:pt x="2600970" y="54417"/>
                  </a:cubicBezTo>
                  <a:lnTo>
                    <a:pt x="2600970" y="1588814"/>
                  </a:lnTo>
                  <a:cubicBezTo>
                    <a:pt x="2600970" y="1603247"/>
                    <a:pt x="2595237" y="1617088"/>
                    <a:pt x="2585032" y="1627293"/>
                  </a:cubicBezTo>
                  <a:cubicBezTo>
                    <a:pt x="2574826" y="1637498"/>
                    <a:pt x="2560985" y="1643231"/>
                    <a:pt x="2546553" y="1643231"/>
                  </a:cubicBezTo>
                  <a:lnTo>
                    <a:pt x="54417" y="1643231"/>
                  </a:lnTo>
                  <a:cubicBezTo>
                    <a:pt x="39984" y="1643231"/>
                    <a:pt x="26143" y="1637498"/>
                    <a:pt x="15938" y="1627293"/>
                  </a:cubicBezTo>
                  <a:cubicBezTo>
                    <a:pt x="5733" y="1617088"/>
                    <a:pt x="0" y="1603247"/>
                    <a:pt x="0" y="1588814"/>
                  </a:cubicBezTo>
                  <a:lnTo>
                    <a:pt x="0" y="54417"/>
                  </a:lnTo>
                  <a:cubicBezTo>
                    <a:pt x="0" y="39984"/>
                    <a:pt x="5733" y="26143"/>
                    <a:pt x="15938" y="15938"/>
                  </a:cubicBezTo>
                  <a:cubicBezTo>
                    <a:pt x="26143" y="5733"/>
                    <a:pt x="39984" y="0"/>
                    <a:pt x="54417" y="0"/>
                  </a:cubicBezTo>
                  <a:close/>
                </a:path>
              </a:pathLst>
            </a:custGeom>
            <a:solidFill>
              <a:srgbClr val="B18DF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0970" cy="1681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166973" y="2844476"/>
            <a:ext cx="7554750" cy="174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76"/>
              </a:lnSpc>
            </a:pPr>
            <a:r>
              <a:rPr lang="en-US" sz="5600" spc="-156">
                <a:solidFill>
                  <a:srgbClr val="71059F"/>
                </a:solidFill>
                <a:latin typeface="Sports World"/>
                <a:ea typeface="Sports World"/>
                <a:cs typeface="Sports World"/>
                <a:sym typeface="Sports World"/>
              </a:rPr>
              <a:t>Work Breakdown  Structure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51865" y="4834689"/>
            <a:ext cx="8756675" cy="338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334"/>
              </a:lnSpc>
              <a:buFont typeface="Arial"/>
              <a:buChar char="•"/>
            </a:pPr>
            <a:r>
              <a:rPr lang="en-US" sz="4200" spc="-117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Front-End</a:t>
            </a:r>
          </a:p>
          <a:p>
            <a:pPr algn="just" marL="906780" indent="-453390" lvl="1">
              <a:lnSpc>
                <a:spcPts val="5334"/>
              </a:lnSpc>
              <a:buFont typeface="Arial"/>
              <a:buChar char="•"/>
            </a:pPr>
            <a:r>
              <a:rPr lang="en-US" sz="4200" spc="-117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Back-End</a:t>
            </a:r>
          </a:p>
          <a:p>
            <a:pPr algn="just" marL="906780" indent="-453390" lvl="1">
              <a:lnSpc>
                <a:spcPts val="5334"/>
              </a:lnSpc>
              <a:buFont typeface="Arial"/>
              <a:buChar char="•"/>
            </a:pPr>
            <a:r>
              <a:rPr lang="en-US" sz="4200" spc="-117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Integration </a:t>
            </a:r>
          </a:p>
          <a:p>
            <a:pPr algn="just" marL="906780" indent="-453390" lvl="1">
              <a:lnSpc>
                <a:spcPts val="5334"/>
              </a:lnSpc>
              <a:buFont typeface="Arial"/>
              <a:buChar char="•"/>
            </a:pPr>
            <a:r>
              <a:rPr lang="en-US" sz="4200" spc="-117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Testing &amp; Integration Testing </a:t>
            </a:r>
          </a:p>
          <a:p>
            <a:pPr algn="just" marL="906780" indent="-453390" lvl="1">
              <a:lnSpc>
                <a:spcPts val="5334"/>
              </a:lnSpc>
              <a:buFont typeface="Arial"/>
              <a:buChar char="•"/>
            </a:pPr>
            <a:r>
              <a:rPr lang="en-US" sz="4200" spc="-117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Reviewing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370915" y="818744"/>
            <a:ext cx="1301521" cy="13015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8DF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605606" y="6080896"/>
            <a:ext cx="1067005" cy="106700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8DF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0983" y="557865"/>
            <a:ext cx="2914623" cy="1118208"/>
            <a:chOff x="0" y="0"/>
            <a:chExt cx="3886165" cy="14909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90944" cy="1490944"/>
            </a:xfrm>
            <a:custGeom>
              <a:avLst/>
              <a:gdLst/>
              <a:ahLst/>
              <a:cxnLst/>
              <a:rect r="r" b="b" t="t" l="l"/>
              <a:pathLst>
                <a:path h="1490944" w="1490944">
                  <a:moveTo>
                    <a:pt x="0" y="0"/>
                  </a:moveTo>
                  <a:lnTo>
                    <a:pt x="1490944" y="0"/>
                  </a:lnTo>
                  <a:lnTo>
                    <a:pt x="1490944" y="1490944"/>
                  </a:lnTo>
                  <a:lnTo>
                    <a:pt x="0" y="1490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176779" y="483272"/>
              <a:ext cx="2709386" cy="486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215" b="true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TEAM MITRA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8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95628" y="7087214"/>
            <a:ext cx="9067800" cy="271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75"/>
              </a:lnSpc>
            </a:pPr>
            <a:r>
              <a:rPr lang="en-US" b="true" sz="8905" spc="-249">
                <a:solidFill>
                  <a:srgbClr val="71059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KEY CHALLENGES TO ENCOUNTER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47196" y="2064270"/>
            <a:ext cx="8423554" cy="742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3959"/>
              </a:lnSpc>
              <a:buFont typeface="Arial"/>
              <a:buChar char="•"/>
            </a:pPr>
            <a:r>
              <a:rPr lang="en-US" sz="2999" spc="-8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Time Management </a:t>
            </a:r>
          </a:p>
          <a:p>
            <a:pPr algn="l">
              <a:lnSpc>
                <a:spcPts val="3959"/>
              </a:lnSpc>
            </a:pPr>
          </a:p>
          <a:p>
            <a:pPr algn="l" marL="647698" indent="-323849" lvl="1">
              <a:lnSpc>
                <a:spcPts val="3959"/>
              </a:lnSpc>
              <a:buFont typeface="Arial"/>
              <a:buChar char="•"/>
            </a:pPr>
            <a:r>
              <a:rPr lang="en-US" sz="2999" spc="-8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Building Real Time Financial Tracker System</a:t>
            </a:r>
          </a:p>
          <a:p>
            <a:pPr algn="l">
              <a:lnSpc>
                <a:spcPts val="3959"/>
              </a:lnSpc>
            </a:pPr>
          </a:p>
          <a:p>
            <a:pPr algn="l" marL="647698" indent="-323849" lvl="1">
              <a:lnSpc>
                <a:spcPts val="3959"/>
              </a:lnSpc>
              <a:buFont typeface="Arial"/>
              <a:buChar char="•"/>
            </a:pPr>
            <a:r>
              <a:rPr lang="en-US" sz="2999" spc="-8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Data Training Challenges</a:t>
            </a:r>
          </a:p>
          <a:p>
            <a:pPr algn="l">
              <a:lnSpc>
                <a:spcPts val="3959"/>
              </a:lnSpc>
            </a:pPr>
          </a:p>
          <a:p>
            <a:pPr algn="l" marL="647698" indent="-323849" lvl="1">
              <a:lnSpc>
                <a:spcPts val="3959"/>
              </a:lnSpc>
              <a:buFont typeface="Arial"/>
              <a:buChar char="•"/>
            </a:pPr>
            <a:r>
              <a:rPr lang="en-US" sz="2999" spc="-8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Model Precision Challenges</a:t>
            </a:r>
          </a:p>
          <a:p>
            <a:pPr algn="l">
              <a:lnSpc>
                <a:spcPts val="3959"/>
              </a:lnSpc>
            </a:pPr>
          </a:p>
          <a:p>
            <a:pPr algn="l" marL="647698" indent="-323849" lvl="1">
              <a:lnSpc>
                <a:spcPts val="3959"/>
              </a:lnSpc>
              <a:buFont typeface="Arial"/>
              <a:buChar char="•"/>
            </a:pPr>
            <a:r>
              <a:rPr lang="en-US" sz="2999" spc="-8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Poor Integration between Codes (If) </a:t>
            </a:r>
          </a:p>
          <a:p>
            <a:pPr algn="l">
              <a:lnSpc>
                <a:spcPts val="3959"/>
              </a:lnSpc>
            </a:pPr>
          </a:p>
          <a:p>
            <a:pPr algn="l" marL="647698" indent="-323849" lvl="1">
              <a:lnSpc>
                <a:spcPts val="3959"/>
              </a:lnSpc>
              <a:buFont typeface="Arial"/>
              <a:buChar char="•"/>
            </a:pPr>
            <a:r>
              <a:rPr lang="en-US" sz="2999" spc="-8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Loss of Data </a:t>
            </a:r>
          </a:p>
          <a:p>
            <a:pPr algn="l">
              <a:lnSpc>
                <a:spcPts val="3959"/>
              </a:lnSpc>
            </a:pPr>
          </a:p>
          <a:p>
            <a:pPr algn="l" marL="647698" indent="-323849" lvl="1">
              <a:lnSpc>
                <a:spcPts val="3959"/>
              </a:lnSpc>
              <a:buFont typeface="Arial"/>
              <a:buChar char="•"/>
            </a:pPr>
            <a:r>
              <a:rPr lang="en-US" sz="2999" spc="-8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Changes in Real Time Data </a:t>
            </a:r>
          </a:p>
          <a:p>
            <a:pPr algn="l">
              <a:lnSpc>
                <a:spcPts val="3959"/>
              </a:lnSpc>
            </a:pPr>
          </a:p>
          <a:p>
            <a:pPr algn="l" marL="647698" indent="-323849" lvl="1">
              <a:lnSpc>
                <a:spcPts val="3959"/>
              </a:lnSpc>
              <a:buFont typeface="Arial"/>
              <a:buChar char="•"/>
            </a:pPr>
            <a:r>
              <a:rPr lang="en-US" sz="2999" spc="-8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Inadequate User Knowledge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461906" y="5143500"/>
            <a:ext cx="1301521" cy="13015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1059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-5400000">
            <a:off x="10083844" y="-4922890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5" y="0"/>
                </a:moveTo>
                <a:lnTo>
                  <a:pt x="0" y="0"/>
                </a:lnTo>
                <a:lnTo>
                  <a:pt x="0" y="9498643"/>
                </a:lnTo>
                <a:lnTo>
                  <a:pt x="8272455" y="9498643"/>
                </a:lnTo>
                <a:lnTo>
                  <a:pt x="82724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7932" y="634283"/>
            <a:ext cx="1118208" cy="1118208"/>
          </a:xfrm>
          <a:custGeom>
            <a:avLst/>
            <a:gdLst/>
            <a:ahLst/>
            <a:cxnLst/>
            <a:rect r="r" b="b" t="t" l="l"/>
            <a:pathLst>
              <a:path h="1118208" w="1118208">
                <a:moveTo>
                  <a:pt x="0" y="0"/>
                </a:moveTo>
                <a:lnTo>
                  <a:pt x="1118207" y="0"/>
                </a:lnTo>
                <a:lnTo>
                  <a:pt x="1118207" y="1118207"/>
                </a:lnTo>
                <a:lnTo>
                  <a:pt x="0" y="1118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74826" y="987212"/>
            <a:ext cx="1891641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MITRA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DAGgpEwmJ6s</dc:identifier>
  <dcterms:modified xsi:type="dcterms:W3CDTF">2011-08-01T06:04:30Z</dcterms:modified>
  <cp:revision>1</cp:revision>
  <dc:title>ArthMitra: Your Personalised Savings Ka Khata</dc:title>
</cp:coreProperties>
</file>