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57" r:id="rId3"/>
    <p:sldId id="259" r:id="rId4"/>
    <p:sldId id="260" r:id="rId5"/>
    <p:sldId id="275" r:id="rId6"/>
    <p:sldId id="286" r:id="rId7"/>
    <p:sldId id="261" r:id="rId8"/>
    <p:sldId id="278" r:id="rId9"/>
    <p:sldId id="279" r:id="rId10"/>
    <p:sldId id="280" r:id="rId11"/>
    <p:sldId id="281" r:id="rId12"/>
    <p:sldId id="283" r:id="rId13"/>
    <p:sldId id="284" r:id="rId14"/>
    <p:sldId id="277" r:id="rId15"/>
    <p:sldId id="272" r:id="rId16"/>
    <p:sldId id="285" r:id="rId17"/>
    <p:sldId id="27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8" d="100"/>
          <a:sy n="78" d="100"/>
        </p:scale>
        <p:origin x="1176" y="72"/>
      </p:cViewPr>
      <p:guideLst>
        <p:guide orient="horz" pos="217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t>3/7/2019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t>‹#›</a:t>
            </a:fld>
            <a:endParaRPr lang="en-US"/>
          </a:p>
        </p:txBody>
      </p:sp>
    </p:spTree>
    <p:extLst>
      <p:ext uri="{BB962C8B-B14F-4D97-AF65-F5344CB8AC3E}">
        <p14:creationId xmlns:p14="http://schemas.microsoft.com/office/powerpoint/2010/main" val="341312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t>3/7/2019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t>3/7/2019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99770"/>
            <a:ext cx="7772400" cy="2206625"/>
          </a:xfrm>
        </p:spPr>
        <p:txBody>
          <a:bodyPr>
            <a:normAutofit/>
          </a:bodyPr>
          <a:lstStyle/>
          <a:p>
            <a:pPr algn="ctr"/>
            <a:r>
              <a:rPr lang="en-US" sz="3600" dirty="0">
                <a:solidFill>
                  <a:srgbClr val="002060"/>
                </a:solidFill>
                <a:latin typeface="Arial"/>
                <a:ea typeface="Arial"/>
                <a:cs typeface="Arial"/>
                <a:sym typeface="Arial"/>
              </a:rPr>
              <a:t>INSURANCE POLICY ENDORSEMENT BASED ON ANDROID SYSTEM</a:t>
            </a:r>
            <a:endParaRPr lang="en-US" sz="3600" dirty="0">
              <a:solidFill>
                <a:schemeClr val="tx1"/>
              </a:solidFill>
              <a:latin typeface="Cambria" panose="02040503050406030204" pitchFamily="18" charset="0"/>
            </a:endParaRPr>
          </a:p>
        </p:txBody>
      </p:sp>
      <p:sp>
        <p:nvSpPr>
          <p:cNvPr id="7" name="Title 3"/>
          <p:cNvSpPr txBox="1"/>
          <p:nvPr/>
        </p:nvSpPr>
        <p:spPr>
          <a:xfrm>
            <a:off x="457200" y="3505200"/>
            <a:ext cx="32766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Team members:</a:t>
            </a:r>
          </a:p>
          <a:p>
            <a:pPr marL="0" marR="0" lvl="0" indent="0" defTabSz="914400" rtl="0" eaLnBrk="1" fontAlgn="auto" latinLnBrk="0" hangingPunct="1">
              <a:lnSpc>
                <a:spcPct val="100000"/>
              </a:lnSpc>
              <a:spcBef>
                <a:spcPct val="0"/>
              </a:spcBef>
              <a:spcAft>
                <a:spcPts val="0"/>
              </a:spcAft>
              <a:buClrTx/>
              <a:buSzTx/>
              <a:buFontTx/>
              <a:buNone/>
              <a:defRPr/>
            </a:pPr>
            <a:r>
              <a:rPr lang="en-US" sz="3200" dirty="0">
                <a:latin typeface="Cambria" panose="02040503050406030204" pitchFamily="18" charset="0"/>
                <a:ea typeface="+mj-ea"/>
                <a:cs typeface="+mj-cs"/>
              </a:rPr>
              <a:t>1.Jenifer </a:t>
            </a:r>
            <a:r>
              <a:rPr lang="en-US" sz="3200" dirty="0" err="1">
                <a:latin typeface="Cambria" panose="02040503050406030204" pitchFamily="18" charset="0"/>
                <a:ea typeface="+mj-ea"/>
                <a:cs typeface="+mj-cs"/>
              </a:rPr>
              <a:t>Nancy.S</a:t>
            </a:r>
            <a:endParaRPr lang="en-US" sz="32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2.Kavithanjali.V</a:t>
            </a:r>
          </a:p>
          <a:p>
            <a:pPr marL="0" marR="0" lvl="0" indent="0" defTabSz="914400" rtl="0" eaLnBrk="1" fontAlgn="auto" latinLnBrk="0" hangingPunct="1">
              <a:lnSpc>
                <a:spcPct val="100000"/>
              </a:lnSpc>
              <a:spcBef>
                <a:spcPct val="0"/>
              </a:spcBef>
              <a:spcAft>
                <a:spcPts val="0"/>
              </a:spcAft>
              <a:buClrTx/>
              <a:buSzTx/>
              <a:buFontTx/>
              <a:buNone/>
              <a:defRPr/>
            </a:pPr>
            <a:r>
              <a:rPr lang="en-US" sz="3200" dirty="0">
                <a:latin typeface="Cambria" panose="02040503050406030204" pitchFamily="18" charset="0"/>
                <a:ea typeface="+mj-ea"/>
                <a:cs typeface="+mj-cs"/>
              </a:rPr>
              <a:t>3.Apurvaa.S</a:t>
            </a:r>
            <a:endPar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p:nvPr/>
        </p:nvSpPr>
        <p:spPr>
          <a:xfrm>
            <a:off x="4724400" y="345948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Industry Mentor</a:t>
            </a:r>
          </a:p>
          <a:p>
            <a:pPr marL="0" marR="0" lvl="0" indent="0" defTabSz="914400" rtl="0" eaLnBrk="1" fontAlgn="auto" latinLnBrk="0" hangingPunct="1">
              <a:lnSpc>
                <a:spcPct val="100000"/>
              </a:lnSpc>
              <a:spcBef>
                <a:spcPct val="0"/>
              </a:spcBef>
              <a:spcAft>
                <a:spcPts val="0"/>
              </a:spcAft>
              <a:buClrTx/>
              <a:buSzTx/>
              <a:buFontTx/>
              <a:buNone/>
              <a:defRPr/>
            </a:pPr>
            <a:r>
              <a:rPr lang="en-US" sz="3200" dirty="0" err="1">
                <a:latin typeface="Cambria" panose="02040503050406030204" pitchFamily="18" charset="0"/>
                <a:ea typeface="+mj-ea"/>
                <a:cs typeface="+mj-cs"/>
              </a:rPr>
              <a:t>Mr.Arun</a:t>
            </a:r>
            <a:r>
              <a:rPr lang="en-US" sz="3200" dirty="0">
                <a:latin typeface="Cambria" panose="02040503050406030204" pitchFamily="18" charset="0"/>
                <a:ea typeface="+mj-ea"/>
                <a:cs typeface="+mj-cs"/>
              </a:rPr>
              <a:t> Kumar</a:t>
            </a:r>
          </a:p>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anose="02040503050406030204"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defRPr/>
            </a:pPr>
            <a:r>
              <a:rPr lang="en-US" sz="3200" noProof="0" dirty="0" err="1">
                <a:latin typeface="Cambria" panose="02040503050406030204" pitchFamily="18" charset="0"/>
                <a:ea typeface="+mj-ea"/>
                <a:cs typeface="+mj-cs"/>
              </a:rPr>
              <a:t>Mrs.SIVARANJANI</a:t>
            </a:r>
            <a:r>
              <a:rPr lang="en-US" sz="3200" dirty="0">
                <a:latin typeface="Cambria" panose="02040503050406030204" pitchFamily="18" charset="0"/>
                <a:ea typeface="+mj-ea"/>
                <a:cs typeface="+mj-cs"/>
              </a:rPr>
              <a:t>.</a:t>
            </a:r>
            <a:r>
              <a:rPr lang="en-US" sz="3200" noProof="0" dirty="0">
                <a:latin typeface="Cambria" panose="02040503050406030204" pitchFamily="18" charset="0"/>
                <a:ea typeface="+mj-ea"/>
                <a:cs typeface="+mj-cs"/>
              </a:rPr>
              <a:t>S</a:t>
            </a:r>
            <a:endParaRPr kumimoji="0" lang="en-US" sz="32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915F-98EA-4F8D-82A1-8EA635B896FB}"/>
              </a:ext>
            </a:extLst>
          </p:cNvPr>
          <p:cNvSpPr>
            <a:spLocks noGrp="1"/>
          </p:cNvSpPr>
          <p:nvPr>
            <p:ph type="title"/>
          </p:nvPr>
        </p:nvSpPr>
        <p:spPr>
          <a:xfrm>
            <a:off x="457200" y="704088"/>
            <a:ext cx="8229600" cy="819912"/>
          </a:xfrm>
        </p:spPr>
        <p:txBody>
          <a:bodyPr>
            <a:normAutofit/>
          </a:bodyPr>
          <a:lstStyle/>
          <a:p>
            <a:r>
              <a:rPr lang="en-US" sz="4000" dirty="0">
                <a:latin typeface="Times New Roman" panose="02020603050405020304" pitchFamily="18" charset="0"/>
                <a:cs typeface="Times New Roman" panose="02020603050405020304" pitchFamily="18" charset="0"/>
              </a:rPr>
              <a:t>Register Screen:</a:t>
            </a:r>
            <a:endParaRPr lang="en-IN"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273F7B8-7687-415F-9E09-DA11EC580289}"/>
              </a:ext>
            </a:extLst>
          </p:cNvPr>
          <p:cNvPicPr>
            <a:picLocks noGrp="1"/>
          </p:cNvPicPr>
          <p:nvPr>
            <p:ph idx="1"/>
          </p:nvPr>
        </p:nvPicPr>
        <p:blipFill rotWithShape="1">
          <a:blip r:embed="rId2"/>
          <a:srcRect l="73786" t="20691" r="7435" b="29950"/>
          <a:stretch/>
        </p:blipFill>
        <p:spPr bwMode="auto">
          <a:xfrm>
            <a:off x="685800" y="1905000"/>
            <a:ext cx="3124200" cy="391551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FA3292DB-E749-4E05-92FC-E0DE13FB33B7}"/>
              </a:ext>
            </a:extLst>
          </p:cNvPr>
          <p:cNvSpPr txBox="1"/>
          <p:nvPr/>
        </p:nvSpPr>
        <p:spPr>
          <a:xfrm>
            <a:off x="4114800" y="2438400"/>
            <a:ext cx="4648200"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user who is using the application for the first time, registers by entering the User name, Email, password and confirming the password.</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database used here is Shared Preferences.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32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AA6-21D4-4C16-91B8-94AB4D3D72C0}"/>
              </a:ext>
            </a:extLst>
          </p:cNvPr>
          <p:cNvSpPr>
            <a:spLocks noGrp="1"/>
          </p:cNvSpPr>
          <p:nvPr>
            <p:ph type="title"/>
          </p:nvPr>
        </p:nvSpPr>
        <p:spPr>
          <a:xfrm>
            <a:off x="457200" y="704088"/>
            <a:ext cx="8229600" cy="667512"/>
          </a:xfrm>
        </p:spPr>
        <p:txBody>
          <a:bodyPr>
            <a:normAutofit/>
          </a:bodyPr>
          <a:lstStyle/>
          <a:p>
            <a:r>
              <a:rPr lang="en-US" sz="4000" dirty="0">
                <a:latin typeface="Times New Roman" panose="02020603050405020304" pitchFamily="18" charset="0"/>
                <a:cs typeface="Times New Roman" panose="02020603050405020304" pitchFamily="18" charset="0"/>
              </a:rPr>
              <a:t>Navigation Drawer slide:</a:t>
            </a:r>
            <a:endParaRPr lang="en-IN"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3207EDA-E4AD-4775-8100-0ED5CC911A66}"/>
              </a:ext>
            </a:extLst>
          </p:cNvPr>
          <p:cNvPicPr>
            <a:picLocks noGrp="1"/>
          </p:cNvPicPr>
          <p:nvPr>
            <p:ph idx="1"/>
          </p:nvPr>
        </p:nvPicPr>
        <p:blipFill rotWithShape="1">
          <a:blip r:embed="rId2"/>
          <a:srcRect l="73121" t="20394" r="6937" b="30542"/>
          <a:stretch/>
        </p:blipFill>
        <p:spPr bwMode="auto">
          <a:xfrm>
            <a:off x="2286000" y="1524000"/>
            <a:ext cx="4038600" cy="44013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398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825D-22F5-429B-9974-8DD3F95CB816}"/>
              </a:ext>
            </a:extLst>
          </p:cNvPr>
          <p:cNvSpPr>
            <a:spLocks noGrp="1"/>
          </p:cNvSpPr>
          <p:nvPr>
            <p:ph type="title"/>
          </p:nvPr>
        </p:nvSpPr>
        <p:spPr>
          <a:xfrm>
            <a:off x="457200" y="704088"/>
            <a:ext cx="8229600" cy="667512"/>
          </a:xfrm>
        </p:spPr>
        <p:txBody>
          <a:bodyPr>
            <a:normAutofit/>
          </a:bodyPr>
          <a:lstStyle/>
          <a:p>
            <a:r>
              <a:rPr lang="en-US" sz="4000" dirty="0">
                <a:latin typeface="Times New Roman" panose="02020603050405020304" pitchFamily="18" charset="0"/>
                <a:cs typeface="Times New Roman" panose="02020603050405020304" pitchFamily="18" charset="0"/>
              </a:rPr>
              <a:t>Entering the policy number:</a:t>
            </a:r>
            <a:endParaRPr lang="en-IN"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1ABFE7D4-6A4C-4CBD-ADBF-6953546A14C9}"/>
              </a:ext>
            </a:extLst>
          </p:cNvPr>
          <p:cNvPicPr>
            <a:picLocks noGrp="1"/>
          </p:cNvPicPr>
          <p:nvPr>
            <p:ph idx="1"/>
          </p:nvPr>
        </p:nvPicPr>
        <p:blipFill rotWithShape="1">
          <a:blip r:embed="rId2"/>
          <a:srcRect l="77941" t="30148" r="11755" b="37635"/>
          <a:stretch/>
        </p:blipFill>
        <p:spPr bwMode="auto">
          <a:xfrm>
            <a:off x="2438400" y="1905000"/>
            <a:ext cx="3200400" cy="4038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807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A7C6-C72E-4B68-AFAD-2B3D0BE6C366}"/>
              </a:ext>
            </a:extLst>
          </p:cNvPr>
          <p:cNvSpPr>
            <a:spLocks noGrp="1"/>
          </p:cNvSpPr>
          <p:nvPr>
            <p:ph type="title"/>
          </p:nvPr>
        </p:nvSpPr>
        <p:spPr>
          <a:xfrm>
            <a:off x="457200" y="704088"/>
            <a:ext cx="8229600" cy="591312"/>
          </a:xfrm>
        </p:spPr>
        <p:txBody>
          <a:bodyPr>
            <a:normAutofit fontScale="90000"/>
          </a:bodyPr>
          <a:lstStyle/>
          <a:p>
            <a:r>
              <a:rPr lang="en-US" sz="4000" dirty="0">
                <a:latin typeface="Times New Roman" panose="02020603050405020304" pitchFamily="18" charset="0"/>
                <a:cs typeface="Times New Roman" panose="02020603050405020304" pitchFamily="18" charset="0"/>
              </a:rPr>
              <a:t>Selecting the type of Endorsement:</a:t>
            </a:r>
            <a:endParaRPr lang="en-IN"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868E870-5831-4494-85D8-B84090EA5D55}"/>
              </a:ext>
            </a:extLst>
          </p:cNvPr>
          <p:cNvPicPr>
            <a:picLocks noGrp="1"/>
          </p:cNvPicPr>
          <p:nvPr>
            <p:ph idx="1"/>
          </p:nvPr>
        </p:nvPicPr>
        <p:blipFill rotWithShape="1">
          <a:blip r:embed="rId2"/>
          <a:srcRect l="24762" t="26601" r="48316" b="16059"/>
          <a:stretch/>
        </p:blipFill>
        <p:spPr bwMode="auto">
          <a:xfrm>
            <a:off x="457200" y="1612719"/>
            <a:ext cx="3502862" cy="4194536"/>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46088FC-F1CA-4E2D-87B2-F77B12338E22}"/>
              </a:ext>
            </a:extLst>
          </p:cNvPr>
          <p:cNvPicPr/>
          <p:nvPr/>
        </p:nvPicPr>
        <p:blipFill rotWithShape="1">
          <a:blip r:embed="rId3"/>
          <a:srcRect l="36229" t="29261" r="47983" b="21675"/>
          <a:stretch/>
        </p:blipFill>
        <p:spPr bwMode="auto">
          <a:xfrm>
            <a:off x="4348121" y="1928812"/>
            <a:ext cx="1671638" cy="300037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AC922B9E-3CEB-4B92-882B-EB9D3AD26D47}"/>
              </a:ext>
            </a:extLst>
          </p:cNvPr>
          <p:cNvPicPr/>
          <p:nvPr/>
        </p:nvPicPr>
        <p:blipFill rotWithShape="1">
          <a:blip r:embed="rId4"/>
          <a:srcRect l="36395" t="30739" r="48815" b="29359"/>
          <a:stretch/>
        </p:blipFill>
        <p:spPr bwMode="auto">
          <a:xfrm>
            <a:off x="6705600" y="1951466"/>
            <a:ext cx="1671638" cy="3000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342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F37F-E647-4DF8-A5A9-6BF8A8613CD1}"/>
              </a:ext>
            </a:extLst>
          </p:cNvPr>
          <p:cNvSpPr>
            <a:spLocks noGrp="1"/>
          </p:cNvSpPr>
          <p:nvPr>
            <p:ph type="title"/>
          </p:nvPr>
        </p:nvSpPr>
        <p:spPr>
          <a:xfrm>
            <a:off x="457200" y="704088"/>
            <a:ext cx="8229600" cy="819912"/>
          </a:xfrm>
        </p:spPr>
        <p:txBody>
          <a:bodyPr>
            <a:normAutofit/>
          </a:bodyPr>
          <a:lstStyle/>
          <a:p>
            <a:r>
              <a:rPr lang="en-US" sz="4000" dirty="0">
                <a:latin typeface="Times New Roman" panose="02020603050405020304" pitchFamily="18" charset="0"/>
                <a:cs typeface="Times New Roman" panose="02020603050405020304" pitchFamily="18" charset="0"/>
              </a:rPr>
              <a:t>MODULE SPLIT-UP</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5E5910-240B-4833-BBB9-FB517407EED3}"/>
              </a:ext>
            </a:extLst>
          </p:cNvPr>
          <p:cNvSpPr>
            <a:spLocks noGrp="1"/>
          </p:cNvSpPr>
          <p:nvPr>
            <p:ph idx="1"/>
          </p:nvPr>
        </p:nvSpPr>
        <p:spPr>
          <a:xfrm>
            <a:off x="457200" y="1742138"/>
            <a:ext cx="8229600" cy="4389120"/>
          </a:xfrm>
        </p:spPr>
        <p:txBody>
          <a:bodyPr>
            <a:normAutofit/>
          </a:bodyPr>
          <a:lstStyle/>
          <a:p>
            <a:pPr algn="just"/>
            <a:r>
              <a:rPr lang="en-US" sz="1800" dirty="0">
                <a:solidFill>
                  <a:schemeClr val="tx2"/>
                </a:solidFill>
                <a:latin typeface="Times New Roman" panose="02020603050405020304" pitchFamily="18" charset="0"/>
                <a:cs typeface="Times New Roman" panose="02020603050405020304" pitchFamily="18" charset="0"/>
              </a:rPr>
              <a:t>MODULE-1:</a:t>
            </a:r>
          </a:p>
          <a:p>
            <a:pPr marL="0" indent="0" algn="just">
              <a:buNone/>
            </a:pPr>
            <a:r>
              <a:rPr lang="en-US" sz="1800" dirty="0">
                <a:solidFill>
                  <a:schemeClr val="tx2"/>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Creation of login and registration form with Shared Preferences as database.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solidFill>
                  <a:schemeClr val="tx2"/>
                </a:solidFill>
                <a:latin typeface="Times New Roman" panose="02020603050405020304" pitchFamily="18" charset="0"/>
                <a:cs typeface="Times New Roman" panose="02020603050405020304" pitchFamily="18" charset="0"/>
              </a:rPr>
              <a:t>MODULE-2:</a:t>
            </a:r>
          </a:p>
          <a:p>
            <a:pPr marL="0" indent="0" algn="just">
              <a:buNone/>
            </a:pPr>
            <a:r>
              <a:rPr lang="en-US" sz="1800" dirty="0">
                <a:latin typeface="Times New Roman" panose="02020603050405020304" pitchFamily="18" charset="0"/>
                <a:cs typeface="Times New Roman" panose="02020603050405020304" pitchFamily="18" charset="0"/>
              </a:rPr>
              <a:t>                     Creation of the policy details database using NoSQL.</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solidFill>
                  <a:schemeClr val="tx2"/>
                </a:solidFill>
                <a:latin typeface="Times New Roman" panose="02020603050405020304" pitchFamily="18" charset="0"/>
                <a:cs typeface="Times New Roman" panose="02020603050405020304" pitchFamily="18" charset="0"/>
              </a:rPr>
              <a:t>MODULE-3:</a:t>
            </a:r>
          </a:p>
          <a:p>
            <a:pPr marL="0" indent="0" algn="just">
              <a:buNone/>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Selection of the type of Endorsement with filling up the forms.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solidFill>
                  <a:schemeClr val="tx2"/>
                </a:solidFill>
                <a:latin typeface="Times New Roman" panose="02020603050405020304" pitchFamily="18" charset="0"/>
                <a:cs typeface="Times New Roman" panose="02020603050405020304" pitchFamily="18" charset="0"/>
              </a:rPr>
              <a:t>M</a:t>
            </a:r>
            <a:r>
              <a:rPr lang="en-IN" sz="1800" dirty="0">
                <a:solidFill>
                  <a:schemeClr val="tx2"/>
                </a:solidFill>
                <a:latin typeface="Times New Roman" panose="02020603050405020304" pitchFamily="18" charset="0"/>
                <a:cs typeface="Times New Roman" panose="02020603050405020304" pitchFamily="18" charset="0"/>
              </a:rPr>
              <a:t>ODULE-4:</a:t>
            </a:r>
          </a:p>
          <a:p>
            <a:pPr marL="0" indent="0" algn="just">
              <a:buNone/>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Calculation of the amount for the Endorsement and proceeding for the payment.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35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530424"/>
            <a:ext cx="2667000" cy="707886"/>
          </a:xfrm>
          <a:prstGeom prst="rect">
            <a:avLst/>
          </a:prstGeom>
        </p:spPr>
        <p:txBody>
          <a:bodyPr wrap="square">
            <a:spAutoFit/>
          </a:bodyPr>
          <a:lstStyle/>
          <a:p>
            <a:r>
              <a:rPr lang="en-IN" sz="4000" dirty="0">
                <a:solidFill>
                  <a:schemeClr val="accent1">
                    <a:lumMod val="50000"/>
                  </a:schemeClr>
                </a:solidFill>
                <a:latin typeface="Times New Roman" panose="02020603050405020304" pitchFamily="18" charset="0"/>
                <a:cs typeface="Times New Roman" panose="02020603050405020304" pitchFamily="18" charset="0"/>
              </a:rPr>
              <a:t>Flow chart</a:t>
            </a:r>
          </a:p>
        </p:txBody>
      </p:sp>
      <p:sp>
        <p:nvSpPr>
          <p:cNvPr id="24" name="Rectangle 22">
            <a:extLst>
              <a:ext uri="{FF2B5EF4-FFF2-40B4-BE49-F238E27FC236}">
                <a16:creationId xmlns:a16="http://schemas.microsoft.com/office/drawing/2014/main" id="{B0E765BF-0D2D-4741-8745-34E7005ED64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6" name="Picture 25">
            <a:extLst>
              <a:ext uri="{FF2B5EF4-FFF2-40B4-BE49-F238E27FC236}">
                <a16:creationId xmlns:a16="http://schemas.microsoft.com/office/drawing/2014/main" id="{8CFEFA60-C3C6-4D22-B7B1-39682018FE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53423" y="1238310"/>
            <a:ext cx="2461577" cy="5444112"/>
          </a:xfrm>
          <a:prstGeom prst="rect">
            <a:avLst/>
          </a:prstGeom>
          <a:noFill/>
          <a:ln>
            <a:noFill/>
          </a:ln>
        </p:spPr>
      </p:pic>
    </p:spTree>
    <p:extLst>
      <p:ext uri="{BB962C8B-B14F-4D97-AF65-F5344CB8AC3E}">
        <p14:creationId xmlns:p14="http://schemas.microsoft.com/office/powerpoint/2010/main" val="307691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DDEBD6-79BA-4657-AC42-30EE0DC0BED4}"/>
              </a:ext>
            </a:extLst>
          </p:cNvPr>
          <p:cNvSpPr txBox="1"/>
          <p:nvPr/>
        </p:nvSpPr>
        <p:spPr>
          <a:xfrm>
            <a:off x="152400" y="914400"/>
            <a:ext cx="4419600" cy="523220"/>
          </a:xfrm>
          <a:prstGeom prst="rect">
            <a:avLst/>
          </a:prstGeom>
          <a:noFill/>
        </p:spPr>
        <p:txBody>
          <a:bodyPr wrap="square" rtlCol="0">
            <a:spAutoFit/>
          </a:bodyPr>
          <a:lstStyle/>
          <a:p>
            <a:r>
              <a:rPr lang="en-US" sz="2800" dirty="0">
                <a:solidFill>
                  <a:schemeClr val="bg2">
                    <a:lumMod val="50000"/>
                  </a:schemeClr>
                </a:solidFill>
                <a:latin typeface="Times New Roman" panose="02020603050405020304" pitchFamily="18" charset="0"/>
                <a:cs typeface="Times New Roman" panose="02020603050405020304" pitchFamily="18" charset="0"/>
              </a:rPr>
              <a:t>DATA-FLOW DIAGRAM</a:t>
            </a:r>
            <a:endParaRPr lang="en-IN" sz="2800"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E4E0EF-9B6C-4FD1-A7BA-666BDA71D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676400"/>
            <a:ext cx="4686300" cy="4486275"/>
          </a:xfrm>
          <a:prstGeom prst="rect">
            <a:avLst/>
          </a:prstGeom>
        </p:spPr>
      </p:pic>
    </p:spTree>
    <p:extLst>
      <p:ext uri="{BB962C8B-B14F-4D97-AF65-F5344CB8AC3E}">
        <p14:creationId xmlns:p14="http://schemas.microsoft.com/office/powerpoint/2010/main" val="338658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24900"/>
            <a:ext cx="5758756" cy="584775"/>
          </a:xfrm>
          <a:prstGeom prst="rect">
            <a:avLst/>
          </a:prstGeom>
        </p:spPr>
        <p:txBody>
          <a:bodyPr wrap="none">
            <a:spAutoFit/>
          </a:bodyPr>
          <a:lstStyle/>
          <a:p>
            <a:r>
              <a:rPr lang="en-US" sz="3200" dirty="0">
                <a:solidFill>
                  <a:schemeClr val="accent1">
                    <a:lumMod val="50000"/>
                  </a:schemeClr>
                </a:solidFill>
              </a:rPr>
              <a:t>Project Planner / </a:t>
            </a:r>
            <a:r>
              <a:rPr lang="en-US" sz="2800" dirty="0">
                <a:solidFill>
                  <a:schemeClr val="accent1">
                    <a:lumMod val="50000"/>
                  </a:schemeClr>
                </a:solidFill>
              </a:rPr>
              <a:t>Timeline chart) </a:t>
            </a:r>
            <a:endParaRPr lang="en-IN" sz="3200" dirty="0">
              <a:solidFill>
                <a:schemeClr val="accent1">
                  <a:lumMod val="50000"/>
                </a:schemeClr>
              </a:solidFill>
            </a:endParaRPr>
          </a:p>
        </p:txBody>
      </p:sp>
      <p:pic>
        <p:nvPicPr>
          <p:cNvPr id="3" name="table"/>
          <p:cNvPicPr>
            <a:picLocks noChangeAspect="1"/>
          </p:cNvPicPr>
          <p:nvPr/>
        </p:nvPicPr>
        <p:blipFill>
          <a:blip r:embed="rId2"/>
          <a:stretch>
            <a:fillRect/>
          </a:stretch>
        </p:blipFill>
        <p:spPr>
          <a:xfrm>
            <a:off x="838200" y="1905000"/>
            <a:ext cx="6934125" cy="4038650"/>
          </a:xfrm>
          <a:prstGeom prst="rect">
            <a:avLst/>
          </a:prstGeom>
        </p:spPr>
      </p:pic>
    </p:spTree>
    <p:extLst>
      <p:ext uri="{BB962C8B-B14F-4D97-AF65-F5344CB8AC3E}">
        <p14:creationId xmlns:p14="http://schemas.microsoft.com/office/powerpoint/2010/main" val="236816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305800" cy="1143000"/>
          </a:xfrm>
        </p:spPr>
        <p:txBody>
          <a:bodyPr/>
          <a:lstStyle/>
          <a:p>
            <a:r>
              <a:rPr lang="en-IN"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87732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5943600"/>
          </a:xfrm>
        </p:spPr>
        <p:txBody>
          <a:bodyPr>
            <a:noAutofit/>
          </a:bodyPr>
          <a:lstStyle/>
          <a:p>
            <a:pPr marL="571500" lvl="0" indent="-571500" algn="just">
              <a:lnSpc>
                <a:spcPct val="150000"/>
              </a:lnSpc>
              <a:spcBef>
                <a:spcPts val="0"/>
              </a:spcBef>
              <a:buClr>
                <a:srgbClr val="000000"/>
              </a:buClr>
              <a:buSzPts val="2400"/>
              <a:buFont typeface="Wingdings" panose="05000000000000000000" pitchFamily="2" charset="2"/>
              <a:buChar char="q"/>
            </a:pP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br>
              <a:rPr lang="en-US" sz="2400" dirty="0">
                <a:solidFill>
                  <a:schemeClr val="accent3"/>
                </a:solidFill>
                <a:latin typeface="Times New Roman" panose="02020603050405020304" pitchFamily="18" charset="0"/>
                <a:cs typeface="Times New Roman" panose="02020603050405020304" pitchFamily="18" charset="0"/>
              </a:rPr>
            </a:br>
            <a:r>
              <a:rPr lang="en-US" sz="4000" dirty="0">
                <a:solidFill>
                  <a:schemeClr val="accent3"/>
                </a:solidFill>
                <a:latin typeface="Times New Roman" panose="02020603050405020304" pitchFamily="18" charset="0"/>
                <a:cs typeface="Times New Roman" panose="02020603050405020304" pitchFamily="18" charset="0"/>
              </a:rPr>
              <a:t>Abstract</a:t>
            </a:r>
            <a:br>
              <a:rPr lang="en-US" sz="2400" dirty="0">
                <a:solidFill>
                  <a:srgbClr val="FFFF00"/>
                </a:solidFill>
                <a:latin typeface="Times New Roman" panose="02020603050405020304" pitchFamily="18" charset="0"/>
                <a:cs typeface="Times New Roman" panose="02020603050405020304" pitchFamily="18" charset="0"/>
              </a:rPr>
            </a:br>
            <a:r>
              <a:rPr lang="en-US" sz="2400" dirty="0">
                <a:solidFill>
                  <a:srgbClr val="FFFF00"/>
                </a:solidFill>
                <a:latin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Arial"/>
              </a:rPr>
              <a:t>An insurance endorsement is an amendment to an existing insurance contract, for changing the terms or scope of the original policy. An insurance endorsement may be used to add, delete, exclude or otherwise alter coverage . Insurance endorsement App is a product – oriented software  covering every business area in Insurance and provides its end users to manage their policy on-the-go without spending separate time for optimizing the policy contents.</a:t>
            </a:r>
            <a:br>
              <a:rPr lang="en-IN"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Arial"/>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rgbClr val="FFFF00"/>
                </a:solidFill>
                <a:latin typeface="Times New Roman" panose="02020603050405020304" pitchFamily="18" charset="0"/>
                <a:cs typeface="Times New Roman" panose="02020603050405020304" pitchFamily="18" charset="0"/>
              </a:rPr>
            </a:br>
            <a:endParaRPr lang="en-US" sz="2400" dirty="0">
              <a:solidFill>
                <a:srgbClr val="FFFF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758190"/>
          </a:xfrm>
        </p:spPr>
        <p:txBody>
          <a:bodyPr>
            <a:normAutofit/>
          </a:bodyPr>
          <a:lstStyle/>
          <a:p>
            <a:r>
              <a:rPr lang="en-US" sz="4400" dirty="0">
                <a:latin typeface="Times New Roman" panose="02020603050405020304" pitchFamily="18" charset="0"/>
                <a:cs typeface="Times New Roman" panose="02020603050405020304" pitchFamily="18" charset="0"/>
              </a:rPr>
              <a:t>Area Introduction-Existing system</a:t>
            </a:r>
          </a:p>
        </p:txBody>
      </p:sp>
      <p:sp>
        <p:nvSpPr>
          <p:cNvPr id="3" name="Content Placeholder 2"/>
          <p:cNvSpPr>
            <a:spLocks noGrp="1"/>
          </p:cNvSpPr>
          <p:nvPr>
            <p:ph idx="1"/>
          </p:nvPr>
        </p:nvSpPr>
        <p:spPr>
          <a:xfrm>
            <a:off x="457200" y="1600200"/>
            <a:ext cx="8229600" cy="4724400"/>
          </a:xfrm>
        </p:spPr>
        <p:txBody>
          <a:bodyPr>
            <a:normAutofit/>
          </a:bodyPr>
          <a:lstStyle/>
          <a:p>
            <a:pPr marL="457200" lvl="0" indent="-381000" algn="just">
              <a:lnSpc>
                <a:spcPct val="150000"/>
              </a:lnSpc>
              <a:spcBef>
                <a:spcPts val="0"/>
              </a:spcBef>
              <a:buClr>
                <a:srgbClr val="000000"/>
              </a:buClr>
              <a:buSzPts val="2400"/>
              <a:buFont typeface="Century Gothic"/>
              <a:buChar char="●"/>
            </a:pPr>
            <a:r>
              <a:rPr lang="en-IN" sz="2000" dirty="0">
                <a:solidFill>
                  <a:srgbClr val="000000"/>
                </a:solidFill>
                <a:latin typeface="Times New Roman" panose="02020603050405020304" pitchFamily="18" charset="0"/>
                <a:ea typeface="Century Gothic"/>
                <a:cs typeface="Times New Roman" panose="02020603050405020304" pitchFamily="18" charset="0"/>
                <a:sym typeface="Century Gothic"/>
              </a:rPr>
              <a:t>For endorsement in the existing system needs each time login of user to view and edit the policy content.</a:t>
            </a:r>
          </a:p>
          <a:p>
            <a:pPr marL="457200" lvl="0" indent="-381000" algn="just">
              <a:lnSpc>
                <a:spcPct val="150000"/>
              </a:lnSpc>
              <a:spcBef>
                <a:spcPts val="0"/>
              </a:spcBef>
              <a:buClr>
                <a:srgbClr val="000000"/>
              </a:buClr>
              <a:buSzPts val="2400"/>
              <a:buFont typeface="Century Gothic"/>
              <a:buChar char="●"/>
            </a:pPr>
            <a:endParaRPr lang="en-IN" sz="2000" dirty="0">
              <a:solidFill>
                <a:srgbClr val="000000"/>
              </a:solidFill>
              <a:latin typeface="Times New Roman" panose="02020603050405020304" pitchFamily="18" charset="0"/>
              <a:ea typeface="Century Gothic"/>
              <a:cs typeface="Times New Roman" panose="02020603050405020304" pitchFamily="18" charset="0"/>
              <a:sym typeface="Century Gothic"/>
            </a:endParaRPr>
          </a:p>
          <a:p>
            <a:pPr marL="457200" lvl="0" indent="-381000" algn="just">
              <a:lnSpc>
                <a:spcPct val="150000"/>
              </a:lnSpc>
              <a:spcBef>
                <a:spcPts val="0"/>
              </a:spcBef>
              <a:buClr>
                <a:schemeClr val="dk1"/>
              </a:buClr>
              <a:buSzPts val="2400"/>
              <a:buFont typeface="Century Gothic"/>
              <a:buChar char="●"/>
            </a:pPr>
            <a:r>
              <a:rPr lang="en-IN" sz="2000" dirty="0">
                <a:solidFill>
                  <a:schemeClr val="dk1"/>
                </a:solidFill>
                <a:latin typeface="Times New Roman" panose="02020603050405020304" pitchFamily="18" charset="0"/>
                <a:ea typeface="Century Gothic"/>
                <a:cs typeface="Times New Roman" panose="02020603050405020304" pitchFamily="18" charset="0"/>
                <a:sym typeface="Century Gothic"/>
              </a:rPr>
              <a:t>The existing system require person to spend lot of time with computer system to fill up the forms.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2370"/>
            <a:ext cx="8229600" cy="651662"/>
          </a:xfrm>
        </p:spPr>
        <p:txBody>
          <a:bodyPr>
            <a:normAutofit fontScale="90000"/>
          </a:bodyPr>
          <a:lstStyle/>
          <a:p>
            <a:r>
              <a:rPr lang="en-US" sz="4400" dirty="0">
                <a:latin typeface="Times New Roman" panose="02020603050405020304" pitchFamily="18" charset="0"/>
                <a:cs typeface="Times New Roman" panose="02020603050405020304"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Rectangle 2"/>
          <p:cNvSpPr/>
          <p:nvPr/>
        </p:nvSpPr>
        <p:spPr>
          <a:xfrm>
            <a:off x="434546" y="1255467"/>
            <a:ext cx="8001000" cy="5436681"/>
          </a:xfrm>
          <a:prstGeom prst="rect">
            <a:avLst/>
          </a:prstGeom>
        </p:spPr>
        <p:txBody>
          <a:bodyPr wrap="square">
            <a:spAutoFit/>
          </a:bodyPr>
          <a:lstStyle/>
          <a:p>
            <a:pPr lvl="0" algn="just">
              <a:lnSpc>
                <a:spcPct val="115000"/>
              </a:lnSpc>
              <a:buClr>
                <a:schemeClr val="dk1"/>
              </a:buClr>
              <a:buSzPts val="1100"/>
            </a:pPr>
            <a:endParaRPr lang="en-IN" sz="2400" dirty="0">
              <a:solidFill>
                <a:schemeClr val="dk1"/>
              </a:solidFill>
              <a:latin typeface="Times New Roman" panose="02020603050405020304" pitchFamily="18" charset="0"/>
              <a:ea typeface="Cambria"/>
              <a:cs typeface="Times New Roman" panose="02020603050405020304" pitchFamily="18" charset="0"/>
              <a:sym typeface="Cambria"/>
            </a:endParaRPr>
          </a:p>
          <a:p>
            <a:pPr lvl="0" algn="just">
              <a:lnSpc>
                <a:spcPct val="150000"/>
              </a:lnSpc>
              <a:buClr>
                <a:schemeClr val="dk1"/>
              </a:buClr>
              <a:buSzPts val="1100"/>
            </a:pPr>
            <a:r>
              <a:rPr lang="en-IN" sz="2400" dirty="0">
                <a:solidFill>
                  <a:schemeClr val="dk1"/>
                </a:solidFill>
                <a:latin typeface="Times New Roman" panose="02020603050405020304" pitchFamily="18" charset="0"/>
                <a:ea typeface="Cambria"/>
                <a:cs typeface="Times New Roman" panose="02020603050405020304" pitchFamily="18" charset="0"/>
                <a:sym typeface="Cambria"/>
              </a:rPr>
              <a:t>Proposed System is to implement latest android cellular technology in making the system still more secure, efficient and effective, for the purpose of insurance policy endorsement.</a:t>
            </a:r>
          </a:p>
          <a:p>
            <a:pPr marL="844550" lvl="0" indent="-457200" algn="just">
              <a:lnSpc>
                <a:spcPct val="150000"/>
              </a:lnSpc>
              <a:buClr>
                <a:schemeClr val="dk1"/>
              </a:buClr>
              <a:buSzPts val="1100"/>
              <a:buFont typeface="Arial" panose="020B0604020202020204" pitchFamily="34" charset="0"/>
              <a:buChar char="•"/>
            </a:pPr>
            <a:r>
              <a:rPr lang="en-IN" sz="2400" dirty="0">
                <a:solidFill>
                  <a:schemeClr val="dk1"/>
                </a:solidFill>
                <a:latin typeface="Times New Roman" panose="02020603050405020304" pitchFamily="18" charset="0"/>
                <a:ea typeface="Cambria"/>
                <a:cs typeface="Times New Roman" panose="02020603050405020304" pitchFamily="18" charset="0"/>
                <a:sym typeface="Cambria"/>
              </a:rPr>
              <a:t>Requirement of onetime user login</a:t>
            </a:r>
          </a:p>
          <a:p>
            <a:pPr marL="844550" lvl="0" indent="-457200" algn="just">
              <a:lnSpc>
                <a:spcPct val="150000"/>
              </a:lnSpc>
              <a:buClr>
                <a:schemeClr val="dk1"/>
              </a:buClr>
              <a:buSzPts val="1100"/>
              <a:buFont typeface="Arial" panose="020B0604020202020204" pitchFamily="34" charset="0"/>
              <a:buChar char="•"/>
            </a:pPr>
            <a:r>
              <a:rPr lang="en-IN" sz="2400" dirty="0">
                <a:solidFill>
                  <a:schemeClr val="dk1"/>
                </a:solidFill>
                <a:latin typeface="Times New Roman" panose="02020603050405020304" pitchFamily="18" charset="0"/>
                <a:ea typeface="Cambria"/>
                <a:cs typeface="Times New Roman" panose="02020603050405020304" pitchFamily="18" charset="0"/>
                <a:sym typeface="Cambria"/>
              </a:rPr>
              <a:t>Manage multiple policy at the same time</a:t>
            </a:r>
          </a:p>
          <a:p>
            <a:pPr marL="844550" lvl="0" indent="-457200" algn="just">
              <a:lnSpc>
                <a:spcPct val="150000"/>
              </a:lnSpc>
              <a:buClr>
                <a:schemeClr val="dk1"/>
              </a:buClr>
              <a:buSzPts val="1100"/>
              <a:buFont typeface="Arial" panose="020B0604020202020204" pitchFamily="34" charset="0"/>
              <a:buChar char="•"/>
            </a:pPr>
            <a:r>
              <a:rPr lang="en-IN" sz="2400" dirty="0">
                <a:solidFill>
                  <a:schemeClr val="dk1"/>
                </a:solidFill>
                <a:latin typeface="Times New Roman" panose="02020603050405020304" pitchFamily="18" charset="0"/>
                <a:ea typeface="Cambria"/>
                <a:cs typeface="Times New Roman" panose="02020603050405020304" pitchFamily="18" charset="0"/>
                <a:sym typeface="Cambria"/>
              </a:rPr>
              <a:t>Manage on-the-go</a:t>
            </a:r>
          </a:p>
          <a:p>
            <a:pPr marL="844550" indent="-457200" algn="just">
              <a:lnSpc>
                <a:spcPct val="150000"/>
              </a:lnSpc>
              <a:buClr>
                <a:schemeClr val="dk1"/>
              </a:buClr>
              <a:buSzPts val="1100"/>
              <a:buFont typeface="Arial" panose="020B0604020202020204" pitchFamily="34" charset="0"/>
              <a:buChar char="•"/>
            </a:pPr>
            <a:r>
              <a:rPr lang="en-IN" sz="2400" dirty="0">
                <a:solidFill>
                  <a:schemeClr val="dk1"/>
                </a:solidFill>
                <a:latin typeface="Times New Roman" panose="02020603050405020304" pitchFamily="18" charset="0"/>
                <a:ea typeface="Cambria"/>
                <a:cs typeface="Times New Roman" panose="02020603050405020304" pitchFamily="18" charset="0"/>
                <a:sym typeface="Cambria"/>
              </a:rPr>
              <a:t>The payment bill for the endorsement will be generated as a PDF file and it can be downloaded or shared.</a:t>
            </a:r>
          </a:p>
          <a:p>
            <a:pPr marL="457200" lvl="0" indent="-69850" algn="just">
              <a:lnSpc>
                <a:spcPct val="150000"/>
              </a:lnSpc>
              <a:buClr>
                <a:schemeClr val="dk1"/>
              </a:buClr>
              <a:buSzPts val="1100"/>
            </a:pPr>
            <a:endParaRPr lang="en-IN" sz="2400" dirty="0">
              <a:solidFill>
                <a:srgbClr val="000000"/>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F60A-2083-47A8-8C5F-70DBBC6B91ED}"/>
              </a:ext>
            </a:extLst>
          </p:cNvPr>
          <p:cNvSpPr>
            <a:spLocks noGrp="1"/>
          </p:cNvSpPr>
          <p:nvPr>
            <p:ph type="title"/>
          </p:nvPr>
        </p:nvSpPr>
        <p:spPr>
          <a:xfrm>
            <a:off x="480391" y="701040"/>
            <a:ext cx="8229600" cy="533400"/>
          </a:xfrm>
        </p:spPr>
        <p:txBody>
          <a:bodyPr>
            <a:noAutofit/>
          </a:bodyPr>
          <a:lstStyle/>
          <a:p>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CA3B81-2FBB-4DF1-A1C6-621ABDC9DE5D}"/>
              </a:ext>
            </a:extLst>
          </p:cNvPr>
          <p:cNvSpPr>
            <a:spLocks noGrp="1"/>
          </p:cNvSpPr>
          <p:nvPr>
            <p:ph idx="1"/>
          </p:nvPr>
        </p:nvSpPr>
        <p:spPr>
          <a:xfrm>
            <a:off x="457200" y="1371600"/>
            <a:ext cx="8229600" cy="4389120"/>
          </a:xfrm>
        </p:spPr>
        <p:txBody>
          <a:bodyPr>
            <a:normAutofit/>
          </a:bodyPr>
          <a:lstStyle/>
          <a:p>
            <a:pPr marL="0" lvl="0" indent="0" algn="just">
              <a:lnSpc>
                <a:spcPct val="115000"/>
              </a:lnSpc>
              <a:buClr>
                <a:schemeClr val="dk1"/>
              </a:buClr>
              <a:buSzPts val="1100"/>
              <a:buNone/>
            </a:pPr>
            <a:r>
              <a:rPr lang="en-IN" sz="3200" b="1" dirty="0">
                <a:solidFill>
                  <a:schemeClr val="dk1"/>
                </a:solidFill>
                <a:latin typeface="Times New Roman" panose="02020603050405020304" pitchFamily="18" charset="0"/>
                <a:ea typeface="Cambria"/>
                <a:cs typeface="Times New Roman" panose="02020603050405020304" pitchFamily="18" charset="0"/>
                <a:sym typeface="Cambria"/>
              </a:rPr>
              <a:t>Advantages over existing methods</a:t>
            </a:r>
            <a:endParaRPr lang="en-IN" dirty="0">
              <a:latin typeface="Times New Roman" panose="02020603050405020304" pitchFamily="18" charset="0"/>
              <a:cs typeface="Times New Roman" panose="02020603050405020304" pitchFamily="18" charset="0"/>
            </a:endParaRPr>
          </a:p>
          <a:p>
            <a:pPr marL="617220" indent="-342900" algn="just">
              <a:lnSpc>
                <a:spcPct val="115000"/>
              </a:lnSpc>
              <a:buClr>
                <a:schemeClr val="dk1"/>
              </a:buClr>
              <a:buSzPts val="1100"/>
            </a:pPr>
            <a:r>
              <a:rPr lang="en-IN" sz="2200" dirty="0">
                <a:solidFill>
                  <a:schemeClr val="dk1"/>
                </a:solidFill>
                <a:latin typeface="Times New Roman" panose="02020603050405020304" pitchFamily="18" charset="0"/>
                <a:ea typeface="Cambria"/>
                <a:cs typeface="Times New Roman" panose="02020603050405020304" pitchFamily="18" charset="0"/>
                <a:sym typeface="Cambria"/>
              </a:rPr>
              <a:t>The system is planned to be built using Android App Technology with Java and NoSQL as database.</a:t>
            </a:r>
            <a:r>
              <a:rPr lang="en-US" dirty="0">
                <a:latin typeface="Times New Roman" panose="02020603050405020304" pitchFamily="18" charset="0"/>
                <a:cs typeface="Times New Roman" panose="02020603050405020304" pitchFamily="18" charset="0"/>
              </a:rPr>
              <a:t> </a:t>
            </a:r>
          </a:p>
          <a:p>
            <a:pPr marL="617220" indent="-342900" algn="just">
              <a:lnSpc>
                <a:spcPct val="115000"/>
              </a:lnSpc>
              <a:buClr>
                <a:schemeClr val="dk1"/>
              </a:buClr>
              <a:buSzPts val="1100"/>
            </a:pPr>
            <a:r>
              <a:rPr lang="en-US" sz="2200" dirty="0">
                <a:latin typeface="Times New Roman" panose="02020603050405020304" pitchFamily="18" charset="0"/>
                <a:cs typeface="Times New Roman" panose="02020603050405020304" pitchFamily="18" charset="0"/>
              </a:rPr>
              <a:t>NoSQL databases are more scalable and provide superior performance, and their data model addresses several shortcomings of the relational model</a:t>
            </a:r>
            <a:r>
              <a:rPr lang="en-US" dirty="0">
                <a:latin typeface="Times New Roman" panose="02020603050405020304" pitchFamily="18" charset="0"/>
                <a:cs typeface="Times New Roman" panose="02020603050405020304" pitchFamily="18" charset="0"/>
              </a:rPr>
              <a:t>.</a:t>
            </a:r>
            <a:endParaRPr lang="en-IN" sz="2200" dirty="0">
              <a:solidFill>
                <a:srgbClr val="000000"/>
              </a:solidFill>
              <a:latin typeface="Times New Roman" panose="02020603050405020304" pitchFamily="18" charset="0"/>
              <a:cs typeface="Times New Roman" panose="02020603050405020304" pitchFamily="18" charset="0"/>
              <a:sym typeface="Arial"/>
            </a:endParaRPr>
          </a:p>
          <a:p>
            <a:pPr marL="617220" indent="-342900" algn="just">
              <a:lnSpc>
                <a:spcPct val="115000"/>
              </a:lnSpc>
              <a:buClr>
                <a:schemeClr val="dk1"/>
              </a:buClr>
              <a:buSzPts val="1100"/>
            </a:pPr>
            <a:r>
              <a:rPr lang="en-IN" sz="2000" dirty="0">
                <a:solidFill>
                  <a:schemeClr val="dk1"/>
                </a:solidFill>
                <a:latin typeface="Times New Roman" panose="02020603050405020304" pitchFamily="18" charset="0"/>
                <a:ea typeface="Cambria"/>
                <a:cs typeface="Times New Roman" panose="02020603050405020304" pitchFamily="18" charset="0"/>
                <a:sym typeface="Cambria"/>
              </a:rPr>
              <a:t>Notifications will be sent to the user regarding the due date for the renewal of their endorsement</a:t>
            </a:r>
            <a:endParaRPr lang="en-IN" sz="2200" dirty="0">
              <a:solidFill>
                <a:schemeClr val="dk1"/>
              </a:solidFill>
              <a:latin typeface="Times New Roman" panose="02020603050405020304" pitchFamily="18" charset="0"/>
              <a:ea typeface="Cambria"/>
              <a:cs typeface="Times New Roman" panose="02020603050405020304" pitchFamily="18" charset="0"/>
              <a:sym typeface="Cambria"/>
            </a:endParaRPr>
          </a:p>
        </p:txBody>
      </p:sp>
    </p:spTree>
    <p:extLst>
      <p:ext uri="{BB962C8B-B14F-4D97-AF65-F5344CB8AC3E}">
        <p14:creationId xmlns:p14="http://schemas.microsoft.com/office/powerpoint/2010/main" val="294836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4775-60C9-4996-9A01-E1242B557DC8}"/>
              </a:ext>
            </a:extLst>
          </p:cNvPr>
          <p:cNvSpPr>
            <a:spLocks noGrp="1"/>
          </p:cNvSpPr>
          <p:nvPr>
            <p:ph type="title"/>
          </p:nvPr>
        </p:nvSpPr>
        <p:spPr>
          <a:xfrm>
            <a:off x="457200" y="704088"/>
            <a:ext cx="8229600" cy="819912"/>
          </a:xfrm>
        </p:spPr>
        <p:txBody>
          <a:bodyPr>
            <a:normAutofit fontScale="90000"/>
          </a:bodyPr>
          <a:lstStyle/>
          <a:p>
            <a:r>
              <a:rPr lang="en-IN" sz="5400"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rPr>
              <a:t>Future Enhancements</a:t>
            </a:r>
            <a:endParaRPr lang="en-IN" dirty="0">
              <a:solidFill>
                <a:schemeClr val="bg2">
                  <a:lumMod val="50000"/>
                </a:schemeClr>
              </a:solidFill>
            </a:endParaRPr>
          </a:p>
        </p:txBody>
      </p:sp>
      <p:sp>
        <p:nvSpPr>
          <p:cNvPr id="3" name="Content Placeholder 2">
            <a:extLst>
              <a:ext uri="{FF2B5EF4-FFF2-40B4-BE49-F238E27FC236}">
                <a16:creationId xmlns:a16="http://schemas.microsoft.com/office/drawing/2014/main" id="{5763977A-F486-4507-8953-53015B034AFB}"/>
              </a:ext>
            </a:extLst>
          </p:cNvPr>
          <p:cNvSpPr>
            <a:spLocks noGrp="1"/>
          </p:cNvSpPr>
          <p:nvPr>
            <p:ph idx="1"/>
          </p:nvPr>
        </p:nvSpPr>
        <p:spPr/>
        <p:txBody>
          <a:bodyPr>
            <a:normAutofit/>
          </a:bodyPr>
          <a:lstStyle/>
          <a:p>
            <a:pPr algn="just">
              <a:lnSpc>
                <a:spcPct val="115000"/>
              </a:lnSpc>
              <a:buClr>
                <a:schemeClr val="dk1"/>
              </a:buClr>
              <a:buSzPts val="1100"/>
            </a:pPr>
            <a:endParaRPr lang="en-IN" sz="2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indent="0">
              <a:buNone/>
            </a:pPr>
            <a:endParaRPr lang="en-IN" sz="2400" dirty="0"/>
          </a:p>
        </p:txBody>
      </p:sp>
      <p:sp>
        <p:nvSpPr>
          <p:cNvPr id="4" name="TextBox 3">
            <a:extLst>
              <a:ext uri="{FF2B5EF4-FFF2-40B4-BE49-F238E27FC236}">
                <a16:creationId xmlns:a16="http://schemas.microsoft.com/office/drawing/2014/main" id="{C35D366D-BCC0-49D0-BE59-96DABEB58CDC}"/>
              </a:ext>
            </a:extLst>
          </p:cNvPr>
          <p:cNvSpPr txBox="1"/>
          <p:nvPr/>
        </p:nvSpPr>
        <p:spPr>
          <a:xfrm>
            <a:off x="762000" y="1935480"/>
            <a:ext cx="7620000"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application can be made both online and offline application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Renewal alerts can be sent to the user.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Fingerprint authentication can be added to secure the user account.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9434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600200"/>
            <a:ext cx="8229600" cy="4389120"/>
          </a:xfrm>
        </p:spPr>
        <p:txBody>
          <a:bodyPr>
            <a:noAutofit/>
          </a:bodyPr>
          <a:lstStyle/>
          <a:p>
            <a:pPr marL="0" lvl="0" indent="0" algn="just">
              <a:lnSpc>
                <a:spcPct val="150000"/>
              </a:lnSpc>
              <a:spcBef>
                <a:spcPts val="0"/>
              </a:spcBef>
              <a:buSzPts val="2660"/>
              <a:buNone/>
            </a:pPr>
            <a:r>
              <a:rPr lang="en-IN" sz="2400" b="1" dirty="0">
                <a:solidFill>
                  <a:schemeClr val="dk1"/>
                </a:solidFill>
                <a:latin typeface="Times New Roman" panose="02020603050405020304" pitchFamily="18" charset="0"/>
                <a:ea typeface="Cambria"/>
                <a:cs typeface="Times New Roman" panose="02020603050405020304" pitchFamily="18" charset="0"/>
                <a:sym typeface="Cambria"/>
              </a:rPr>
              <a:t>Drawbacks of existing methods</a:t>
            </a:r>
            <a:endParaRPr lang="en-IN" sz="2400" b="1" dirty="0">
              <a:solidFill>
                <a:schemeClr val="dk1"/>
              </a:solidFill>
              <a:latin typeface="Times New Roman" panose="02020603050405020304" pitchFamily="18" charset="0"/>
              <a:cs typeface="Times New Roman" panose="02020603050405020304" pitchFamily="18" charset="0"/>
              <a:sym typeface="Cambria"/>
            </a:endParaRPr>
          </a:p>
          <a:p>
            <a:pPr lvl="1" algn="just">
              <a:lnSpc>
                <a:spcPct val="150000"/>
              </a:lnSpc>
              <a:spcBef>
                <a:spcPts val="0"/>
              </a:spcBef>
              <a:buSzPts val="2660"/>
            </a:pPr>
            <a:r>
              <a:rPr lang="en-IN" sz="2200" dirty="0">
                <a:latin typeface="Times New Roman" panose="02020603050405020304" pitchFamily="18" charset="0"/>
                <a:ea typeface="Cambria"/>
                <a:cs typeface="Times New Roman" panose="02020603050405020304" pitchFamily="18" charset="0"/>
                <a:sym typeface="Cambria"/>
              </a:rPr>
              <a:t>Need for computer systems in large scale and user experience in computer systems.</a:t>
            </a:r>
          </a:p>
          <a:p>
            <a:pPr lvl="1" algn="just">
              <a:lnSpc>
                <a:spcPct val="150000"/>
              </a:lnSpc>
              <a:spcBef>
                <a:spcPts val="0"/>
              </a:spcBef>
              <a:buSzPts val="2660"/>
            </a:pPr>
            <a:r>
              <a:rPr lang="en-IN" sz="2200" dirty="0">
                <a:latin typeface="Times New Roman" panose="02020603050405020304" pitchFamily="18" charset="0"/>
                <a:ea typeface="Cambria"/>
                <a:cs typeface="Times New Roman" panose="02020603050405020304" pitchFamily="18" charset="0"/>
                <a:sym typeface="Cambria"/>
              </a:rPr>
              <a:t>Depends completely on search engine's help.</a:t>
            </a:r>
          </a:p>
          <a:p>
            <a:pPr lvl="1" algn="just">
              <a:lnSpc>
                <a:spcPct val="150000"/>
              </a:lnSpc>
              <a:spcBef>
                <a:spcPts val="0"/>
              </a:spcBef>
              <a:buSzPts val="2660"/>
            </a:pPr>
            <a:r>
              <a:rPr lang="en-IN" sz="2200" dirty="0">
                <a:latin typeface="Times New Roman" panose="02020603050405020304" pitchFamily="18" charset="0"/>
                <a:ea typeface="Cambria"/>
                <a:cs typeface="Times New Roman" panose="02020603050405020304" pitchFamily="18" charset="0"/>
                <a:sym typeface="Cambria"/>
              </a:rPr>
              <a:t>Doesn't have high processing speed </a:t>
            </a:r>
            <a:endParaRPr lang="en-IN" sz="2200" dirty="0">
              <a:latin typeface="Times New Roman" panose="02020603050405020304" pitchFamily="18" charset="0"/>
              <a:cs typeface="Times New Roman" panose="02020603050405020304" pitchFamily="18" charset="0"/>
            </a:endParaRPr>
          </a:p>
          <a:p>
            <a:pPr marL="0" indent="0" algn="just">
              <a:spcBef>
                <a:spcPts val="1160"/>
              </a:spcBef>
              <a:buSzPts val="2660"/>
              <a:buNone/>
            </a:pPr>
            <a:r>
              <a:rPr lang="en-IN" sz="2400" b="1" dirty="0">
                <a:solidFill>
                  <a:schemeClr val="dk1"/>
                </a:solidFill>
                <a:latin typeface="Times New Roman" panose="02020603050405020304" pitchFamily="18" charset="0"/>
                <a:ea typeface="Cambria"/>
                <a:cs typeface="Times New Roman" panose="02020603050405020304" pitchFamily="18" charset="0"/>
                <a:sym typeface="Cambria"/>
              </a:rPr>
              <a:t>References</a:t>
            </a:r>
            <a:endParaRPr lang="en-IN" sz="2400" b="1" dirty="0">
              <a:latin typeface="Times New Roman" panose="02020603050405020304" pitchFamily="18" charset="0"/>
              <a:cs typeface="Times New Roman" panose="02020603050405020304" pitchFamily="18" charset="0"/>
            </a:endParaRPr>
          </a:p>
          <a:p>
            <a:pPr marL="0" lvl="0" indent="0" algn="just">
              <a:spcBef>
                <a:spcPts val="1160"/>
              </a:spcBef>
              <a:buSzPts val="2660"/>
              <a:buNone/>
            </a:pPr>
            <a:r>
              <a:rPr lang="en-IN" sz="2400" dirty="0">
                <a:solidFill>
                  <a:schemeClr val="dk2"/>
                </a:solidFill>
                <a:latin typeface="Times New Roman" panose="02020603050405020304" pitchFamily="18" charset="0"/>
                <a:ea typeface="Cambria"/>
                <a:cs typeface="Times New Roman" panose="02020603050405020304" pitchFamily="18" charset="0"/>
                <a:sym typeface="Cambria"/>
              </a:rPr>
              <a:t>	    www.icicilombard.com</a:t>
            </a:r>
            <a:endParaRPr lang="en-IN" sz="2400" dirty="0">
              <a:latin typeface="Times New Roman" panose="02020603050405020304" pitchFamily="18" charset="0"/>
              <a:cs typeface="Times New Roman" panose="02020603050405020304" pitchFamily="18" charset="0"/>
            </a:endParaRPr>
          </a:p>
          <a:p>
            <a:pPr marL="0" lvl="0" indent="0" algn="just">
              <a:spcBef>
                <a:spcPts val="1160"/>
              </a:spcBef>
              <a:buSzPts val="2660"/>
              <a:buNone/>
            </a:pPr>
            <a:r>
              <a:rPr lang="en-IN" sz="2400" dirty="0">
                <a:solidFill>
                  <a:schemeClr val="dk2"/>
                </a:solidFill>
                <a:latin typeface="Times New Roman" panose="02020603050405020304" pitchFamily="18" charset="0"/>
                <a:ea typeface="Cambria"/>
                <a:cs typeface="Times New Roman" panose="02020603050405020304" pitchFamily="18" charset="0"/>
                <a:sym typeface="Cambria"/>
              </a:rPr>
              <a:t>                www.insurance.com</a:t>
            </a:r>
            <a:endParaRPr lang="en-IN" sz="2400" dirty="0">
              <a:latin typeface="Times New Roman" panose="02020603050405020304" pitchFamily="18" charset="0"/>
              <a:cs typeface="Times New Roman" panose="02020603050405020304" pitchFamily="18" charset="0"/>
            </a:endParaRPr>
          </a:p>
          <a:p>
            <a:pPr marL="0" lvl="0" indent="0" algn="just">
              <a:spcBef>
                <a:spcPts val="1160"/>
              </a:spcBef>
              <a:buSzPts val="2660"/>
              <a:buNone/>
            </a:pPr>
            <a:r>
              <a:rPr lang="en-IN" sz="2400" dirty="0">
                <a:solidFill>
                  <a:schemeClr val="dk2"/>
                </a:solidFill>
                <a:latin typeface="Times New Roman" panose="02020603050405020304" pitchFamily="18" charset="0"/>
                <a:ea typeface="Cambria"/>
                <a:cs typeface="Times New Roman" panose="02020603050405020304" pitchFamily="18" charset="0"/>
                <a:sym typeface="Cambria"/>
              </a:rPr>
              <a:t>   </a:t>
            </a:r>
            <a:endParaRPr lang="en-IN" sz="2400" dirty="0">
              <a:latin typeface="Times New Roman" panose="02020603050405020304" pitchFamily="18" charset="0"/>
              <a:cs typeface="Times New Roman" panose="02020603050405020304" pitchFamily="18" charset="0"/>
            </a:endParaRPr>
          </a:p>
          <a:p>
            <a:pPr marL="0" lvl="0" indent="0" algn="just">
              <a:spcBef>
                <a:spcPts val="1160"/>
              </a:spcBef>
              <a:buSzPts val="2660"/>
              <a:buNone/>
            </a:pPr>
            <a:r>
              <a:rPr lang="en-IN" sz="2400" dirty="0">
                <a:solidFill>
                  <a:schemeClr val="dk2"/>
                </a:solidFill>
                <a:latin typeface="Times New Roman" panose="02020603050405020304" pitchFamily="18" charset="0"/>
                <a:ea typeface="Cambria"/>
                <a:cs typeface="Times New Roman" panose="02020603050405020304" pitchFamily="18" charset="0"/>
                <a:sym typeface="Cambria"/>
              </a:rPr>
              <a:t>     	</a:t>
            </a:r>
            <a:endParaRPr lang="en-IN"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3871-9C07-4ACA-95A4-84AFFC9E8C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Splash Screen:</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623067C-FCC6-4D43-94DC-443A4E3DFDEA}"/>
              </a:ext>
            </a:extLst>
          </p:cNvPr>
          <p:cNvPicPr>
            <a:picLocks noGrp="1"/>
          </p:cNvPicPr>
          <p:nvPr>
            <p:ph idx="1"/>
          </p:nvPr>
        </p:nvPicPr>
        <p:blipFill rotWithShape="1">
          <a:blip r:embed="rId2"/>
          <a:srcRect l="75283" t="21577" r="9096" b="30837"/>
          <a:stretch/>
        </p:blipFill>
        <p:spPr bwMode="auto">
          <a:xfrm>
            <a:off x="5715000" y="2209800"/>
            <a:ext cx="1930636" cy="348101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54429E91-88AD-4796-B875-406FA417DD09}"/>
              </a:ext>
            </a:extLst>
          </p:cNvPr>
          <p:cNvSpPr txBox="1"/>
          <p:nvPr/>
        </p:nvSpPr>
        <p:spPr>
          <a:xfrm>
            <a:off x="609600" y="2590800"/>
            <a:ext cx="480060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splash screen is used at the beginning of any android application.</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lasts for 3-4 seconds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the specified time, the screen will redirect to the login page or the registration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99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D71F-7498-462A-AA6A-80A9C64E3F3E}"/>
              </a:ext>
            </a:extLst>
          </p:cNvPr>
          <p:cNvSpPr>
            <a:spLocks noGrp="1"/>
          </p:cNvSpPr>
          <p:nvPr>
            <p:ph type="title"/>
          </p:nvPr>
        </p:nvSpPr>
        <p:spPr>
          <a:xfrm>
            <a:off x="457200" y="704088"/>
            <a:ext cx="8229600" cy="515112"/>
          </a:xfrm>
        </p:spPr>
        <p:txBody>
          <a:bodyPr>
            <a:normAutofit fontScale="90000"/>
          </a:bodyPr>
          <a:lstStyle/>
          <a:p>
            <a:r>
              <a:rPr lang="en-US" sz="4000" dirty="0">
                <a:latin typeface="Times New Roman" panose="02020603050405020304" pitchFamily="18" charset="0"/>
                <a:cs typeface="Times New Roman" panose="02020603050405020304" pitchFamily="18" charset="0"/>
              </a:rPr>
              <a:t>Login Screen:</a:t>
            </a:r>
            <a:endParaRPr lang="en-IN"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E4E6A5C-4CF9-4EF2-91B0-71427188A5AB}"/>
              </a:ext>
            </a:extLst>
          </p:cNvPr>
          <p:cNvPicPr>
            <a:picLocks noGrp="1"/>
          </p:cNvPicPr>
          <p:nvPr>
            <p:ph idx="1"/>
          </p:nvPr>
        </p:nvPicPr>
        <p:blipFill rotWithShape="1">
          <a:blip r:embed="rId2"/>
          <a:srcRect l="73455" t="20394" r="8265" b="29065"/>
          <a:stretch/>
        </p:blipFill>
        <p:spPr bwMode="auto">
          <a:xfrm>
            <a:off x="2743200" y="1981200"/>
            <a:ext cx="2819400" cy="4038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516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850</TotalTime>
  <Words>496</Words>
  <Application>Microsoft Office PowerPoint</Application>
  <PresentationFormat>On-screen Show (4:3)</PresentationFormat>
  <Paragraphs>77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Cambria</vt:lpstr>
      <vt:lpstr>Century Gothic</vt:lpstr>
      <vt:lpstr>Constantia</vt:lpstr>
      <vt:lpstr>Times New Roman</vt:lpstr>
      <vt:lpstr>Wingdings</vt:lpstr>
      <vt:lpstr>Wingdings 2</vt:lpstr>
      <vt:lpstr>Flow</vt:lpstr>
      <vt:lpstr>INSURANCE POLICY ENDORSEMENT BASED ON ANDROID SYSTEM</vt:lpstr>
      <vt:lpstr>                          Abstract       An insurance endorsement is an amendment to an existing insurance contract, for changing the terms or scope of the original policy. An insurance endorsement may be used to add, delete, exclude or otherwise alter coverage . Insurance endorsement App is a product – oriented software  covering every business area in Insurance and provides its end users to manage their policy on-the-go without spending separate time for optimizing the policy contents.   </vt:lpstr>
      <vt:lpstr>Area Introduction-Existing system</vt:lpstr>
      <vt:lpstr>Proposed System</vt:lpstr>
      <vt:lpstr>Proposed System</vt:lpstr>
      <vt:lpstr>Future Enhancements</vt:lpstr>
      <vt:lpstr>Literature Review</vt:lpstr>
      <vt:lpstr>Splash Screen:</vt:lpstr>
      <vt:lpstr>Login Screen:</vt:lpstr>
      <vt:lpstr>Register Screen:</vt:lpstr>
      <vt:lpstr>Navigation Drawer slide:</vt:lpstr>
      <vt:lpstr>Entering the policy number:</vt:lpstr>
      <vt:lpstr>Selecting the type of Endorsement:</vt:lpstr>
      <vt:lpstr>MODULE SPLIT-UP</vt:lpstr>
      <vt:lpstr>PowerPoint Presentation</vt:lpstr>
      <vt:lpstr>PowerPoint Presentation</vt:lpstr>
      <vt:lpstr>PowerPoint Presentation</vt:lpstr>
      <vt:lpstr>                 THANK YOU</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Apurvaa Sridhar</cp:lastModifiedBy>
  <cp:revision>85</cp:revision>
  <dcterms:created xsi:type="dcterms:W3CDTF">2011-12-09T06:36:00Z</dcterms:created>
  <dcterms:modified xsi:type="dcterms:W3CDTF">2019-03-07T13:54:02Z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