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8" r:id="rId2"/>
    <p:sldId id="257" r:id="rId3"/>
    <p:sldId id="259" r:id="rId4"/>
    <p:sldId id="260" r:id="rId5"/>
    <p:sldId id="275" r:id="rId6"/>
    <p:sldId id="261" r:id="rId7"/>
    <p:sldId id="263" r:id="rId8"/>
    <p:sldId id="267" r:id="rId9"/>
    <p:sldId id="268" r:id="rId10"/>
    <p:sldId id="272" r:id="rId11"/>
    <p:sldId id="271" r:id="rId12"/>
    <p:sldId id="27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2" d="100"/>
          <a:sy n="72" d="100"/>
        </p:scale>
        <p:origin x="1326" y="66"/>
      </p:cViewPr>
      <p:guideLst>
        <p:guide orient="horz" pos="2179"/>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t>2/7/2019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t>‹#›</a:t>
            </a:fld>
            <a:endParaRPr lang="en-US"/>
          </a:p>
        </p:txBody>
      </p:sp>
    </p:spTree>
    <p:extLst>
      <p:ext uri="{BB962C8B-B14F-4D97-AF65-F5344CB8AC3E}">
        <p14:creationId xmlns:p14="http://schemas.microsoft.com/office/powerpoint/2010/main" val="3413124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82AAB8-209E-40E4-9B0A-72170986B060}" type="datetimeFigureOut">
              <a:rPr lang="en-US" smtClean="0"/>
              <a:t>2/7/2019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t>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82AAB8-209E-40E4-9B0A-72170986B060}" type="datetimeFigureOut">
              <a:rPr lang="en-US" smtClean="0"/>
              <a:t>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t>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t>2/7/2019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99770"/>
            <a:ext cx="7772400" cy="2206625"/>
          </a:xfrm>
        </p:spPr>
        <p:txBody>
          <a:bodyPr>
            <a:normAutofit/>
          </a:bodyPr>
          <a:lstStyle/>
          <a:p>
            <a:pPr algn="ctr"/>
            <a:r>
              <a:rPr lang="en-US" sz="3600" dirty="0">
                <a:solidFill>
                  <a:srgbClr val="002060"/>
                </a:solidFill>
                <a:latin typeface="Arial"/>
                <a:ea typeface="Arial"/>
                <a:cs typeface="Arial"/>
                <a:sym typeface="Arial"/>
              </a:rPr>
              <a:t>INSURANCE POLICY ENDORSEMENT BASED ON ANDROID SYSTEM</a:t>
            </a:r>
            <a:endParaRPr lang="en-US" sz="3600" dirty="0">
              <a:solidFill>
                <a:schemeClr val="tx1"/>
              </a:solidFill>
              <a:latin typeface="Cambria" panose="02040503050406030204" pitchFamily="18" charset="0"/>
            </a:endParaRPr>
          </a:p>
        </p:txBody>
      </p:sp>
      <p:sp>
        <p:nvSpPr>
          <p:cNvPr id="7" name="Title 3"/>
          <p:cNvSpPr txBox="1"/>
          <p:nvPr/>
        </p:nvSpPr>
        <p:spPr>
          <a:xfrm>
            <a:off x="457200" y="3505200"/>
            <a:ext cx="3276600" cy="2438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rPr>
              <a:t>Team members:</a:t>
            </a:r>
          </a:p>
          <a:p>
            <a:pPr marL="0" marR="0" lvl="0" indent="0" defTabSz="914400" rtl="0" eaLnBrk="1" fontAlgn="auto" latinLnBrk="0" hangingPunct="1">
              <a:lnSpc>
                <a:spcPct val="100000"/>
              </a:lnSpc>
              <a:spcBef>
                <a:spcPct val="0"/>
              </a:spcBef>
              <a:spcAft>
                <a:spcPts val="0"/>
              </a:spcAft>
              <a:buClrTx/>
              <a:buSzTx/>
              <a:buFontTx/>
              <a:buNone/>
              <a:defRPr/>
            </a:pPr>
            <a:r>
              <a:rPr lang="en-US" sz="3200" dirty="0">
                <a:latin typeface="Cambria" panose="02040503050406030204" pitchFamily="18" charset="0"/>
                <a:ea typeface="+mj-ea"/>
                <a:cs typeface="+mj-cs"/>
              </a:rPr>
              <a:t>1.Jenifer </a:t>
            </a:r>
            <a:r>
              <a:rPr lang="en-US" sz="3200" dirty="0" err="1">
                <a:latin typeface="Cambria" panose="02040503050406030204" pitchFamily="18" charset="0"/>
                <a:ea typeface="+mj-ea"/>
                <a:cs typeface="+mj-cs"/>
              </a:rPr>
              <a:t>Nancy.S</a:t>
            </a:r>
            <a:endParaRPr lang="en-US" sz="3200" dirty="0">
              <a:latin typeface="Cambria" panose="02040503050406030204"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rPr>
              <a:t>2.Kavithanjali.V</a:t>
            </a:r>
          </a:p>
          <a:p>
            <a:pPr marL="0" marR="0" lvl="0" indent="0" defTabSz="914400" rtl="0" eaLnBrk="1" fontAlgn="auto" latinLnBrk="0" hangingPunct="1">
              <a:lnSpc>
                <a:spcPct val="100000"/>
              </a:lnSpc>
              <a:spcBef>
                <a:spcPct val="0"/>
              </a:spcBef>
              <a:spcAft>
                <a:spcPts val="0"/>
              </a:spcAft>
              <a:buClrTx/>
              <a:buSzTx/>
              <a:buFontTx/>
              <a:buNone/>
              <a:defRPr/>
            </a:pPr>
            <a:r>
              <a:rPr lang="en-US" sz="3200" dirty="0">
                <a:latin typeface="Cambria" panose="02040503050406030204" pitchFamily="18" charset="0"/>
                <a:ea typeface="+mj-ea"/>
                <a:cs typeface="+mj-cs"/>
              </a:rPr>
              <a:t>3.Apurvaa.S</a:t>
            </a:r>
            <a:endParaRPr kumimoji="0" lang="en-US" sz="32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endParaRP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a:t>Department of CSE, KGiSL Institute of Technology, Coimbatore</a:t>
            </a:r>
          </a:p>
        </p:txBody>
      </p:sp>
      <p:sp>
        <p:nvSpPr>
          <p:cNvPr id="5" name="Title 3"/>
          <p:cNvSpPr txBox="1"/>
          <p:nvPr/>
        </p:nvSpPr>
        <p:spPr>
          <a:xfrm>
            <a:off x="4724400" y="3459480"/>
            <a:ext cx="3962400" cy="2438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rPr>
              <a:t>Industry Mentor</a:t>
            </a:r>
          </a:p>
          <a:p>
            <a:pPr marL="0" marR="0" lvl="0" indent="0" defTabSz="914400" rtl="0" eaLnBrk="1" fontAlgn="auto" latinLnBrk="0" hangingPunct="1">
              <a:lnSpc>
                <a:spcPct val="100000"/>
              </a:lnSpc>
              <a:spcBef>
                <a:spcPct val="0"/>
              </a:spcBef>
              <a:spcAft>
                <a:spcPts val="0"/>
              </a:spcAft>
              <a:buClrTx/>
              <a:buSzTx/>
              <a:buFontTx/>
              <a:buNone/>
              <a:defRPr/>
            </a:pPr>
            <a:r>
              <a:rPr lang="en-US" sz="3200" dirty="0" err="1">
                <a:latin typeface="Cambria" panose="02040503050406030204" pitchFamily="18" charset="0"/>
                <a:ea typeface="+mj-ea"/>
                <a:cs typeface="+mj-cs"/>
              </a:rPr>
              <a:t>Mr.Arun</a:t>
            </a:r>
            <a:r>
              <a:rPr lang="en-US" sz="3200" dirty="0">
                <a:latin typeface="Cambria" panose="02040503050406030204" pitchFamily="18" charset="0"/>
                <a:ea typeface="+mj-ea"/>
                <a:cs typeface="+mj-cs"/>
              </a:rPr>
              <a:t> Kumar</a:t>
            </a:r>
          </a:p>
          <a:p>
            <a:pPr marL="0" marR="0" lvl="0" indent="0"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rPr>
              <a:t>Faculty</a:t>
            </a:r>
            <a:r>
              <a:rPr kumimoji="0" lang="en-US" sz="3200" b="0" i="0" u="none" strike="noStrike" kern="1200" cap="none" spc="0" normalizeH="0" noProof="0" dirty="0">
                <a:ln>
                  <a:noFill/>
                </a:ln>
                <a:solidFill>
                  <a:schemeClr val="tx1"/>
                </a:solidFill>
                <a:effectLst/>
                <a:uLnTx/>
                <a:uFillTx/>
                <a:latin typeface="Cambria" panose="02040503050406030204" pitchFamily="18" charset="0"/>
                <a:ea typeface="+mj-ea"/>
                <a:cs typeface="+mj-cs"/>
              </a:rPr>
              <a:t> Guide:</a:t>
            </a:r>
          </a:p>
          <a:p>
            <a:pPr marL="0" marR="0" lvl="0" indent="0" defTabSz="914400" rtl="0" eaLnBrk="1" fontAlgn="auto" latinLnBrk="0" hangingPunct="1">
              <a:lnSpc>
                <a:spcPct val="100000"/>
              </a:lnSpc>
              <a:spcBef>
                <a:spcPct val="0"/>
              </a:spcBef>
              <a:spcAft>
                <a:spcPts val="0"/>
              </a:spcAft>
              <a:buClrTx/>
              <a:buSzTx/>
              <a:buFontTx/>
              <a:buNone/>
              <a:defRPr/>
            </a:pPr>
            <a:r>
              <a:rPr lang="en-US" sz="3200" noProof="0" dirty="0" err="1">
                <a:latin typeface="Cambria" panose="02040503050406030204" pitchFamily="18" charset="0"/>
                <a:ea typeface="+mj-ea"/>
                <a:cs typeface="+mj-cs"/>
              </a:rPr>
              <a:t>Mrs.SIVARANJANI</a:t>
            </a:r>
            <a:endParaRPr kumimoji="0" lang="en-US" sz="32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838200"/>
            <a:ext cx="1351722" cy="400110"/>
          </a:xfrm>
          <a:prstGeom prst="rect">
            <a:avLst/>
          </a:prstGeom>
        </p:spPr>
        <p:txBody>
          <a:bodyPr wrap="square">
            <a:spAutoFit/>
          </a:bodyPr>
          <a:lstStyle/>
          <a:p>
            <a:r>
              <a:rPr lang="en-IN" sz="2000" dirty="0">
                <a:solidFill>
                  <a:schemeClr val="accent1">
                    <a:lumMod val="50000"/>
                  </a:schemeClr>
                </a:solidFill>
              </a:rPr>
              <a:t>Flow chart</a:t>
            </a:r>
          </a:p>
        </p:txBody>
      </p:sp>
      <p:sp>
        <p:nvSpPr>
          <p:cNvPr id="3" name="AutoShape 8">
            <a:extLst>
              <a:ext uri="{FF2B5EF4-FFF2-40B4-BE49-F238E27FC236}">
                <a16:creationId xmlns:a16="http://schemas.microsoft.com/office/drawing/2014/main" id="{C6C49FED-8532-48EF-9F9D-C2BA21861FDF}"/>
              </a:ext>
            </a:extLst>
          </p:cNvPr>
          <p:cNvSpPr>
            <a:spLocks noChangeArrowheads="1"/>
          </p:cNvSpPr>
          <p:nvPr/>
        </p:nvSpPr>
        <p:spPr bwMode="auto">
          <a:xfrm>
            <a:off x="2228850" y="457200"/>
            <a:ext cx="957263" cy="409575"/>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LOGIN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AutoShape 9">
            <a:extLst>
              <a:ext uri="{FF2B5EF4-FFF2-40B4-BE49-F238E27FC236}">
                <a16:creationId xmlns:a16="http://schemas.microsoft.com/office/drawing/2014/main" id="{57AC0A4E-641A-4CBF-92A3-2C57A727B48B}"/>
              </a:ext>
            </a:extLst>
          </p:cNvPr>
          <p:cNvSpPr>
            <a:spLocks noChangeArrowheads="1"/>
          </p:cNvSpPr>
          <p:nvPr/>
        </p:nvSpPr>
        <p:spPr bwMode="auto">
          <a:xfrm>
            <a:off x="2219325" y="1190625"/>
            <a:ext cx="966788" cy="381000"/>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DETAILS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AutoShape 12">
            <a:extLst>
              <a:ext uri="{FF2B5EF4-FFF2-40B4-BE49-F238E27FC236}">
                <a16:creationId xmlns:a16="http://schemas.microsoft.com/office/drawing/2014/main" id="{17B396F6-1B0F-4211-BAE7-5CD703B3AB9A}"/>
              </a:ext>
            </a:extLst>
          </p:cNvPr>
          <p:cNvSpPr>
            <a:spLocks noChangeArrowheads="1"/>
          </p:cNvSpPr>
          <p:nvPr/>
        </p:nvSpPr>
        <p:spPr bwMode="auto">
          <a:xfrm>
            <a:off x="2124075" y="2219325"/>
            <a:ext cx="1095375" cy="361950"/>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OPTION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AutoShape 14">
            <a:extLst>
              <a:ext uri="{FF2B5EF4-FFF2-40B4-BE49-F238E27FC236}">
                <a16:creationId xmlns:a16="http://schemas.microsoft.com/office/drawing/2014/main" id="{C22D9A0C-65E7-49AF-80D0-05E85742304E}"/>
              </a:ext>
            </a:extLst>
          </p:cNvPr>
          <p:cNvSpPr>
            <a:spLocks noChangeArrowheads="1"/>
          </p:cNvSpPr>
          <p:nvPr/>
        </p:nvSpPr>
        <p:spPr bwMode="auto">
          <a:xfrm>
            <a:off x="638175" y="3352800"/>
            <a:ext cx="1162050" cy="371475"/>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ENDORSEMENT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AutoShape 15">
            <a:extLst>
              <a:ext uri="{FF2B5EF4-FFF2-40B4-BE49-F238E27FC236}">
                <a16:creationId xmlns:a16="http://schemas.microsoft.com/office/drawing/2014/main" id="{EC01E56A-CC55-41E9-859F-7A2FDF9D7945}"/>
              </a:ext>
            </a:extLst>
          </p:cNvPr>
          <p:cNvSpPr>
            <a:spLocks noChangeArrowheads="1"/>
          </p:cNvSpPr>
          <p:nvPr/>
        </p:nvSpPr>
        <p:spPr bwMode="auto">
          <a:xfrm>
            <a:off x="3657600" y="3333750"/>
            <a:ext cx="1200150" cy="371475"/>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CALCULATOR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8" name="AutoShape 17">
            <a:extLst>
              <a:ext uri="{FF2B5EF4-FFF2-40B4-BE49-F238E27FC236}">
                <a16:creationId xmlns:a16="http://schemas.microsoft.com/office/drawing/2014/main" id="{CCE954A9-9AE2-4AAF-90D2-56400EB9894A}"/>
              </a:ext>
            </a:extLst>
          </p:cNvPr>
          <p:cNvCxnSpPr>
            <a:cxnSpLocks noChangeShapeType="1"/>
          </p:cNvCxnSpPr>
          <p:nvPr/>
        </p:nvCxnSpPr>
        <p:spPr bwMode="auto">
          <a:xfrm>
            <a:off x="2669277" y="1605915"/>
            <a:ext cx="0" cy="68072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 name="AutoShape 19">
            <a:extLst>
              <a:ext uri="{FF2B5EF4-FFF2-40B4-BE49-F238E27FC236}">
                <a16:creationId xmlns:a16="http://schemas.microsoft.com/office/drawing/2014/main" id="{87C46176-C471-402F-8F6D-E94A422327BA}"/>
              </a:ext>
            </a:extLst>
          </p:cNvPr>
          <p:cNvSpPr>
            <a:spLocks noChangeArrowheads="1"/>
          </p:cNvSpPr>
          <p:nvPr/>
        </p:nvSpPr>
        <p:spPr bwMode="auto">
          <a:xfrm>
            <a:off x="9525" y="4800600"/>
            <a:ext cx="1114425" cy="323850"/>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PREMIUM</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18">
            <a:extLst>
              <a:ext uri="{FF2B5EF4-FFF2-40B4-BE49-F238E27FC236}">
                <a16:creationId xmlns:a16="http://schemas.microsoft.com/office/drawing/2014/main" id="{D67C778B-B7A8-4087-A4C5-81F9826A68FF}"/>
              </a:ext>
            </a:extLst>
          </p:cNvPr>
          <p:cNvSpPr txBox="1">
            <a:spLocks noChangeArrowheads="1"/>
          </p:cNvSpPr>
          <p:nvPr/>
        </p:nvSpPr>
        <p:spPr bwMode="auto">
          <a:xfrm>
            <a:off x="828675" y="6496050"/>
            <a:ext cx="904875" cy="371475"/>
          </a:xfrm>
          <a:prstGeom prst="rect">
            <a:avLst/>
          </a:prstGeom>
          <a:solidFill>
            <a:srgbClr val="FFFFFF"/>
          </a:solid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RETURN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11" name="Straight Arrow Connector 10">
            <a:extLst>
              <a:ext uri="{FF2B5EF4-FFF2-40B4-BE49-F238E27FC236}">
                <a16:creationId xmlns:a16="http://schemas.microsoft.com/office/drawing/2014/main" id="{7FC57C7B-9DA6-4B2D-BBE5-2E9174F6D827}"/>
              </a:ext>
            </a:extLst>
          </p:cNvPr>
          <p:cNvCxnSpPr/>
          <p:nvPr/>
        </p:nvCxnSpPr>
        <p:spPr>
          <a:xfrm>
            <a:off x="2702719" y="796152"/>
            <a:ext cx="9525" cy="400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D7193459-6026-4732-B4DB-3CFE6AB1DB59}"/>
              </a:ext>
            </a:extLst>
          </p:cNvPr>
          <p:cNvCxnSpPr/>
          <p:nvPr/>
        </p:nvCxnSpPr>
        <p:spPr>
          <a:xfrm flipH="1">
            <a:off x="1012756" y="2562640"/>
            <a:ext cx="1247775" cy="7429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E863F41-0900-44DB-BC0C-4BA458E49A61}"/>
              </a:ext>
            </a:extLst>
          </p:cNvPr>
          <p:cNvCxnSpPr/>
          <p:nvPr/>
        </p:nvCxnSpPr>
        <p:spPr>
          <a:xfrm>
            <a:off x="3219450" y="2438718"/>
            <a:ext cx="1409700" cy="7334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 Box 23">
            <a:extLst>
              <a:ext uri="{FF2B5EF4-FFF2-40B4-BE49-F238E27FC236}">
                <a16:creationId xmlns:a16="http://schemas.microsoft.com/office/drawing/2014/main" id="{9DEC4087-50D0-46C4-B462-5B69225B4F99}"/>
              </a:ext>
            </a:extLst>
          </p:cNvPr>
          <p:cNvSpPr txBox="1">
            <a:spLocks noChangeArrowheads="1"/>
          </p:cNvSpPr>
          <p:nvPr/>
        </p:nvSpPr>
        <p:spPr bwMode="auto">
          <a:xfrm>
            <a:off x="1657350" y="4838700"/>
            <a:ext cx="1085850" cy="295275"/>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NON-PREMIUM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Text Box 26">
            <a:extLst>
              <a:ext uri="{FF2B5EF4-FFF2-40B4-BE49-F238E27FC236}">
                <a16:creationId xmlns:a16="http://schemas.microsoft.com/office/drawing/2014/main" id="{64D5B406-BB01-4023-84B2-E5B6B7909553}"/>
              </a:ext>
            </a:extLst>
          </p:cNvPr>
          <p:cNvSpPr txBox="1">
            <a:spLocks noChangeArrowheads="1"/>
          </p:cNvSpPr>
          <p:nvPr/>
        </p:nvSpPr>
        <p:spPr bwMode="auto">
          <a:xfrm>
            <a:off x="638175" y="4067175"/>
            <a:ext cx="1257300" cy="32385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POLICY DETAILS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16" name="Straight Arrow Connector 15">
            <a:extLst>
              <a:ext uri="{FF2B5EF4-FFF2-40B4-BE49-F238E27FC236}">
                <a16:creationId xmlns:a16="http://schemas.microsoft.com/office/drawing/2014/main" id="{43D7349B-C61C-4814-A6E0-710FFB826306}"/>
              </a:ext>
            </a:extLst>
          </p:cNvPr>
          <p:cNvCxnSpPr/>
          <p:nvPr/>
        </p:nvCxnSpPr>
        <p:spPr>
          <a:xfrm>
            <a:off x="1447800" y="3743325"/>
            <a:ext cx="9525" cy="3619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CD10CD6B-3441-4DA4-B5F1-8F3C378E769B}"/>
              </a:ext>
            </a:extLst>
          </p:cNvPr>
          <p:cNvCxnSpPr/>
          <p:nvPr/>
        </p:nvCxnSpPr>
        <p:spPr>
          <a:xfrm flipH="1">
            <a:off x="190500" y="4391025"/>
            <a:ext cx="542925" cy="400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040CEA8B-D840-4223-B9DE-87DA550E1C73}"/>
              </a:ext>
            </a:extLst>
          </p:cNvPr>
          <p:cNvCxnSpPr/>
          <p:nvPr/>
        </p:nvCxnSpPr>
        <p:spPr>
          <a:xfrm>
            <a:off x="1885950" y="4371975"/>
            <a:ext cx="552450" cy="419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 Box 30">
            <a:extLst>
              <a:ext uri="{FF2B5EF4-FFF2-40B4-BE49-F238E27FC236}">
                <a16:creationId xmlns:a16="http://schemas.microsoft.com/office/drawing/2014/main" id="{2AF38E39-93EB-4090-BCD7-6B37B249C675}"/>
              </a:ext>
            </a:extLst>
          </p:cNvPr>
          <p:cNvSpPr txBox="1">
            <a:spLocks noChangeArrowheads="1"/>
          </p:cNvSpPr>
          <p:nvPr/>
        </p:nvSpPr>
        <p:spPr bwMode="auto">
          <a:xfrm>
            <a:off x="733425" y="5772150"/>
            <a:ext cx="1257300" cy="32385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PAYMENT OPTION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20" name="Straight Arrow Connector 19">
            <a:extLst>
              <a:ext uri="{FF2B5EF4-FFF2-40B4-BE49-F238E27FC236}">
                <a16:creationId xmlns:a16="http://schemas.microsoft.com/office/drawing/2014/main" id="{DEE02479-CAC9-4F9F-A8BF-D8A7AEB933E8}"/>
              </a:ext>
            </a:extLst>
          </p:cNvPr>
          <p:cNvCxnSpPr/>
          <p:nvPr/>
        </p:nvCxnSpPr>
        <p:spPr>
          <a:xfrm>
            <a:off x="995363" y="5148897"/>
            <a:ext cx="647700" cy="628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7EF99A6B-9581-48B5-B95F-0BF94589E8E0}"/>
              </a:ext>
            </a:extLst>
          </p:cNvPr>
          <p:cNvCxnSpPr/>
          <p:nvPr/>
        </p:nvCxnSpPr>
        <p:spPr>
          <a:xfrm flipH="1">
            <a:off x="1685925" y="5148897"/>
            <a:ext cx="781050" cy="6191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320452EB-E2A8-49AA-9485-C603F7315700}"/>
              </a:ext>
            </a:extLst>
          </p:cNvPr>
          <p:cNvCxnSpPr/>
          <p:nvPr/>
        </p:nvCxnSpPr>
        <p:spPr>
          <a:xfrm flipH="1">
            <a:off x="2007083" y="3743324"/>
            <a:ext cx="2438400" cy="2228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183D19C6-F0CE-47D2-A223-73986B905853}"/>
              </a:ext>
            </a:extLst>
          </p:cNvPr>
          <p:cNvCxnSpPr/>
          <p:nvPr/>
        </p:nvCxnSpPr>
        <p:spPr>
          <a:xfrm>
            <a:off x="1362075" y="6086475"/>
            <a:ext cx="0" cy="4095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22">
            <a:extLst>
              <a:ext uri="{FF2B5EF4-FFF2-40B4-BE49-F238E27FC236}">
                <a16:creationId xmlns:a16="http://schemas.microsoft.com/office/drawing/2014/main" id="{B0E765BF-0D2D-4741-8745-34E7005ED64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5" name="Rectangle 33">
            <a:extLst>
              <a:ext uri="{FF2B5EF4-FFF2-40B4-BE49-F238E27FC236}">
                <a16:creationId xmlns:a16="http://schemas.microsoft.com/office/drawing/2014/main" id="{3BB51C53-8A4A-40DC-8EA5-8DD24B889B22}"/>
              </a:ext>
            </a:extLst>
          </p:cNvPr>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076916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824900"/>
            <a:ext cx="5758756" cy="584775"/>
          </a:xfrm>
          <a:prstGeom prst="rect">
            <a:avLst/>
          </a:prstGeom>
        </p:spPr>
        <p:txBody>
          <a:bodyPr wrap="none">
            <a:spAutoFit/>
          </a:bodyPr>
          <a:lstStyle/>
          <a:p>
            <a:r>
              <a:rPr lang="en-US" sz="3200" dirty="0">
                <a:solidFill>
                  <a:schemeClr val="accent1">
                    <a:lumMod val="50000"/>
                  </a:schemeClr>
                </a:solidFill>
              </a:rPr>
              <a:t>Project Planner / </a:t>
            </a:r>
            <a:r>
              <a:rPr lang="en-US" sz="2800" dirty="0">
                <a:solidFill>
                  <a:schemeClr val="accent1">
                    <a:lumMod val="50000"/>
                  </a:schemeClr>
                </a:solidFill>
              </a:rPr>
              <a:t>Timeline chart) </a:t>
            </a:r>
            <a:endParaRPr lang="en-IN" sz="3200" dirty="0">
              <a:solidFill>
                <a:schemeClr val="accent1">
                  <a:lumMod val="50000"/>
                </a:schemeClr>
              </a:solidFill>
            </a:endParaRPr>
          </a:p>
        </p:txBody>
      </p:sp>
      <p:pic>
        <p:nvPicPr>
          <p:cNvPr id="3" name="table"/>
          <p:cNvPicPr>
            <a:picLocks noChangeAspect="1"/>
          </p:cNvPicPr>
          <p:nvPr/>
        </p:nvPicPr>
        <p:blipFill>
          <a:blip r:embed="rId2"/>
          <a:stretch>
            <a:fillRect/>
          </a:stretch>
        </p:blipFill>
        <p:spPr>
          <a:xfrm>
            <a:off x="838200" y="1905000"/>
            <a:ext cx="6934125" cy="4038650"/>
          </a:xfrm>
          <a:prstGeom prst="rect">
            <a:avLst/>
          </a:prstGeom>
        </p:spPr>
      </p:pic>
    </p:spTree>
    <p:extLst>
      <p:ext uri="{BB962C8B-B14F-4D97-AF65-F5344CB8AC3E}">
        <p14:creationId xmlns:p14="http://schemas.microsoft.com/office/powerpoint/2010/main" val="2368163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90800"/>
            <a:ext cx="8305800" cy="1143000"/>
          </a:xfrm>
        </p:spPr>
        <p:txBody>
          <a:bodyPr/>
          <a:lstStyle/>
          <a:p>
            <a:r>
              <a:rPr lang="en-IN" dirty="0"/>
              <a:t>                 THANK YOU</a:t>
            </a:r>
          </a:p>
        </p:txBody>
      </p:sp>
    </p:spTree>
    <p:extLst>
      <p:ext uri="{BB962C8B-B14F-4D97-AF65-F5344CB8AC3E}">
        <p14:creationId xmlns:p14="http://schemas.microsoft.com/office/powerpoint/2010/main" val="3877329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0"/>
            <a:ext cx="8229600" cy="5334000"/>
          </a:xfrm>
        </p:spPr>
        <p:txBody>
          <a:bodyPr>
            <a:normAutofit fontScale="90000"/>
          </a:bodyPr>
          <a:lstStyle/>
          <a:p>
            <a:pPr marL="571500" lvl="0" indent="-571500" algn="just">
              <a:lnSpc>
                <a:spcPct val="150000"/>
              </a:lnSpc>
              <a:spcBef>
                <a:spcPts val="0"/>
              </a:spcBef>
              <a:buClr>
                <a:srgbClr val="000000"/>
              </a:buClr>
              <a:buSzPts val="2400"/>
              <a:buFont typeface="Wingdings" panose="05000000000000000000" pitchFamily="2" charset="2"/>
              <a:buChar char="q"/>
            </a:pPr>
            <a:br>
              <a:rPr lang="en-US" sz="4000" dirty="0">
                <a:solidFill>
                  <a:schemeClr val="accent3"/>
                </a:solidFill>
                <a:latin typeface="+mn-lt"/>
              </a:rPr>
            </a:br>
            <a:br>
              <a:rPr lang="en-US" sz="4000" dirty="0">
                <a:solidFill>
                  <a:schemeClr val="accent3"/>
                </a:solidFill>
                <a:latin typeface="+mn-lt"/>
              </a:rPr>
            </a:br>
            <a:br>
              <a:rPr lang="en-US" sz="4000" dirty="0">
                <a:solidFill>
                  <a:schemeClr val="accent3"/>
                </a:solidFill>
                <a:latin typeface="+mn-lt"/>
              </a:rPr>
            </a:br>
            <a:br>
              <a:rPr lang="en-US" sz="4000" dirty="0">
                <a:solidFill>
                  <a:schemeClr val="accent3"/>
                </a:solidFill>
                <a:latin typeface="+mn-lt"/>
              </a:rPr>
            </a:br>
            <a:br>
              <a:rPr lang="en-US" sz="4000" dirty="0">
                <a:solidFill>
                  <a:schemeClr val="accent3"/>
                </a:solidFill>
                <a:latin typeface="+mn-lt"/>
              </a:rPr>
            </a:br>
            <a:br>
              <a:rPr lang="en-US" sz="4000" dirty="0">
                <a:solidFill>
                  <a:schemeClr val="accent3"/>
                </a:solidFill>
                <a:latin typeface="+mn-lt"/>
              </a:rPr>
            </a:br>
            <a:br>
              <a:rPr lang="en-US" sz="4000" dirty="0">
                <a:solidFill>
                  <a:schemeClr val="accent3"/>
                </a:solidFill>
                <a:latin typeface="+mn-lt"/>
              </a:rPr>
            </a:br>
            <a:br>
              <a:rPr lang="en-US" sz="4000" dirty="0">
                <a:solidFill>
                  <a:schemeClr val="accent3"/>
                </a:solidFill>
                <a:latin typeface="+mn-lt"/>
              </a:rPr>
            </a:br>
            <a:br>
              <a:rPr lang="en-US" sz="4000" dirty="0">
                <a:solidFill>
                  <a:schemeClr val="accent3"/>
                </a:solidFill>
                <a:latin typeface="+mn-lt"/>
              </a:rPr>
            </a:br>
            <a:br>
              <a:rPr lang="en-US" sz="4000" dirty="0">
                <a:solidFill>
                  <a:schemeClr val="accent3"/>
                </a:solidFill>
                <a:latin typeface="+mn-lt"/>
              </a:rPr>
            </a:br>
            <a:br>
              <a:rPr lang="en-US" sz="4000" dirty="0">
                <a:solidFill>
                  <a:schemeClr val="accent3"/>
                </a:solidFill>
                <a:latin typeface="+mn-lt"/>
              </a:rPr>
            </a:br>
            <a:br>
              <a:rPr lang="en-US" sz="4000" dirty="0">
                <a:solidFill>
                  <a:schemeClr val="accent3"/>
                </a:solidFill>
                <a:latin typeface="+mn-lt"/>
              </a:rPr>
            </a:br>
            <a:br>
              <a:rPr lang="en-US" sz="4000" dirty="0">
                <a:solidFill>
                  <a:schemeClr val="accent3"/>
                </a:solidFill>
                <a:latin typeface="+mn-lt"/>
              </a:rPr>
            </a:br>
            <a:r>
              <a:rPr lang="en-US" sz="4000" dirty="0">
                <a:solidFill>
                  <a:schemeClr val="accent3"/>
                </a:solidFill>
                <a:latin typeface="+mn-lt"/>
              </a:rPr>
              <a:t>Abstract</a:t>
            </a:r>
            <a:br>
              <a:rPr lang="en-US" sz="2400" dirty="0">
                <a:solidFill>
                  <a:srgbClr val="FFFF00"/>
                </a:solidFill>
                <a:latin typeface="+mn-lt"/>
              </a:rPr>
            </a:br>
            <a:r>
              <a:rPr lang="en-US" sz="2400" dirty="0">
                <a:solidFill>
                  <a:srgbClr val="FFFF00"/>
                </a:solidFill>
                <a:latin typeface="+mn-lt"/>
              </a:rPr>
              <a:t>      </a:t>
            </a:r>
            <a:r>
              <a:rPr lang="en-IN" sz="2400" dirty="0">
                <a:solidFill>
                  <a:srgbClr val="000000"/>
                </a:solidFill>
                <a:latin typeface="+mn-lt"/>
                <a:ea typeface="Cambria" panose="02040503050406030204" pitchFamily="18" charset="0"/>
                <a:cs typeface="Arial"/>
                <a:sym typeface="Arial"/>
              </a:rPr>
              <a:t>An insurance endorsement is an amendment to an existing insurance contract, for changing the terms or scope of the original policy. An insurance endorsement may be used to add, delete, exclude or otherwise alter coverage . Insurance endorsement App is going to be a product – oriented software solution covering every business area in Insurance and provides its End users to manage their policy on-the-go without spending separate time for optimizing the policy contents.</a:t>
            </a:r>
            <a:br>
              <a:rPr lang="en-IN" sz="2400" dirty="0">
                <a:solidFill>
                  <a:srgbClr val="000000"/>
                </a:solidFill>
                <a:latin typeface="+mn-lt"/>
                <a:ea typeface="Cambria" panose="02040503050406030204" pitchFamily="18" charset="0"/>
                <a:cs typeface="Arial"/>
                <a:sym typeface="Arial"/>
              </a:rPr>
            </a:br>
            <a:br>
              <a:rPr lang="en-US" sz="2400" dirty="0">
                <a:solidFill>
                  <a:schemeClr val="tx1"/>
                </a:solidFill>
                <a:latin typeface="+mn-lt"/>
              </a:rPr>
            </a:br>
            <a:br>
              <a:rPr lang="en-US" sz="2400" dirty="0">
                <a:solidFill>
                  <a:srgbClr val="FFFF00"/>
                </a:solidFill>
                <a:latin typeface="+mn-lt"/>
              </a:rPr>
            </a:br>
            <a:endParaRPr lang="en-US" sz="2400" dirty="0">
              <a:solidFill>
                <a:srgbClr val="FFFF00"/>
              </a:solidFill>
              <a:latin typeface="+mn-lt"/>
            </a:endParaRPr>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215"/>
            <a:ext cx="8229600" cy="758190"/>
          </a:xfrm>
        </p:spPr>
        <p:txBody>
          <a:bodyPr>
            <a:normAutofit/>
          </a:bodyPr>
          <a:lstStyle/>
          <a:p>
            <a:r>
              <a:rPr lang="en-US" sz="4400" dirty="0">
                <a:latin typeface="Cambria" panose="02040503050406030204" pitchFamily="18" charset="0"/>
              </a:rPr>
              <a:t>Area Introduction-Existing system</a:t>
            </a:r>
          </a:p>
        </p:txBody>
      </p:sp>
      <p:sp>
        <p:nvSpPr>
          <p:cNvPr id="3" name="Content Placeholder 2"/>
          <p:cNvSpPr>
            <a:spLocks noGrp="1"/>
          </p:cNvSpPr>
          <p:nvPr>
            <p:ph idx="1"/>
          </p:nvPr>
        </p:nvSpPr>
        <p:spPr>
          <a:xfrm>
            <a:off x="457200" y="1600200"/>
            <a:ext cx="8229600" cy="4724400"/>
          </a:xfrm>
        </p:spPr>
        <p:txBody>
          <a:bodyPr>
            <a:normAutofit/>
          </a:bodyPr>
          <a:lstStyle/>
          <a:p>
            <a:pPr marL="457200" lvl="0" indent="-381000">
              <a:lnSpc>
                <a:spcPct val="150000"/>
              </a:lnSpc>
              <a:spcBef>
                <a:spcPts val="0"/>
              </a:spcBef>
              <a:buClr>
                <a:srgbClr val="000000"/>
              </a:buClr>
              <a:buSzPts val="2400"/>
              <a:buFont typeface="Century Gothic"/>
              <a:buChar char="●"/>
            </a:pPr>
            <a:r>
              <a:rPr lang="en-IN" sz="2000" dirty="0">
                <a:solidFill>
                  <a:srgbClr val="000000"/>
                </a:solidFill>
                <a:ea typeface="Century Gothic"/>
                <a:cs typeface="Century Gothic"/>
                <a:sym typeface="Century Gothic"/>
              </a:rPr>
              <a:t>For endorsement in the existing system needs each time login of user to view and edit the policy content.</a:t>
            </a:r>
          </a:p>
          <a:p>
            <a:pPr marL="457200" lvl="0" indent="-381000">
              <a:lnSpc>
                <a:spcPct val="150000"/>
              </a:lnSpc>
              <a:spcBef>
                <a:spcPts val="0"/>
              </a:spcBef>
              <a:buClr>
                <a:srgbClr val="000000"/>
              </a:buClr>
              <a:buSzPts val="2400"/>
              <a:buFont typeface="Century Gothic"/>
              <a:buChar char="●"/>
            </a:pPr>
            <a:endParaRPr lang="en-IN" sz="2000" dirty="0">
              <a:solidFill>
                <a:srgbClr val="000000"/>
              </a:solidFill>
              <a:ea typeface="Century Gothic"/>
              <a:cs typeface="Century Gothic"/>
              <a:sym typeface="Century Gothic"/>
            </a:endParaRPr>
          </a:p>
          <a:p>
            <a:pPr marL="457200" lvl="0" indent="-381000">
              <a:lnSpc>
                <a:spcPct val="150000"/>
              </a:lnSpc>
              <a:spcBef>
                <a:spcPts val="0"/>
              </a:spcBef>
              <a:buClr>
                <a:schemeClr val="dk1"/>
              </a:buClr>
              <a:buSzPts val="2400"/>
              <a:buFont typeface="Century Gothic"/>
              <a:buChar char="●"/>
            </a:pPr>
            <a:r>
              <a:rPr lang="en-IN" sz="2000" dirty="0">
                <a:solidFill>
                  <a:schemeClr val="dk1"/>
                </a:solidFill>
                <a:ea typeface="Century Gothic"/>
                <a:cs typeface="Century Gothic"/>
                <a:sym typeface="Century Gothic"/>
              </a:rPr>
              <a:t>The existing system require person to spend lot of time with computer system to fill up the forms.</a:t>
            </a:r>
          </a:p>
          <a:p>
            <a:pPr marL="0" indent="0">
              <a:lnSpc>
                <a:spcPct val="150000"/>
              </a:lnSpc>
              <a:buNone/>
            </a:pPr>
            <a:endParaRPr lang="en-US" sz="2000" dirty="0"/>
          </a:p>
        </p:txBody>
      </p:sp>
      <p:sp>
        <p:nvSpPr>
          <p:cNvPr id="4" name="TextBox 3"/>
          <p:cNvSpPr txBox="1"/>
          <p:nvPr/>
        </p:nvSpPr>
        <p:spPr>
          <a:xfrm>
            <a:off x="0" y="6477000"/>
            <a:ext cx="9144000" cy="3683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15138"/>
            <a:ext cx="8229600" cy="651662"/>
          </a:xfrm>
        </p:spPr>
        <p:txBody>
          <a:bodyPr>
            <a:normAutofit fontScale="90000"/>
          </a:bodyPr>
          <a:lstStyle/>
          <a:p>
            <a:r>
              <a:rPr lang="en-US" sz="4400" dirty="0">
                <a:latin typeface="Cambria" panose="02040503050406030204" pitchFamily="18" charset="0"/>
              </a:rPr>
              <a:t>Proposed System</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3" name="Rectangle 2"/>
          <p:cNvSpPr/>
          <p:nvPr/>
        </p:nvSpPr>
        <p:spPr>
          <a:xfrm>
            <a:off x="609600" y="1468448"/>
            <a:ext cx="8001000" cy="2549159"/>
          </a:xfrm>
          <a:prstGeom prst="rect">
            <a:avLst/>
          </a:prstGeom>
        </p:spPr>
        <p:txBody>
          <a:bodyPr wrap="square">
            <a:spAutoFit/>
          </a:bodyPr>
          <a:lstStyle/>
          <a:p>
            <a:pPr lvl="0" algn="just">
              <a:lnSpc>
                <a:spcPct val="115000"/>
              </a:lnSpc>
              <a:buClr>
                <a:schemeClr val="dk1"/>
              </a:buClr>
              <a:buSzPts val="1100"/>
            </a:pPr>
            <a:endParaRPr lang="en-IN" sz="2000" dirty="0">
              <a:solidFill>
                <a:schemeClr val="dk1"/>
              </a:solidFill>
              <a:ea typeface="Cambria"/>
              <a:cs typeface="Cambria"/>
              <a:sym typeface="Cambria"/>
            </a:endParaRPr>
          </a:p>
          <a:p>
            <a:pPr lvl="0" algn="just">
              <a:lnSpc>
                <a:spcPct val="115000"/>
              </a:lnSpc>
              <a:buClr>
                <a:schemeClr val="dk1"/>
              </a:buClr>
              <a:buSzPts val="1100"/>
            </a:pPr>
            <a:r>
              <a:rPr lang="en-IN" sz="2000" dirty="0">
                <a:solidFill>
                  <a:schemeClr val="dk1"/>
                </a:solidFill>
                <a:ea typeface="Cambria"/>
                <a:cs typeface="Cambria"/>
                <a:sym typeface="Cambria"/>
              </a:rPr>
              <a:t>Proposed System is to implement latest android cellular technology in making the system still more secure, efficient and effective, for the purpose of insurance policy endorsement.</a:t>
            </a:r>
          </a:p>
          <a:p>
            <a:pPr marL="457200" lvl="0" indent="-69850" algn="just">
              <a:lnSpc>
                <a:spcPct val="115000"/>
              </a:lnSpc>
              <a:buClr>
                <a:schemeClr val="dk1"/>
              </a:buClr>
              <a:buSzPts val="1100"/>
            </a:pPr>
            <a:r>
              <a:rPr lang="en-IN" sz="2000" dirty="0">
                <a:solidFill>
                  <a:schemeClr val="dk1"/>
                </a:solidFill>
                <a:ea typeface="Cambria"/>
                <a:cs typeface="Cambria"/>
                <a:sym typeface="Cambria"/>
              </a:rPr>
              <a:t>1.Requirement of onetime user login</a:t>
            </a:r>
          </a:p>
          <a:p>
            <a:pPr marL="457200" lvl="0" indent="-69850" algn="just">
              <a:lnSpc>
                <a:spcPct val="115000"/>
              </a:lnSpc>
              <a:buClr>
                <a:schemeClr val="dk1"/>
              </a:buClr>
              <a:buSzPts val="1100"/>
            </a:pPr>
            <a:r>
              <a:rPr lang="en-IN" sz="2000" dirty="0">
                <a:solidFill>
                  <a:schemeClr val="dk1"/>
                </a:solidFill>
                <a:ea typeface="Cambria"/>
                <a:cs typeface="Cambria"/>
                <a:sym typeface="Cambria"/>
              </a:rPr>
              <a:t>2.Manage multiple policy at the same time</a:t>
            </a:r>
          </a:p>
          <a:p>
            <a:pPr marL="457200" lvl="0" indent="-69850" algn="just">
              <a:lnSpc>
                <a:spcPct val="115000"/>
              </a:lnSpc>
              <a:buClr>
                <a:schemeClr val="dk1"/>
              </a:buClr>
              <a:buSzPts val="1100"/>
            </a:pPr>
            <a:r>
              <a:rPr lang="en-IN" sz="2000" dirty="0">
                <a:solidFill>
                  <a:schemeClr val="dk1"/>
                </a:solidFill>
                <a:ea typeface="Cambria"/>
                <a:cs typeface="Cambria"/>
                <a:sym typeface="Cambria"/>
              </a:rPr>
              <a:t>3.Manage on-the-go and Renewal alerts</a:t>
            </a:r>
            <a:endParaRPr lang="en-IN" sz="2000" dirty="0">
              <a:solidFill>
                <a:srgbClr val="000000"/>
              </a:solidFil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F60A-2083-47A8-8C5F-70DBBC6B91ED}"/>
              </a:ext>
            </a:extLst>
          </p:cNvPr>
          <p:cNvSpPr>
            <a:spLocks noGrp="1"/>
          </p:cNvSpPr>
          <p:nvPr>
            <p:ph type="title"/>
          </p:nvPr>
        </p:nvSpPr>
        <p:spPr>
          <a:xfrm>
            <a:off x="457200" y="304800"/>
            <a:ext cx="8229600" cy="53340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4BCA3B81-2FBB-4DF1-A1C6-621ABDC9DE5D}"/>
              </a:ext>
            </a:extLst>
          </p:cNvPr>
          <p:cNvSpPr>
            <a:spLocks noGrp="1"/>
          </p:cNvSpPr>
          <p:nvPr>
            <p:ph idx="1"/>
          </p:nvPr>
        </p:nvSpPr>
        <p:spPr>
          <a:xfrm>
            <a:off x="434009" y="1234440"/>
            <a:ext cx="8229600" cy="4389120"/>
          </a:xfrm>
        </p:spPr>
        <p:txBody>
          <a:bodyPr>
            <a:normAutofit fontScale="85000" lnSpcReduction="10000"/>
          </a:bodyPr>
          <a:lstStyle/>
          <a:p>
            <a:pPr marL="0" lvl="0" indent="0">
              <a:lnSpc>
                <a:spcPct val="115000"/>
              </a:lnSpc>
              <a:buClr>
                <a:schemeClr val="dk1"/>
              </a:buClr>
              <a:buSzPts val="1100"/>
              <a:buNone/>
            </a:pPr>
            <a:r>
              <a:rPr lang="en-IN" sz="3200" b="1" dirty="0">
                <a:solidFill>
                  <a:schemeClr val="dk1"/>
                </a:solidFill>
                <a:ea typeface="Cambria"/>
                <a:cs typeface="Cambria"/>
                <a:sym typeface="Cambria"/>
              </a:rPr>
              <a:t>Advantages over existing methods</a:t>
            </a:r>
            <a:endParaRPr lang="en-IN" dirty="0"/>
          </a:p>
          <a:p>
            <a:pPr lvl="0" indent="0">
              <a:lnSpc>
                <a:spcPct val="115000"/>
              </a:lnSpc>
              <a:buClr>
                <a:schemeClr val="dk1"/>
              </a:buClr>
              <a:buSzPts val="1100"/>
              <a:buNone/>
            </a:pPr>
            <a:r>
              <a:rPr lang="en-IN" dirty="0">
                <a:solidFill>
                  <a:schemeClr val="dk1"/>
                </a:solidFill>
                <a:ea typeface="Cambria"/>
                <a:cs typeface="Cambria"/>
                <a:sym typeface="Cambria"/>
              </a:rPr>
              <a:t>The system is planned to be built using Android App Technology with </a:t>
            </a:r>
            <a:r>
              <a:rPr lang="en-IN" dirty="0" err="1">
                <a:solidFill>
                  <a:schemeClr val="dk1"/>
                </a:solidFill>
                <a:ea typeface="Cambria"/>
                <a:cs typeface="Cambria"/>
                <a:sym typeface="Cambria"/>
              </a:rPr>
              <a:t>kotlin</a:t>
            </a:r>
            <a:r>
              <a:rPr lang="en-IN" dirty="0">
                <a:solidFill>
                  <a:schemeClr val="dk1"/>
                </a:solidFill>
                <a:ea typeface="Cambria"/>
                <a:cs typeface="Cambria"/>
                <a:sym typeface="Cambria"/>
              </a:rPr>
              <a:t> (a light weight scripting Technology)and Jasper  for reports generation for speed and Oracle as database</a:t>
            </a:r>
            <a:endParaRPr lang="en-IN" sz="2000" dirty="0">
              <a:solidFill>
                <a:srgbClr val="000000"/>
              </a:solidFill>
              <a:ea typeface="Arial"/>
              <a:cs typeface="Arial"/>
              <a:sym typeface="Arial"/>
            </a:endParaRPr>
          </a:p>
          <a:p>
            <a:pPr marL="0" lvl="0" indent="0">
              <a:lnSpc>
                <a:spcPct val="115000"/>
              </a:lnSpc>
              <a:buClr>
                <a:schemeClr val="dk1"/>
              </a:buClr>
              <a:buSzPts val="1100"/>
              <a:buNone/>
            </a:pPr>
            <a:r>
              <a:rPr lang="en-IN" sz="3200" b="1" dirty="0">
                <a:solidFill>
                  <a:schemeClr val="dk1"/>
                </a:solidFill>
                <a:ea typeface="Cambria"/>
                <a:cs typeface="Cambria"/>
                <a:sym typeface="Cambria"/>
              </a:rPr>
              <a:t>Future Enhancements</a:t>
            </a:r>
            <a:endParaRPr lang="en-IN" dirty="0"/>
          </a:p>
          <a:p>
            <a:pPr marL="387350" lvl="0" indent="0">
              <a:lnSpc>
                <a:spcPct val="115000"/>
              </a:lnSpc>
              <a:buClr>
                <a:schemeClr val="dk1"/>
              </a:buClr>
              <a:buSzPts val="1100"/>
              <a:buNone/>
            </a:pPr>
            <a:r>
              <a:rPr lang="en-IN" dirty="0">
                <a:solidFill>
                  <a:schemeClr val="dk1"/>
                </a:solidFill>
                <a:ea typeface="Arial"/>
                <a:cs typeface="Arial"/>
                <a:sym typeface="Arial"/>
              </a:rPr>
              <a:t>1.</a:t>
            </a:r>
            <a:r>
              <a:rPr lang="en-IN" dirty="0">
                <a:solidFill>
                  <a:schemeClr val="dk1"/>
                </a:solidFill>
                <a:ea typeface="Cambria"/>
                <a:cs typeface="Cambria"/>
                <a:sym typeface="Cambria"/>
              </a:rPr>
              <a:t> Enhanced features in Agent portal with renewal alerts and endorsement options .</a:t>
            </a:r>
          </a:p>
          <a:p>
            <a:pPr marL="387350" lvl="0" indent="0">
              <a:lnSpc>
                <a:spcPct val="115000"/>
              </a:lnSpc>
              <a:buClr>
                <a:schemeClr val="dk1"/>
              </a:buClr>
              <a:buSzPts val="1100"/>
              <a:buNone/>
            </a:pPr>
            <a:r>
              <a:rPr lang="en-IN" dirty="0">
                <a:solidFill>
                  <a:schemeClr val="dk1"/>
                </a:solidFill>
                <a:ea typeface="Cambria"/>
                <a:cs typeface="Cambria"/>
                <a:sym typeface="Cambria"/>
              </a:rPr>
              <a:t>2. More features help them in auto filling up the forms by means of Googles auto form fill function etc..</a:t>
            </a:r>
            <a:endParaRPr lang="en-IN" dirty="0">
              <a:solidFill>
                <a:schemeClr val="dk1"/>
              </a:solidFill>
              <a:ea typeface="Constantia"/>
              <a:cs typeface="Constantia"/>
              <a:sym typeface="Constantia"/>
            </a:endParaRPr>
          </a:p>
          <a:p>
            <a:pPr marL="387350" lvl="0" indent="0">
              <a:lnSpc>
                <a:spcPct val="115000"/>
              </a:lnSpc>
              <a:buClr>
                <a:schemeClr val="dk1"/>
              </a:buClr>
              <a:buSzPts val="1100"/>
              <a:buNone/>
            </a:pPr>
            <a:r>
              <a:rPr lang="en-IN" dirty="0">
                <a:solidFill>
                  <a:schemeClr val="dk1"/>
                </a:solidFill>
                <a:ea typeface="Cambria"/>
                <a:cs typeface="Cambria"/>
                <a:sym typeface="Cambria"/>
              </a:rPr>
              <a:t>3.It </a:t>
            </a:r>
            <a:r>
              <a:rPr lang="en-IN" dirty="0" err="1">
                <a:solidFill>
                  <a:schemeClr val="dk1"/>
                </a:solidFill>
                <a:ea typeface="Cambria"/>
                <a:cs typeface="Cambria"/>
                <a:sym typeface="Cambria"/>
              </a:rPr>
              <a:t>fastly</a:t>
            </a:r>
            <a:r>
              <a:rPr lang="en-IN" dirty="0">
                <a:solidFill>
                  <a:schemeClr val="dk1"/>
                </a:solidFill>
                <a:ea typeface="Cambria"/>
                <a:cs typeface="Cambria"/>
                <a:sym typeface="Cambria"/>
              </a:rPr>
              <a:t> processes the data. </a:t>
            </a:r>
            <a:endParaRPr lang="en-IN" dirty="0">
              <a:solidFill>
                <a:schemeClr val="dk1"/>
              </a:solidFill>
              <a:ea typeface="Constantia"/>
              <a:cs typeface="Constantia"/>
              <a:sym typeface="Constantia"/>
            </a:endParaRPr>
          </a:p>
          <a:p>
            <a:endParaRPr lang="en-IN" dirty="0"/>
          </a:p>
        </p:txBody>
      </p:sp>
    </p:spTree>
    <p:extLst>
      <p:ext uri="{BB962C8B-B14F-4D97-AF65-F5344CB8AC3E}">
        <p14:creationId xmlns:p14="http://schemas.microsoft.com/office/powerpoint/2010/main" val="2948361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a:latin typeface="Cambria" panose="02040503050406030204" pitchFamily="18" charset="0"/>
              </a:rPr>
              <a:t>Literature Review</a:t>
            </a:r>
            <a:endParaRPr lang="en-US" sz="4000" dirty="0">
              <a:latin typeface="Cambria" panose="02040503050406030204" pitchFamily="18" charset="0"/>
            </a:endParaRPr>
          </a:p>
        </p:txBody>
      </p:sp>
      <p:sp>
        <p:nvSpPr>
          <p:cNvPr id="3" name="Content Placeholder 2"/>
          <p:cNvSpPr>
            <a:spLocks noGrp="1"/>
          </p:cNvSpPr>
          <p:nvPr>
            <p:ph idx="1"/>
          </p:nvPr>
        </p:nvSpPr>
        <p:spPr/>
        <p:txBody>
          <a:bodyPr>
            <a:noAutofit/>
          </a:bodyPr>
          <a:lstStyle/>
          <a:p>
            <a:pPr marL="0" lvl="0" indent="0">
              <a:spcBef>
                <a:spcPts val="0"/>
              </a:spcBef>
              <a:buSzPts val="2660"/>
              <a:buNone/>
            </a:pPr>
            <a:r>
              <a:rPr lang="en-IN" sz="2000" b="1" dirty="0">
                <a:solidFill>
                  <a:schemeClr val="dk1"/>
                </a:solidFill>
                <a:ea typeface="Cambria"/>
                <a:cs typeface="Cambria"/>
                <a:sym typeface="Cambria"/>
              </a:rPr>
              <a:t>Drawbacks of existing methods</a:t>
            </a:r>
            <a:endParaRPr lang="en-IN" sz="2000" b="1" dirty="0"/>
          </a:p>
          <a:p>
            <a:pPr marL="868680" lvl="2" indent="0">
              <a:lnSpc>
                <a:spcPct val="170000"/>
              </a:lnSpc>
              <a:spcBef>
                <a:spcPts val="0"/>
              </a:spcBef>
              <a:buClr>
                <a:schemeClr val="accent3"/>
              </a:buClr>
              <a:buSzPts val="2660"/>
              <a:buNone/>
            </a:pPr>
            <a:r>
              <a:rPr lang="en-IN" sz="2000" dirty="0">
                <a:ea typeface="Cambria"/>
                <a:cs typeface="Cambria"/>
                <a:sym typeface="Cambria"/>
              </a:rPr>
              <a:t>Need for computer systems in large scale and user experience in computer systems.</a:t>
            </a:r>
          </a:p>
          <a:p>
            <a:pPr marL="1433830" lvl="2" indent="-285750">
              <a:lnSpc>
                <a:spcPct val="170000"/>
              </a:lnSpc>
              <a:spcBef>
                <a:spcPts val="600"/>
              </a:spcBef>
              <a:buSzPts val="2800"/>
            </a:pPr>
            <a:r>
              <a:rPr lang="en-IN" sz="2000" dirty="0">
                <a:ea typeface="Cambria"/>
                <a:cs typeface="Cambria"/>
                <a:sym typeface="Cambria"/>
              </a:rPr>
              <a:t>Depends completely on search engine's help.</a:t>
            </a:r>
            <a:endParaRPr lang="en-IN" sz="2400" dirty="0"/>
          </a:p>
          <a:p>
            <a:pPr marL="1433830" lvl="2" indent="-285750">
              <a:lnSpc>
                <a:spcPct val="170000"/>
              </a:lnSpc>
              <a:spcBef>
                <a:spcPts val="600"/>
              </a:spcBef>
              <a:buSzPts val="2800"/>
            </a:pPr>
            <a:r>
              <a:rPr lang="en-IN" sz="2000" dirty="0">
                <a:ea typeface="Cambria"/>
                <a:cs typeface="Cambria"/>
                <a:sym typeface="Cambria"/>
              </a:rPr>
              <a:t>Doesn't have high processing speed </a:t>
            </a:r>
            <a:endParaRPr lang="en-IN" sz="2400" dirty="0"/>
          </a:p>
          <a:p>
            <a:pPr marL="0" indent="0">
              <a:spcBef>
                <a:spcPts val="1160"/>
              </a:spcBef>
              <a:buSzPts val="2660"/>
              <a:buNone/>
            </a:pPr>
            <a:r>
              <a:rPr lang="en-IN" sz="2000" b="1" dirty="0">
                <a:solidFill>
                  <a:schemeClr val="dk1"/>
                </a:solidFill>
                <a:ea typeface="Cambria"/>
                <a:cs typeface="Cambria"/>
                <a:sym typeface="Cambria"/>
              </a:rPr>
              <a:t>References</a:t>
            </a:r>
            <a:endParaRPr lang="en-IN" sz="2000" b="1" dirty="0"/>
          </a:p>
          <a:p>
            <a:pPr marL="0" lvl="0" indent="0">
              <a:spcBef>
                <a:spcPts val="1160"/>
              </a:spcBef>
              <a:buSzPts val="2660"/>
              <a:buNone/>
            </a:pPr>
            <a:r>
              <a:rPr lang="en-IN" sz="1800" dirty="0">
                <a:solidFill>
                  <a:schemeClr val="dk2"/>
                </a:solidFill>
                <a:ea typeface="Cambria"/>
                <a:cs typeface="Cambria"/>
                <a:sym typeface="Cambria"/>
              </a:rPr>
              <a:t>	   </a:t>
            </a:r>
            <a:r>
              <a:rPr lang="en-IN" sz="2000" dirty="0">
                <a:solidFill>
                  <a:schemeClr val="dk2"/>
                </a:solidFill>
                <a:ea typeface="Cambria"/>
                <a:cs typeface="Cambria"/>
                <a:sym typeface="Cambria"/>
              </a:rPr>
              <a:t> www.icicilombard.com</a:t>
            </a:r>
            <a:endParaRPr lang="en-IN" sz="2000" dirty="0"/>
          </a:p>
          <a:p>
            <a:pPr marL="0" lvl="0" indent="0">
              <a:spcBef>
                <a:spcPts val="1160"/>
              </a:spcBef>
              <a:buSzPts val="2660"/>
              <a:buNone/>
            </a:pPr>
            <a:r>
              <a:rPr lang="en-IN" sz="2000" dirty="0">
                <a:solidFill>
                  <a:schemeClr val="dk2"/>
                </a:solidFill>
                <a:ea typeface="Cambria"/>
                <a:cs typeface="Cambria"/>
                <a:sym typeface="Cambria"/>
              </a:rPr>
              <a:t>                    www.insurance.com</a:t>
            </a:r>
            <a:endParaRPr lang="en-IN" sz="2000" dirty="0"/>
          </a:p>
          <a:p>
            <a:pPr marL="0" lvl="0" indent="0">
              <a:spcBef>
                <a:spcPts val="1160"/>
              </a:spcBef>
              <a:buSzPts val="2660"/>
              <a:buNone/>
            </a:pPr>
            <a:r>
              <a:rPr lang="en-IN" sz="2000" dirty="0">
                <a:solidFill>
                  <a:schemeClr val="dk2"/>
                </a:solidFill>
                <a:ea typeface="Cambria"/>
                <a:cs typeface="Cambria"/>
                <a:sym typeface="Cambria"/>
              </a:rPr>
              <a:t>   </a:t>
            </a:r>
            <a:endParaRPr lang="en-IN" sz="2000" dirty="0"/>
          </a:p>
          <a:p>
            <a:pPr marL="0" lvl="0" indent="0">
              <a:spcBef>
                <a:spcPts val="1160"/>
              </a:spcBef>
              <a:buSzPts val="2660"/>
              <a:buNone/>
            </a:pPr>
            <a:r>
              <a:rPr lang="en-IN" sz="1800" dirty="0">
                <a:solidFill>
                  <a:schemeClr val="dk2"/>
                </a:solidFill>
                <a:ea typeface="Cambria"/>
                <a:cs typeface="Cambria"/>
                <a:sym typeface="Cambria"/>
              </a:rPr>
              <a:t>     	</a:t>
            </a:r>
            <a:endParaRPr lang="en-IN" sz="1800" dirty="0"/>
          </a:p>
          <a:p>
            <a:pPr marL="0" indent="0">
              <a:buNone/>
            </a:pPr>
            <a:endParaRPr lang="en-US" sz="1800" dirty="0"/>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91312"/>
          </a:xfrm>
        </p:spPr>
        <p:txBody>
          <a:bodyPr>
            <a:noAutofit/>
          </a:bodyPr>
          <a:lstStyle/>
          <a:p>
            <a:r>
              <a:rPr lang="en-US" sz="4400" dirty="0">
                <a:latin typeface="Cambria" panose="02040503050406030204" pitchFamily="18" charset="0"/>
              </a:rPr>
              <a:t>Module Split-up</a:t>
            </a:r>
            <a:endParaRPr lang="en-US" sz="4000"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3" name="Rectangle 2"/>
          <p:cNvSpPr/>
          <p:nvPr/>
        </p:nvSpPr>
        <p:spPr>
          <a:xfrm>
            <a:off x="685800" y="1676400"/>
            <a:ext cx="6019800" cy="3724096"/>
          </a:xfrm>
          <a:prstGeom prst="rect">
            <a:avLst/>
          </a:prstGeom>
        </p:spPr>
        <p:txBody>
          <a:bodyPr wrap="square">
            <a:spAutoFit/>
          </a:bodyPr>
          <a:lstStyle/>
          <a:p>
            <a:r>
              <a:rPr lang="en-US" sz="2000" dirty="0">
                <a:solidFill>
                  <a:srgbClr val="FF0000"/>
                </a:solidFill>
              </a:rPr>
              <a:t>Module 1:</a:t>
            </a:r>
          </a:p>
          <a:p>
            <a:r>
              <a:rPr lang="en-US" sz="2400" dirty="0">
                <a:solidFill>
                  <a:srgbClr val="000000"/>
                </a:solidFill>
              </a:rPr>
              <a:t>Data collection</a:t>
            </a:r>
          </a:p>
          <a:p>
            <a:endParaRPr lang="en-US" sz="2000" dirty="0">
              <a:solidFill>
                <a:srgbClr val="000000"/>
              </a:solidFill>
            </a:endParaRPr>
          </a:p>
          <a:p>
            <a:r>
              <a:rPr lang="en-US" sz="2000" dirty="0">
                <a:solidFill>
                  <a:srgbClr val="FF0000"/>
                </a:solidFill>
              </a:rPr>
              <a:t>Module 2:</a:t>
            </a:r>
          </a:p>
          <a:p>
            <a:r>
              <a:rPr lang="en-US" sz="2400" dirty="0">
                <a:solidFill>
                  <a:srgbClr val="000000"/>
                </a:solidFill>
              </a:rPr>
              <a:t>Data analysis</a:t>
            </a:r>
          </a:p>
          <a:p>
            <a:endParaRPr lang="en-US" sz="2000" dirty="0">
              <a:solidFill>
                <a:srgbClr val="000000"/>
              </a:solidFill>
            </a:endParaRPr>
          </a:p>
          <a:p>
            <a:r>
              <a:rPr lang="en-US" sz="2000" dirty="0">
                <a:solidFill>
                  <a:srgbClr val="FF0000"/>
                </a:solidFill>
              </a:rPr>
              <a:t>Module 3:</a:t>
            </a:r>
          </a:p>
          <a:p>
            <a:r>
              <a:rPr lang="en-US" sz="2400" dirty="0">
                <a:solidFill>
                  <a:srgbClr val="000000"/>
                </a:solidFill>
              </a:rPr>
              <a:t>Data Cleaning</a:t>
            </a:r>
          </a:p>
          <a:p>
            <a:endParaRPr lang="en-US" sz="2000" dirty="0">
              <a:solidFill>
                <a:srgbClr val="000000"/>
              </a:solidFill>
            </a:endParaRPr>
          </a:p>
          <a:p>
            <a:r>
              <a:rPr lang="en-US" sz="2000" dirty="0">
                <a:solidFill>
                  <a:srgbClr val="FF0000"/>
                </a:solidFill>
              </a:rPr>
              <a:t>Module 4</a:t>
            </a:r>
            <a:r>
              <a:rPr lang="en-US" sz="2000" dirty="0">
                <a:solidFill>
                  <a:srgbClr val="000000"/>
                </a:solidFill>
              </a:rPr>
              <a:t>:</a:t>
            </a:r>
          </a:p>
          <a:p>
            <a:r>
              <a:rPr lang="en-US" sz="2400" dirty="0">
                <a:solidFill>
                  <a:srgbClr val="000000"/>
                </a:solidFill>
              </a:rPr>
              <a:t>Data modification</a:t>
            </a:r>
            <a:endParaRPr lang="en-US" sz="2000" dirty="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927" y="533400"/>
            <a:ext cx="8534400" cy="1295400"/>
          </a:xfrm>
        </p:spPr>
        <p:txBody>
          <a:bodyPr>
            <a:noAutofit/>
          </a:bodyPr>
          <a:lstStyle/>
          <a:p>
            <a:br>
              <a:rPr lang="en-US" sz="3600" dirty="0">
                <a:latin typeface="+mn-lt"/>
              </a:rPr>
            </a:br>
            <a:br>
              <a:rPr lang="en-US" sz="3600" dirty="0">
                <a:latin typeface="+mn-lt"/>
              </a:rPr>
            </a:br>
            <a:br>
              <a:rPr lang="en-US" sz="3600" dirty="0">
                <a:latin typeface="+mn-lt"/>
              </a:rPr>
            </a:br>
            <a:br>
              <a:rPr lang="en-US" sz="3600" dirty="0">
                <a:latin typeface="+mn-lt"/>
              </a:rPr>
            </a:br>
            <a:br>
              <a:rPr lang="en-US" sz="3600" dirty="0">
                <a:latin typeface="+mn-lt"/>
              </a:rPr>
            </a:br>
            <a:br>
              <a:rPr lang="en-US" sz="3600" dirty="0">
                <a:latin typeface="+mn-lt"/>
              </a:rPr>
            </a:br>
            <a:br>
              <a:rPr lang="en-US" sz="3600" dirty="0">
                <a:latin typeface="+mn-lt"/>
              </a:rPr>
            </a:br>
            <a:br>
              <a:rPr lang="en-US" sz="3600" dirty="0">
                <a:latin typeface="+mn-lt"/>
              </a:rPr>
            </a:br>
            <a:br>
              <a:rPr lang="en-US" sz="3600" dirty="0">
                <a:latin typeface="+mn-lt"/>
              </a:rPr>
            </a:br>
            <a:br>
              <a:rPr lang="en-US" sz="3600" dirty="0">
                <a:latin typeface="+mn-lt"/>
              </a:rPr>
            </a:br>
            <a:br>
              <a:rPr lang="en-US" sz="3600" dirty="0">
                <a:latin typeface="+mn-lt"/>
              </a:rPr>
            </a:br>
            <a:r>
              <a:rPr lang="en-US" sz="3600" dirty="0">
                <a:latin typeface="+mn-lt"/>
              </a:rPr>
              <a:t>Screen shots of modules under progress</a:t>
            </a:r>
            <a:r>
              <a:rPr lang="en-US" sz="2800" dirty="0">
                <a:latin typeface="+mn-lt"/>
              </a:rPr>
              <a:t>.</a:t>
            </a:r>
            <a:br>
              <a:rPr lang="en-US" sz="2800" dirty="0">
                <a:latin typeface="+mn-lt"/>
              </a:rPr>
            </a:br>
            <a:r>
              <a:rPr lang="en-US" sz="2800" dirty="0">
                <a:latin typeface="+mn-lt"/>
              </a:rPr>
              <a:t>Login Page</a:t>
            </a:r>
            <a:endParaRPr lang="en-IN" sz="3200" dirty="0">
              <a:latin typeface="+mn-lt"/>
            </a:endParaRPr>
          </a:p>
        </p:txBody>
      </p:sp>
      <p:pic>
        <p:nvPicPr>
          <p:cNvPr id="6" name="Content Placeholder 5"/>
          <p:cNvPicPr>
            <a:picLocks noGrp="1"/>
          </p:cNvPicPr>
          <p:nvPr>
            <p:ph idx="1"/>
          </p:nvPr>
        </p:nvPicPr>
        <p:blipFill>
          <a:blip r:embed="rId2"/>
          <a:stretch>
            <a:fillRect/>
          </a:stretch>
        </p:blipFill>
        <p:spPr>
          <a:xfrm>
            <a:off x="668373" y="1935163"/>
            <a:ext cx="7807253" cy="4389437"/>
          </a:xfrm>
          <a:prstGeom prst="rect">
            <a:avLst/>
          </a:prstGeom>
        </p:spPr>
      </p:pic>
    </p:spTree>
    <p:extLst>
      <p:ext uri="{BB962C8B-B14F-4D97-AF65-F5344CB8AC3E}">
        <p14:creationId xmlns:p14="http://schemas.microsoft.com/office/powerpoint/2010/main" val="3758409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0" y="838200"/>
            <a:ext cx="152400" cy="76200"/>
          </a:xfrm>
        </p:spPr>
        <p:txBody>
          <a:bodyPr>
            <a:normAutofit fontScale="90000"/>
          </a:bodyPr>
          <a:lstStyle/>
          <a:p>
            <a:endParaRPr lang="en-IN" dirty="0"/>
          </a:p>
        </p:txBody>
      </p:sp>
      <p:pic>
        <p:nvPicPr>
          <p:cNvPr id="5" name="Content Placeholder 4"/>
          <p:cNvPicPr>
            <a:picLocks noGrp="1"/>
          </p:cNvPicPr>
          <p:nvPr>
            <p:ph idx="1"/>
          </p:nvPr>
        </p:nvPicPr>
        <p:blipFill>
          <a:blip r:embed="rId2"/>
          <a:stretch>
            <a:fillRect/>
          </a:stretch>
        </p:blipFill>
        <p:spPr>
          <a:xfrm>
            <a:off x="856445" y="1676400"/>
            <a:ext cx="7807253" cy="4389437"/>
          </a:xfrm>
          <a:prstGeom prst="rect">
            <a:avLst/>
          </a:prstGeom>
        </p:spPr>
      </p:pic>
      <p:sp>
        <p:nvSpPr>
          <p:cNvPr id="3" name="Rectangle 2"/>
          <p:cNvSpPr/>
          <p:nvPr/>
        </p:nvSpPr>
        <p:spPr>
          <a:xfrm>
            <a:off x="533400" y="914400"/>
            <a:ext cx="2875146" cy="523220"/>
          </a:xfrm>
          <a:prstGeom prst="rect">
            <a:avLst/>
          </a:prstGeom>
        </p:spPr>
        <p:txBody>
          <a:bodyPr wrap="none">
            <a:spAutoFit/>
          </a:bodyPr>
          <a:lstStyle/>
          <a:p>
            <a:r>
              <a:rPr lang="en-US" sz="2800" dirty="0">
                <a:solidFill>
                  <a:schemeClr val="accent1">
                    <a:lumMod val="50000"/>
                  </a:schemeClr>
                </a:solidFill>
              </a:rPr>
              <a:t>Registration Page</a:t>
            </a:r>
            <a:endParaRPr lang="en-IN" sz="2800" dirty="0">
              <a:solidFill>
                <a:schemeClr val="accent1">
                  <a:lumMod val="50000"/>
                </a:schemeClr>
              </a:solidFill>
            </a:endParaRPr>
          </a:p>
        </p:txBody>
      </p:sp>
    </p:spTree>
    <p:extLst>
      <p:ext uri="{BB962C8B-B14F-4D97-AF65-F5344CB8AC3E}">
        <p14:creationId xmlns:p14="http://schemas.microsoft.com/office/powerpoint/2010/main" val="7659775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380</TotalTime>
  <Words>357</Words>
  <Application>Microsoft Office PowerPoint</Application>
  <PresentationFormat>On-screen Show (4:3)</PresentationFormat>
  <Paragraphs>69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Cambria</vt:lpstr>
      <vt:lpstr>Century Gothic</vt:lpstr>
      <vt:lpstr>Constantia</vt:lpstr>
      <vt:lpstr>Wingdings</vt:lpstr>
      <vt:lpstr>Wingdings 2</vt:lpstr>
      <vt:lpstr>Flow</vt:lpstr>
      <vt:lpstr>INSURANCE POLICY ENDORSEMENT BASED ON ANDROID SYSTEM</vt:lpstr>
      <vt:lpstr>             Abstract       An insurance endorsement is an amendment to an existing insurance contract, for changing the terms or scope of the original policy. An insurance endorsement may be used to add, delete, exclude or otherwise alter coverage . Insurance endorsement App is going to be a product – oriented software solution covering every business area in Insurance and provides its End users to manage their policy on-the-go without spending separate time for optimizing the policy contents.   </vt:lpstr>
      <vt:lpstr>Area Introduction-Existing system</vt:lpstr>
      <vt:lpstr>Proposed System</vt:lpstr>
      <vt:lpstr>PowerPoint Presentation</vt:lpstr>
      <vt:lpstr>Literature Review</vt:lpstr>
      <vt:lpstr>Module Split-up</vt:lpstr>
      <vt:lpstr>           Screen shots of modules under progress. Login Page</vt:lpstr>
      <vt:lpstr>PowerPoint Presentation</vt:lpstr>
      <vt:lpstr>PowerPoint Presentation</vt:lpstr>
      <vt:lpstr>PowerPoint Presentation</vt:lpstr>
      <vt:lpstr>                 THANK YOU</vt:lpstr>
    </vt:vector>
  </TitlesOfParts>
  <Company>kgisl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jenifer nancy</cp:lastModifiedBy>
  <cp:revision>54</cp:revision>
  <dcterms:created xsi:type="dcterms:W3CDTF">2011-12-09T06:36:00Z</dcterms:created>
  <dcterms:modified xsi:type="dcterms:W3CDTF">2019-02-07T10:43:22Z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1033-10.2.0.7587</vt:lpwstr>
  </property>
</Properties>
</file>