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5" r:id="rId6"/>
    <p:sldId id="267" r:id="rId7"/>
    <p:sldId id="266" r:id="rId8"/>
    <p:sldId id="261" r:id="rId9"/>
    <p:sldId id="264" r:id="rId1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hIa/r6L1uKsmH1AXe1eY1Bh8DJ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51477-1DAF-4754-85FB-B4281EF76B08}" v="618" dt="2019-06-06T16:42:05.089"/>
    <p1510:client id="{05FE45C3-964A-E3B5-4187-838C7FF5A783}" v="416" dt="2019-06-06T16:22:46.266"/>
    <p1510:client id="{D7459194-C2CA-DFBA-54C3-D3C914B1EA02}" v="36" dt="2019-06-06T16:37:33.604"/>
    <p1510:client id="{09C81F95-EC0A-EFF6-0A55-25A617EC78C0}" v="398" dt="2019-06-06T16:34:23.182"/>
    <p1510:client id="{8FCA93B7-F1F7-4016-A1C4-701E8E7BFEE0}" v="26" dt="2019-06-06T15:31:26.907"/>
    <p1510:client id="{237AE6CB-5E2E-47C5-883D-8AF489049BDD}" v="366" dt="2019-06-06T16:13:20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19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6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378233" y="0"/>
            <a:ext cx="5909767" cy="59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300779" y="4522810"/>
            <a:ext cx="5909767" cy="59097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104409" y="1486535"/>
            <a:ext cx="12079182" cy="717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1" u="none" strike="noStrike" cap="none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CELL2CELL Proactive Churn Management Strategy</a:t>
            </a:r>
            <a:endParaRPr/>
          </a:p>
          <a:p>
            <a:pPr marL="0" marR="0" lvl="0" indent="0" algn="ctr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1" u="none" strike="noStrike" cap="none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By 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4792797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4641" y="3956141"/>
            <a:ext cx="3658430" cy="3658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10252" y="4275614"/>
            <a:ext cx="3019482" cy="30194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27391" y="7096951"/>
            <a:ext cx="456824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28234B"/>
                </a:solidFill>
                <a:latin typeface="Poppins Light"/>
                <a:ea typeface="Poppins Light"/>
                <a:cs typeface="Poppins Light"/>
                <a:sym typeface="Poppins Light"/>
              </a:rPr>
              <a:t>Current State of Customer Churn</a:t>
            </a:r>
            <a:endParaRPr lang="en-US" sz="4400" dirty="0"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4213184" y="0"/>
            <a:ext cx="4074816" cy="40748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2987163" y="1701014"/>
            <a:ext cx="1232637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u="none" strike="noStrike" cap="none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Cell2Cell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116458" y="3920275"/>
            <a:ext cx="3750163" cy="3766972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7282468" y="4579369"/>
            <a:ext cx="341814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8234B"/>
                </a:solidFill>
                <a:latin typeface="Poppins"/>
                <a:sym typeface="Poppins Light"/>
              </a:rPr>
              <a:t>Apply </a:t>
            </a:r>
            <a:endParaRPr lang="en-US" sz="4400" b="1" dirty="0">
              <a:solidFill>
                <a:srgbClr val="28234B"/>
              </a:solidFill>
              <a:latin typeface="Poppin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28234B"/>
                </a:solidFill>
                <a:latin typeface="Poppins"/>
                <a:sym typeface="Poppins Light"/>
              </a:rPr>
              <a:t>CRM Strategy</a:t>
            </a:r>
            <a:endParaRPr lang="en-US" sz="4400" b="1" dirty="0">
              <a:solidFill>
                <a:srgbClr val="28234B"/>
              </a:solidFill>
              <a:latin typeface="Poppins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2889257" y="7087426"/>
            <a:ext cx="456824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28234B"/>
                </a:solidFill>
                <a:latin typeface="Poppins Light"/>
                <a:ea typeface="Poppins Light"/>
                <a:cs typeface="Poppins Light"/>
                <a:sym typeface="Poppins Light"/>
              </a:rPr>
              <a:t>Reduced Customer Churn</a:t>
            </a:r>
            <a:endParaRPr sz="4400" dirty="0"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0" y="1710539"/>
            <a:ext cx="4074816" cy="407481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758680" y="4275614"/>
            <a:ext cx="3018653" cy="303218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3504316" y="4275614"/>
            <a:ext cx="3018653" cy="303218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751915" y="5175669"/>
            <a:ext cx="3032183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>
                <a:solidFill>
                  <a:srgbClr val="28234B"/>
                </a:solidFill>
                <a:latin typeface="Poppins"/>
                <a:sym typeface="Poppins"/>
              </a:rPr>
              <a:t>52.04%</a:t>
            </a:r>
            <a:endParaRPr lang="en-US" sz="6400"/>
          </a:p>
        </p:txBody>
      </p:sp>
      <p:sp>
        <p:nvSpPr>
          <p:cNvPr id="105" name="Google Shape;105;p2"/>
          <p:cNvSpPr txBox="1"/>
          <p:nvPr/>
        </p:nvSpPr>
        <p:spPr>
          <a:xfrm>
            <a:off x="13497552" y="5173513"/>
            <a:ext cx="3351656" cy="109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26.04%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0" y="1344336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028700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Discount on New Phone</a:t>
            </a:r>
          </a:p>
          <a:p>
            <a:pPr algn="ctr"/>
            <a:endParaRPr lang="en-US" sz="2800" dirty="0">
              <a:solidFill>
                <a:srgbClr val="7030A0"/>
              </a:solidFill>
              <a:latin typeface="Poppins"/>
            </a:endParaRPr>
          </a:p>
          <a:p>
            <a:pPr algn="ctr"/>
            <a:endParaRPr lang="en-US" sz="2800" dirty="0">
              <a:solidFill>
                <a:srgbClr val="7030A0"/>
              </a:solidFill>
              <a:latin typeface="Poppins"/>
            </a:endParaRPr>
          </a:p>
          <a:p>
            <a:pPr algn="ctr"/>
            <a:endParaRPr lang="en-US" sz="2800" b="1">
              <a:solidFill>
                <a:srgbClr val="7030A0"/>
              </a:solidFill>
              <a:latin typeface="Poppins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Give customer 20% discount on new phone with 2 year plan</a:t>
            </a:r>
            <a:endParaRPr lang="en-US" sz="2800" dirty="0">
              <a:solidFill>
                <a:srgbClr val="7030A0"/>
              </a:solidFill>
              <a:latin typeface="Poppins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647553" y="0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6666656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Friends and Family Plan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algn="ctr"/>
            <a:endParaRPr lang="en-US" sz="2800" b="1">
              <a:solidFill>
                <a:srgbClr val="7030A0"/>
              </a:solidFill>
              <a:latin typeface="Poppins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Offer plan with free inter calling and give additional 5% discount for adding new people to the plan</a:t>
            </a:r>
            <a:endParaRPr lang="en-US"/>
          </a:p>
        </p:txBody>
      </p:sp>
      <p:sp>
        <p:nvSpPr>
          <p:cNvPr id="153" name="Google Shape;153;p5"/>
          <p:cNvSpPr/>
          <p:nvPr/>
        </p:nvSpPr>
        <p:spPr>
          <a:xfrm>
            <a:off x="12304611" y="122327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Technical Assistance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/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Offer preemptive technical assistance to the customer</a:t>
            </a:r>
          </a:p>
        </p:txBody>
      </p:sp>
      <p:sp>
        <p:nvSpPr>
          <p:cNvPr id="154" name="Google Shape;154;p5"/>
          <p:cNvSpPr/>
          <p:nvPr/>
        </p:nvSpPr>
        <p:spPr>
          <a:xfrm>
            <a:off x="1028700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Longer Schemes and AutoPay</a:t>
            </a:r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Offer a scheme that is binding for 6 months/1 year/5 years  and offer autopay</a:t>
            </a:r>
          </a:p>
        </p:txBody>
      </p:sp>
      <p:sp>
        <p:nvSpPr>
          <p:cNvPr id="155" name="Google Shape;155;p5"/>
          <p:cNvSpPr/>
          <p:nvPr/>
        </p:nvSpPr>
        <p:spPr>
          <a:xfrm>
            <a:off x="6666656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Discount Codes and Coupons</a:t>
            </a:r>
          </a:p>
          <a:p>
            <a:endParaRPr lang="en-US" sz="3200" dirty="0"/>
          </a:p>
          <a:p>
            <a:endParaRPr lang="en-US" sz="3200" dirty="0"/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Discount codes and coupons  with the condition of plan and minimum buying</a:t>
            </a:r>
          </a:p>
        </p:txBody>
      </p:sp>
      <p:sp>
        <p:nvSpPr>
          <p:cNvPr id="156" name="Google Shape;156;p5"/>
          <p:cNvSpPr/>
          <p:nvPr/>
        </p:nvSpPr>
        <p:spPr>
          <a:xfrm>
            <a:off x="12304611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latin typeface="Poppins"/>
              </a:rPr>
              <a:t>Lower Level Plan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Poppins"/>
              </a:rPr>
              <a:t>Upgrade of plan for people around 30% usage we offer change in plan with less minutes</a:t>
            </a:r>
          </a:p>
        </p:txBody>
      </p:sp>
      <p:sp>
        <p:nvSpPr>
          <p:cNvPr id="175" name="Google Shape;175;p5"/>
          <p:cNvSpPr txBox="1"/>
          <p:nvPr/>
        </p:nvSpPr>
        <p:spPr>
          <a:xfrm>
            <a:off x="-49642" y="-101003"/>
            <a:ext cx="1798461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CRM Stages: Offers Designed To Prevent  Customer Churn</a:t>
            </a:r>
            <a:endParaRPr sz="3600" b="1" i="1" dirty="0">
              <a:solidFill>
                <a:srgbClr val="2823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-169247" y="7925878"/>
            <a:ext cx="18588462" cy="2620167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1050786" y="8705850"/>
            <a:ext cx="16148397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CD89FD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/>
          </a:p>
        </p:txBody>
      </p:sp>
      <p:grpSp>
        <p:nvGrpSpPr>
          <p:cNvPr id="113" name="Google Shape;113;p3"/>
          <p:cNvGrpSpPr/>
          <p:nvPr/>
        </p:nvGrpSpPr>
        <p:grpSpPr>
          <a:xfrm>
            <a:off x="1050773" y="1827280"/>
            <a:ext cx="8122187" cy="3584429"/>
            <a:chOff x="-48217" y="-9525"/>
            <a:chExt cx="10829582" cy="4779239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0" y="-9525"/>
              <a:ext cx="10781365" cy="3693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i="1" u="none" strike="noStrike" cap="none">
                  <a:solidFill>
                    <a:srgbClr val="28234B"/>
                  </a:solidFill>
                  <a:latin typeface="Poppins"/>
                  <a:ea typeface="Poppins"/>
                  <a:cs typeface="Poppins"/>
                  <a:sym typeface="Poppins"/>
                </a:rPr>
                <a:t>Predictive Churn Model &amp; its performance</a:t>
              </a:r>
              <a:endParaRPr/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8217" y="4215770"/>
              <a:ext cx="2408454" cy="553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/>
          <p:nvPr/>
        </p:nvSpPr>
        <p:spPr>
          <a:xfrm>
            <a:off x="9828631" y="108843"/>
            <a:ext cx="3828225" cy="342713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9829289" y="3889231"/>
            <a:ext cx="3391375" cy="325194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0348109" y="1302342"/>
            <a:ext cx="279117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err="1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Ventiles</a:t>
            </a:r>
          </a:p>
        </p:txBody>
      </p:sp>
      <p:sp>
        <p:nvSpPr>
          <p:cNvPr id="119" name="Google Shape;119;p3"/>
          <p:cNvSpPr txBox="1"/>
          <p:nvPr/>
        </p:nvSpPr>
        <p:spPr>
          <a:xfrm>
            <a:off x="10241078" y="4634613"/>
            <a:ext cx="271875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Lift=2.58</a:t>
            </a:r>
            <a:endParaRPr lang="en-US" sz="4800" i="1" dirty="0">
              <a:latin typeface="Poppins"/>
            </a:endParaRPr>
          </a:p>
          <a:p>
            <a:endParaRPr lang="en-US" sz="2000" b="1" i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(0.048/0.01864)</a:t>
            </a:r>
            <a:endParaRPr lang="en-US" sz="2000" b="1" i="1" dirty="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12" name="Google Shape;116;p3">
            <a:extLst>
              <a:ext uri="{FF2B5EF4-FFF2-40B4-BE49-F238E27FC236}">
                <a16:creationId xmlns:a16="http://schemas.microsoft.com/office/drawing/2014/main" id="{DCE05972-5ECD-4BC1-B452-C1E5E9C75A25}"/>
              </a:ext>
            </a:extLst>
          </p:cNvPr>
          <p:cNvSpPr/>
          <p:nvPr/>
        </p:nvSpPr>
        <p:spPr>
          <a:xfrm>
            <a:off x="13371625" y="2057718"/>
            <a:ext cx="3489559" cy="3187249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A3F6E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9;p3">
            <a:extLst>
              <a:ext uri="{FF2B5EF4-FFF2-40B4-BE49-F238E27FC236}">
                <a16:creationId xmlns:a16="http://schemas.microsoft.com/office/drawing/2014/main" id="{DACE8E51-6021-4B6D-8E36-2E97616B32E6}"/>
              </a:ext>
            </a:extLst>
          </p:cNvPr>
          <p:cNvSpPr txBox="1"/>
          <p:nvPr/>
        </p:nvSpPr>
        <p:spPr>
          <a:xfrm>
            <a:off x="13876993" y="2935836"/>
            <a:ext cx="271875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28234B"/>
                </a:solidFill>
                <a:latin typeface="Poppins"/>
                <a:sym typeface="Poppins"/>
              </a:rPr>
              <a:t>22 Important Factors</a:t>
            </a:r>
            <a:endParaRPr lang="en-US" sz="3600" i="1" dirty="0">
              <a:latin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0800000">
            <a:off x="0" y="0"/>
            <a:ext cx="18889559" cy="1057815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3200400"/>
            <a:ext cx="4310466" cy="6919992"/>
          </a:xfrm>
          <a:prstGeom prst="rect">
            <a:avLst/>
          </a:prstGeom>
          <a:solidFill>
            <a:srgbClr val="FFFCFA"/>
          </a:solidFill>
        </p:spPr>
      </p:sp>
      <p:sp>
        <p:nvSpPr>
          <p:cNvPr id="4" name="AutoShape 4"/>
          <p:cNvSpPr/>
          <p:nvPr/>
        </p:nvSpPr>
        <p:spPr>
          <a:xfrm>
            <a:off x="6307811" y="3199001"/>
            <a:ext cx="4564250" cy="6921391"/>
          </a:xfrm>
          <a:prstGeom prst="rect">
            <a:avLst/>
          </a:prstGeom>
          <a:solidFill>
            <a:srgbClr val="FFFCFA"/>
          </a:solidFill>
        </p:spPr>
      </p:sp>
      <p:sp>
        <p:nvSpPr>
          <p:cNvPr id="5" name="AutoShape 5"/>
          <p:cNvSpPr/>
          <p:nvPr/>
        </p:nvSpPr>
        <p:spPr>
          <a:xfrm>
            <a:off x="11630026" y="3199001"/>
            <a:ext cx="4898915" cy="6921391"/>
          </a:xfrm>
          <a:prstGeom prst="rect">
            <a:avLst/>
          </a:prstGeom>
          <a:solidFill>
            <a:srgbClr val="FFFCFA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0979" y="3199001"/>
            <a:ext cx="4310466" cy="234141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320545" y="3199001"/>
            <a:ext cx="4621257" cy="2362239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379704"/>
            <a:ext cx="13338229" cy="925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5400" b="1" i="1" dirty="0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CRM Stages: Important Factors For Churning</a:t>
            </a:r>
            <a:endParaRPr lang="en-US" sz="6000" dirty="0"/>
          </a:p>
        </p:txBody>
      </p:sp>
      <p:grpSp>
        <p:nvGrpSpPr>
          <p:cNvPr id="12" name="Group 12"/>
          <p:cNvGrpSpPr/>
          <p:nvPr/>
        </p:nvGrpSpPr>
        <p:grpSpPr>
          <a:xfrm>
            <a:off x="1389690" y="4168516"/>
            <a:ext cx="3664609" cy="5824707"/>
            <a:chOff x="0" y="-38100"/>
            <a:chExt cx="3768957" cy="7766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758485" cy="6632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320" dirty="0">
                  <a:solidFill>
                    <a:srgbClr val="002060"/>
                  </a:solidFill>
                  <a:latin typeface="Poppins Light"/>
                </a:rPr>
                <a:t>Positive Factor</a:t>
              </a:r>
              <a:endParaRPr lang="en-US" sz="3200" b="1" i="0" spc="320" dirty="0">
                <a:solidFill>
                  <a:srgbClr val="002060"/>
                </a:solidFill>
                <a:latin typeface="Poppins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472" y="1818865"/>
              <a:ext cx="3758485" cy="5909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</a:rPr>
                <a:t>Number of days of the current equipment (+)</a:t>
              </a:r>
            </a:p>
            <a:p>
              <a:pPr marL="285750" indent="-285750"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</a:rPr>
                <a:t>Number of unique subscribers in household (+)</a:t>
              </a:r>
            </a:p>
            <a:p>
              <a:pPr marL="285750" indent="-285750"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</a:rPr>
                <a:t>Mean number of dropped voice calls (+)</a:t>
              </a:r>
            </a:p>
            <a:p>
              <a:pPr marL="285750" indent="-285750"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</a:rPr>
                <a:t>Customer has made call to retention (+)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  <a:ea typeface="+mn-lt"/>
                  <a:cs typeface="+mn-lt"/>
                </a:rPr>
                <a:t>Handset is refurbished (+)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  <a:ea typeface="+mn-lt"/>
                  <a:cs typeface="+mn-lt"/>
                </a:rPr>
                <a:t>% Change in revenues (+)</a:t>
              </a:r>
              <a:endParaRPr lang="en-US" sz="2400" dirty="0">
                <a:solidFill>
                  <a:srgbClr val="002060"/>
                </a:solidFill>
                <a:latin typeface="Poppins"/>
              </a:endParaRP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solidFill>
                    <a:srgbClr val="002060"/>
                  </a:solidFill>
                  <a:latin typeface="Poppins"/>
                  <a:ea typeface="+mn-lt"/>
                  <a:cs typeface="+mn-lt"/>
                </a:rPr>
                <a:t>Mean monthly revenue (+)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601022" y="4167357"/>
            <a:ext cx="3922328" cy="5456534"/>
            <a:chOff x="0" y="-38100"/>
            <a:chExt cx="4726700" cy="7275377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4726700" cy="6632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en-US" sz="3200" b="1" spc="320" dirty="0">
                  <a:solidFill>
                    <a:srgbClr val="002060"/>
                  </a:solidFill>
                  <a:latin typeface="Poppins Light"/>
                </a:rPr>
                <a:t>Negative Factors</a:t>
              </a:r>
              <a:endParaRPr lang="en-US" sz="3200" b="1" i="0" spc="320" dirty="0">
                <a:solidFill>
                  <a:srgbClr val="002060"/>
                </a:solidFill>
                <a:latin typeface="Poppins Light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9653" y="1820410"/>
              <a:ext cx="3758485" cy="5416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85750" indent="-285750">
                <a:buChar char="•"/>
              </a:pPr>
              <a:r>
                <a:rPr lang="en-US" sz="2400" dirty="0">
                  <a:latin typeface="Poppins"/>
                  <a:ea typeface="+mn-lt"/>
                  <a:cs typeface="+mn-lt"/>
                </a:rPr>
                <a:t>% Change in minutes of use (-)</a:t>
              </a:r>
              <a:endParaRPr lang="en-US" sz="2400" dirty="0">
                <a:latin typeface="Poppins"/>
              </a:endParaRPr>
            </a:p>
            <a:p>
              <a:pPr marL="285750" indent="-285750">
                <a:buChar char="•"/>
              </a:pPr>
              <a:r>
                <a:rPr lang="en-US" sz="2400" dirty="0">
                  <a:latin typeface="Poppins"/>
                </a:rPr>
                <a:t>Mean total recurring charge (-)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latin typeface="Poppins"/>
                  <a:ea typeface="+mn-lt"/>
                  <a:cs typeface="+mn-lt"/>
                </a:rPr>
                <a:t>Responds to mail offers (-)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latin typeface="Poppins"/>
                  <a:ea typeface="+mn-lt"/>
                  <a:cs typeface="+mn-lt"/>
                </a:rPr>
                <a:t>Handset is web capable (-)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2400" dirty="0">
                  <a:latin typeface="Poppins"/>
                  <a:ea typeface="+mn-lt"/>
                  <a:cs typeface="+mn-lt"/>
                </a:rPr>
                <a:t>Months in service (-)</a:t>
              </a:r>
              <a:endParaRPr lang="en-US" sz="2400" dirty="0">
                <a:latin typeface="Poppins"/>
              </a:endParaRPr>
            </a:p>
            <a:p>
              <a:pPr marL="285750" indent="-285750">
                <a:buChar char="•"/>
              </a:pPr>
              <a:r>
                <a:rPr lang="en-US" sz="2400" dirty="0">
                  <a:latin typeface="Poppins"/>
                </a:rPr>
                <a:t>Mean number of </a:t>
              </a:r>
              <a:r>
                <a:rPr lang="en-US" sz="2400" dirty="0" err="1">
                  <a:latin typeface="Poppins"/>
                </a:rPr>
                <a:t>threeway</a:t>
              </a:r>
              <a:r>
                <a:rPr lang="en-US" sz="2400" dirty="0">
                  <a:latin typeface="Poppins"/>
                </a:rPr>
                <a:t> calls (-)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B5FAB-4BB4-4F88-9A04-37E2A69B5E8A}"/>
              </a:ext>
            </a:extLst>
          </p:cNvPr>
          <p:cNvGrpSpPr/>
          <p:nvPr/>
        </p:nvGrpSpPr>
        <p:grpSpPr>
          <a:xfrm>
            <a:off x="11630028" y="3199002"/>
            <a:ext cx="4898912" cy="6813327"/>
            <a:chOff x="11630029" y="3522535"/>
            <a:chExt cx="3064118" cy="7327065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630029" y="3522535"/>
              <a:ext cx="3064118" cy="2217581"/>
            </a:xfrm>
            <a:prstGeom prst="rect">
              <a:avLst/>
            </a:prstGeom>
          </p:spPr>
        </p:pic>
        <p:grpSp>
          <p:nvGrpSpPr>
            <p:cNvPr id="18" name="Group 18"/>
            <p:cNvGrpSpPr/>
            <p:nvPr/>
          </p:nvGrpSpPr>
          <p:grpSpPr>
            <a:xfrm>
              <a:off x="11789720" y="4408155"/>
              <a:ext cx="2818864" cy="6441445"/>
              <a:chOff x="2613168" y="281418"/>
              <a:chExt cx="3758485" cy="8588593"/>
            </a:xfrm>
          </p:grpSpPr>
          <p:sp>
            <p:nvSpPr>
              <p:cNvPr id="19" name="TextBox 19"/>
              <p:cNvSpPr txBox="1"/>
              <p:nvPr/>
            </p:nvSpPr>
            <p:spPr>
              <a:xfrm>
                <a:off x="2613168" y="281418"/>
                <a:ext cx="3758485" cy="138140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en-US" sz="3200" b="1" spc="320" dirty="0">
                    <a:solidFill>
                      <a:srgbClr val="002060"/>
                    </a:solidFill>
                    <a:latin typeface="Poppins Light"/>
                  </a:rPr>
                  <a:t>Factors not consider </a:t>
                </a:r>
                <a:endParaRPr lang="en-US" sz="3200" b="1" i="0" spc="320" dirty="0">
                  <a:solidFill>
                    <a:srgbClr val="002060"/>
                  </a:solidFill>
                  <a:latin typeface="Poppins Light"/>
                </a:endParaRP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2613168" y="1455981"/>
                <a:ext cx="3594684" cy="741403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Mean number of in and out off-peak voice calls (+)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Presence of children in household (+)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Number of handsets issued (+)</a:t>
                </a:r>
                <a:endParaRPr lang="en-US" sz="2400" dirty="0">
                  <a:solidFill>
                    <a:srgbClr val="002060"/>
                  </a:solidFill>
                  <a:latin typeface="Poppins"/>
                </a:endParaRP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Mean monthly minutes of use (+)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Number of active subscribers in household (-)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Age of second household member (-)</a:t>
                </a:r>
                <a:endParaRPr lang="en-US" sz="2400" dirty="0">
                  <a:solidFill>
                    <a:srgbClr val="002060"/>
                  </a:solidFill>
                  <a:latin typeface="Poppins"/>
                </a:endParaRPr>
              </a:p>
              <a:p>
                <a:pPr marL="342900" indent="-34290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Low credit rating –de (-)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Medium credit rating –c (-)</a:t>
                </a:r>
              </a:p>
              <a:p>
                <a:pPr marL="285750" indent="-285750">
                  <a:buFont typeface="Arial,Sans-Serif"/>
                  <a:buChar char="•"/>
                </a:pPr>
                <a:r>
                  <a:rPr lang="en-US" sz="2400" dirty="0">
                    <a:solidFill>
                      <a:srgbClr val="002060"/>
                    </a:solidFill>
                    <a:latin typeface="Poppins"/>
                    <a:ea typeface="+mn-lt"/>
                    <a:cs typeface="+mn-lt"/>
                  </a:rPr>
                  <a:t>Income (-)</a:t>
                </a:r>
              </a:p>
            </p:txBody>
          </p:sp>
        </p:grp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58781" y="1646637"/>
            <a:ext cx="1806341" cy="4154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0" y="1344336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028700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Discount on New Phone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pPr algn="ctr"/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647553" y="0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6666656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Friends and Family Plan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2304611" y="122327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Technical Assistance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028700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Longer Schemes and AutoPay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Poppins"/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6666656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Discount Codes and Coupons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Poppins"/>
            </a:endParaRPr>
          </a:p>
          <a:p>
            <a:endParaRPr lang="en-US" sz="3200" dirty="0">
              <a:solidFill>
                <a:srgbClr val="002060"/>
              </a:solidFill>
            </a:endParaRPr>
          </a:p>
          <a:p>
            <a:pPr algn="ctr"/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2304611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Lower Level Plan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-49642" y="-101003"/>
            <a:ext cx="1798461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rgbClr val="28234B"/>
                </a:solidFill>
                <a:latin typeface="Poppins"/>
                <a:ea typeface="Poppins"/>
                <a:cs typeface="Poppins"/>
                <a:sym typeface="Poppins"/>
              </a:rPr>
              <a:t>CRM Stages: Offers Designed To Prevent  Customer Churn</a:t>
            </a:r>
            <a:endParaRPr sz="3600" b="1" i="1" dirty="0">
              <a:solidFill>
                <a:srgbClr val="2823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54E437-223E-4BB5-A0C3-FE625F5F30BA}"/>
              </a:ext>
            </a:extLst>
          </p:cNvPr>
          <p:cNvSpPr/>
          <p:nvPr/>
        </p:nvSpPr>
        <p:spPr>
          <a:xfrm>
            <a:off x="1264056" y="2649083"/>
            <a:ext cx="4542420" cy="190703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Handset is refurbished = 1 </a:t>
            </a: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No of days of current equipment &gt; mean value (380)  </a:t>
            </a: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Handset is web capable = 0 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FF1F42-C148-4F9B-A595-6DF7C8192E46}"/>
              </a:ext>
            </a:extLst>
          </p:cNvPr>
          <p:cNvSpPr/>
          <p:nvPr/>
        </p:nvSpPr>
        <p:spPr>
          <a:xfrm>
            <a:off x="6897213" y="2649083"/>
            <a:ext cx="4542420" cy="19070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No. of unique subscribers &gt;1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01E0B7D-BDFA-478C-ABE6-435A3988676E}"/>
              </a:ext>
            </a:extLst>
          </p:cNvPr>
          <p:cNvSpPr/>
          <p:nvPr/>
        </p:nvSpPr>
        <p:spPr>
          <a:xfrm>
            <a:off x="12491869" y="2649083"/>
            <a:ext cx="4542420" cy="190702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Mean number of dropped &gt; 7 </a:t>
            </a: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customer has made call to retention team = 1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DDDB34-ED1A-4BE5-8993-2BA99BEE47F1}"/>
              </a:ext>
            </a:extLst>
          </p:cNvPr>
          <p:cNvSpPr/>
          <p:nvPr/>
        </p:nvSpPr>
        <p:spPr>
          <a:xfrm>
            <a:off x="1232799" y="7036232"/>
            <a:ext cx="4542420" cy="17590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Change is revenue ! =0 </a:t>
            </a: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Mean total recurring charge &gt; 36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F9E00BF-8E08-4D90-A047-6B5584DCDA6D}"/>
              </a:ext>
            </a:extLst>
          </p:cNvPr>
          <p:cNvSpPr/>
          <p:nvPr/>
        </p:nvSpPr>
        <p:spPr>
          <a:xfrm>
            <a:off x="6875646" y="7036232"/>
            <a:ext cx="4542420" cy="175905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2060"/>
              </a:solidFill>
              <a:latin typeface="Poppins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Response to mail offer = 0 </a:t>
            </a:r>
            <a:endParaRPr lang="en-US" sz="2400" dirty="0">
              <a:latin typeface="Poppins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Months in service &gt; 27 ( 2 years 3 months) </a:t>
            </a:r>
          </a:p>
          <a:p>
            <a:endParaRPr lang="en-US" sz="2000" b="1" dirty="0">
              <a:solidFill>
                <a:srgbClr val="002060"/>
              </a:solidFill>
              <a:latin typeface="Poppin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C0FDC46-0FA2-4647-B2D2-5DDA5E3FDB3A}"/>
              </a:ext>
            </a:extLst>
          </p:cNvPr>
          <p:cNvSpPr/>
          <p:nvPr/>
        </p:nvSpPr>
        <p:spPr>
          <a:xfrm>
            <a:off x="12485357" y="7036233"/>
            <a:ext cx="4542420" cy="17590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2060"/>
                </a:solidFill>
                <a:latin typeface="Poppins"/>
              </a:rPr>
              <a:t>%change in minutes of use is &lt; -75</a:t>
            </a:r>
          </a:p>
        </p:txBody>
      </p:sp>
    </p:spTree>
    <p:extLst>
      <p:ext uri="{BB962C8B-B14F-4D97-AF65-F5344CB8AC3E}">
        <p14:creationId xmlns:p14="http://schemas.microsoft.com/office/powerpoint/2010/main" val="88134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0" y="1344336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028700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Discount on New Phone</a:t>
            </a:r>
          </a:p>
          <a:p>
            <a:endParaRPr lang="en-US" sz="3200" dirty="0"/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Poppins"/>
              </a:rPr>
              <a:t>Avg. cost of phone = $600, 20% discount = </a:t>
            </a:r>
            <a:r>
              <a:rPr lang="en-US" sz="3200" b="1" dirty="0">
                <a:solidFill>
                  <a:srgbClr val="FF0000"/>
                </a:solidFill>
                <a:latin typeface="Poppins"/>
              </a:rPr>
              <a:t>$120</a:t>
            </a:r>
            <a:endParaRPr lang="en-US" sz="3200" dirty="0">
              <a:solidFill>
                <a:srgbClr val="FF0000"/>
              </a:solidFill>
              <a:latin typeface="Poppins"/>
            </a:endParaRP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9647553" y="0"/>
            <a:ext cx="8942664" cy="89426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6666656" y="1209168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Friends and Family Plan</a:t>
            </a:r>
          </a:p>
          <a:p>
            <a:endParaRPr lang="en-US" sz="3200" dirty="0"/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Poppins"/>
              </a:rPr>
              <a:t>Inter Calling=$15,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Poppins"/>
              </a:rPr>
              <a:t>Discount=$26.8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Poppins"/>
              </a:rPr>
              <a:t>Incentive=$41.8</a:t>
            </a:r>
          </a:p>
          <a:p>
            <a:endParaRPr lang="en-US" b="1" dirty="0"/>
          </a:p>
        </p:txBody>
      </p:sp>
      <p:sp>
        <p:nvSpPr>
          <p:cNvPr id="153" name="Google Shape;153;p5"/>
          <p:cNvSpPr/>
          <p:nvPr/>
        </p:nvSpPr>
        <p:spPr>
          <a:xfrm>
            <a:off x="12304611" y="122327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Technical Assistance</a:t>
            </a:r>
          </a:p>
          <a:p>
            <a:endParaRPr lang="en-US" sz="3200" dirty="0"/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Poppins"/>
              </a:rPr>
              <a:t>Wage $15 * 5-10 average of hours/year= ($75-$150)</a:t>
            </a:r>
          </a:p>
          <a:p>
            <a:endParaRPr lang="en-US" sz="2000" dirty="0"/>
          </a:p>
        </p:txBody>
      </p:sp>
      <p:sp>
        <p:nvSpPr>
          <p:cNvPr id="154" name="Google Shape;154;p5"/>
          <p:cNvSpPr/>
          <p:nvPr/>
        </p:nvSpPr>
        <p:spPr>
          <a:xfrm>
            <a:off x="1028700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Longer Schemes and AutoPay</a:t>
            </a:r>
          </a:p>
          <a:p>
            <a:pPr algn="ctr"/>
            <a:endParaRPr lang="en-US" sz="3200" b="1" dirty="0">
              <a:solidFill>
                <a:srgbClr val="002060"/>
              </a:solidFill>
              <a:latin typeface="Poppins"/>
            </a:endParaRPr>
          </a:p>
          <a:p>
            <a:pPr algn="ctr"/>
            <a:endParaRPr lang="en-US" sz="3200" b="1" dirty="0">
              <a:solidFill>
                <a:srgbClr val="002060"/>
              </a:solidFill>
              <a:latin typeface="Poppins"/>
            </a:endParaRPr>
          </a:p>
          <a:p>
            <a:pPr algn="ctr"/>
            <a:endParaRPr lang="en-US" sz="3200" b="1" dirty="0">
              <a:solidFill>
                <a:srgbClr val="002060"/>
              </a:solidFill>
              <a:latin typeface="Poppins"/>
            </a:endParaRPr>
          </a:p>
          <a:p>
            <a:endParaRPr lang="en-US" sz="3200" dirty="0"/>
          </a:p>
          <a:p>
            <a:endParaRPr lang="en-US" sz="2000" dirty="0"/>
          </a:p>
        </p:txBody>
      </p:sp>
      <p:sp>
        <p:nvSpPr>
          <p:cNvPr id="155" name="Google Shape;155;p5"/>
          <p:cNvSpPr/>
          <p:nvPr/>
        </p:nvSpPr>
        <p:spPr>
          <a:xfrm>
            <a:off x="6666656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Discount Codes and Coupons</a:t>
            </a:r>
          </a:p>
          <a:p>
            <a:endParaRPr lang="en-US" sz="3200" dirty="0"/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Poppins"/>
              </a:rPr>
              <a:t>Cost of mailing + cost of discount) , assume overall cost = $25</a:t>
            </a:r>
          </a:p>
          <a:p>
            <a:endParaRPr lang="en-US" sz="2000" dirty="0"/>
          </a:p>
        </p:txBody>
      </p:sp>
      <p:sp>
        <p:nvSpPr>
          <p:cNvPr id="156" name="Google Shape;156;p5"/>
          <p:cNvSpPr/>
          <p:nvPr/>
        </p:nvSpPr>
        <p:spPr>
          <a:xfrm>
            <a:off x="12304611" y="5487899"/>
            <a:ext cx="4954689" cy="3589933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Poppins"/>
              </a:rPr>
              <a:t>Lower Level Plan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Poppins"/>
              </a:rPr>
              <a:t>Cost of lowering the plan assume to be $150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5" name="Google Shape;175;p5"/>
          <p:cNvSpPr txBox="1"/>
          <p:nvPr/>
        </p:nvSpPr>
        <p:spPr>
          <a:xfrm>
            <a:off x="6802" y="185182"/>
            <a:ext cx="1798461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i="1" dirty="0">
                <a:solidFill>
                  <a:srgbClr val="002060"/>
                </a:solidFill>
                <a:ea typeface="Poppins"/>
                <a:sym typeface="Poppins"/>
              </a:rPr>
              <a:t>CRM Stages: Incentives Calculated For Each Offer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9C105-3617-4F30-A520-3F1E901C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669" y="7572652"/>
            <a:ext cx="4279519" cy="975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/>
                <a:ea typeface="Times New Roman" panose="02020603050405020304" pitchFamily="18" charset="0"/>
              </a:rPr>
              <a:t>$5 per month autopay discount=$60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9258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1481872" y="1859894"/>
            <a:ext cx="6945613" cy="5165419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/>
          <p:nvPr/>
        </p:nvSpPr>
        <p:spPr>
          <a:xfrm>
            <a:off x="9860515" y="1859894"/>
            <a:ext cx="6945613" cy="5165419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021647" y="1859895"/>
            <a:ext cx="3405838" cy="340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>
            <a:off x="2444069" y="2897055"/>
            <a:ext cx="499934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  <a:sym typeface="Poppins Light"/>
              </a:rPr>
              <a:t>Current Situation</a:t>
            </a:r>
            <a:endParaRPr lang="en-US" sz="4000" dirty="0">
              <a:solidFill>
                <a:srgbClr val="002060"/>
              </a:solidFill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13400290" y="1859895"/>
            <a:ext cx="3405838" cy="34058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-325272" y="462632"/>
            <a:ext cx="18097499" cy="110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1" baseline="30000" dirty="0">
                <a:solidFill>
                  <a:srgbClr val="002060"/>
                </a:solidFill>
                <a:latin typeface="Poppins"/>
                <a:ea typeface="Poppins"/>
                <a:cs typeface="Poppins"/>
                <a:sym typeface="Poppins"/>
              </a:rPr>
              <a:t>Effects of The Offer If Applied</a:t>
            </a:r>
            <a:endParaRPr sz="6600" b="1" i="1" dirty="0">
              <a:solidFill>
                <a:srgbClr val="0020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84;p6">
            <a:extLst>
              <a:ext uri="{FF2B5EF4-FFF2-40B4-BE49-F238E27FC236}">
                <a16:creationId xmlns:a16="http://schemas.microsoft.com/office/drawing/2014/main" id="{D4C53ECD-7ED2-4D56-B3FC-7508381A4584}"/>
              </a:ext>
            </a:extLst>
          </p:cNvPr>
          <p:cNvSpPr txBox="1"/>
          <p:nvPr/>
        </p:nvSpPr>
        <p:spPr>
          <a:xfrm>
            <a:off x="2487201" y="4449809"/>
            <a:ext cx="4913085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  <a:sym typeface="Poppins Light"/>
              </a:rPr>
              <a:t>Churn: 52.04%</a:t>
            </a:r>
            <a:endParaRPr lang="en-US" sz="4000" b="1" dirty="0">
              <a:solidFill>
                <a:srgbClr val="002060"/>
              </a:solidFill>
              <a:latin typeface="Poppins Light"/>
            </a:endParaRPr>
          </a:p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</a:rPr>
              <a:t>CLV: $151.47</a:t>
            </a:r>
          </a:p>
        </p:txBody>
      </p:sp>
      <p:sp>
        <p:nvSpPr>
          <p:cNvPr id="17" name="Google Shape;184;p6">
            <a:extLst>
              <a:ext uri="{FF2B5EF4-FFF2-40B4-BE49-F238E27FC236}">
                <a16:creationId xmlns:a16="http://schemas.microsoft.com/office/drawing/2014/main" id="{B4047385-957F-4D8F-B3D6-6B797A5BD774}"/>
              </a:ext>
            </a:extLst>
          </p:cNvPr>
          <p:cNvSpPr txBox="1"/>
          <p:nvPr/>
        </p:nvSpPr>
        <p:spPr>
          <a:xfrm>
            <a:off x="10250974" y="2897055"/>
            <a:ext cx="6142349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  <a:sym typeface="Poppins Light"/>
              </a:rPr>
              <a:t>Reduced Churn Situation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18" name="Google Shape;184;p6">
            <a:extLst>
              <a:ext uri="{FF2B5EF4-FFF2-40B4-BE49-F238E27FC236}">
                <a16:creationId xmlns:a16="http://schemas.microsoft.com/office/drawing/2014/main" id="{E4A93DD4-2562-40FB-A98A-AF4D393DABA5}"/>
              </a:ext>
            </a:extLst>
          </p:cNvPr>
          <p:cNvSpPr txBox="1"/>
          <p:nvPr/>
        </p:nvSpPr>
        <p:spPr>
          <a:xfrm>
            <a:off x="10984219" y="4449809"/>
            <a:ext cx="482682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  <a:sym typeface="Poppins Light"/>
              </a:rPr>
              <a:t>Churn: 26.04%</a:t>
            </a:r>
            <a:endParaRPr lang="en-US" sz="4000" b="1" dirty="0">
              <a:solidFill>
                <a:srgbClr val="002060"/>
              </a:solidFill>
              <a:latin typeface="Poppins Light"/>
            </a:endParaRPr>
          </a:p>
          <a:p>
            <a:pPr>
              <a:lnSpc>
                <a:spcPct val="130000"/>
              </a:lnSpc>
            </a:pPr>
            <a:r>
              <a:rPr lang="en-US" sz="4000" b="1" dirty="0">
                <a:solidFill>
                  <a:srgbClr val="002060"/>
                </a:solidFill>
                <a:latin typeface="Poppins Light"/>
              </a:rPr>
              <a:t>CLV: $373.22</a:t>
            </a:r>
          </a:p>
        </p:txBody>
      </p:sp>
      <p:sp>
        <p:nvSpPr>
          <p:cNvPr id="19" name="Google Shape;184;p6">
            <a:extLst>
              <a:ext uri="{FF2B5EF4-FFF2-40B4-BE49-F238E27FC236}">
                <a16:creationId xmlns:a16="http://schemas.microsoft.com/office/drawing/2014/main" id="{50382AF5-9770-43C1-A600-29BE1FC87084}"/>
              </a:ext>
            </a:extLst>
          </p:cNvPr>
          <p:cNvSpPr txBox="1"/>
          <p:nvPr/>
        </p:nvSpPr>
        <p:spPr>
          <a:xfrm>
            <a:off x="2314673" y="7425923"/>
            <a:ext cx="14078650" cy="1985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800" b="1" dirty="0">
                <a:solidFill>
                  <a:srgbClr val="002060"/>
                </a:solidFill>
                <a:latin typeface="Poppins Light"/>
                <a:sym typeface="Poppins Light"/>
              </a:rPr>
              <a:t>Value of Churn Management Program= $221.74 </a:t>
            </a:r>
            <a:endParaRPr lang="en-US" sz="4800" dirty="0">
              <a:solidFill>
                <a:srgbClr val="00206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4800" b="1" dirty="0">
                <a:solidFill>
                  <a:srgbClr val="002060"/>
                </a:solidFill>
                <a:latin typeface="Poppins Light"/>
                <a:sym typeface="Poppins Light"/>
              </a:rPr>
              <a:t>(minus Incentive Costs)</a:t>
            </a: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20" name="Google Shape;184;p6">
            <a:extLst>
              <a:ext uri="{FF2B5EF4-FFF2-40B4-BE49-F238E27FC236}">
                <a16:creationId xmlns:a16="http://schemas.microsoft.com/office/drawing/2014/main" id="{68E60E2A-1870-4261-8578-70B7D69D5415}"/>
              </a:ext>
            </a:extLst>
          </p:cNvPr>
          <p:cNvSpPr txBox="1"/>
          <p:nvPr/>
        </p:nvSpPr>
        <p:spPr>
          <a:xfrm rot="16200000">
            <a:off x="6573965" y="4007704"/>
            <a:ext cx="51503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b="1">
                <a:solidFill>
                  <a:schemeClr val="tx1"/>
                </a:solidFill>
                <a:latin typeface="Poppins Light"/>
                <a:sym typeface="Poppins Light"/>
              </a:rPr>
              <a:t>Assume  50%  Success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300779" y="-145576"/>
            <a:ext cx="18889559" cy="1057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2378233" y="0"/>
            <a:ext cx="5909767" cy="590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300779" y="4522810"/>
            <a:ext cx="5909767" cy="590976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 txBox="1"/>
          <p:nvPr/>
        </p:nvSpPr>
        <p:spPr>
          <a:xfrm>
            <a:off x="3104409" y="3717502"/>
            <a:ext cx="12079182" cy="15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1">
                <a:solidFill>
                  <a:srgbClr val="FFFCFA"/>
                </a:solidFill>
                <a:latin typeface="Poppins"/>
                <a:ea typeface="Poppins"/>
                <a:cs typeface="Poppins"/>
                <a:sym typeface="Poppins"/>
              </a:rPr>
              <a:t>Thank you!!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498</Words>
  <Application>Microsoft Office PowerPoint</Application>
  <PresentationFormat>Custom</PresentationFormat>
  <Paragraphs>157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Tawde</dc:creator>
  <cp:lastModifiedBy>Tawde,Apurva</cp:lastModifiedBy>
  <cp:revision>1</cp:revision>
  <dcterms:created xsi:type="dcterms:W3CDTF">2006-08-16T00:00:00Z</dcterms:created>
  <dcterms:modified xsi:type="dcterms:W3CDTF">2019-06-06T16:42:05Z</dcterms:modified>
</cp:coreProperties>
</file>