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7" d="100"/>
          <a:sy n="57" d="100"/>
        </p:scale>
        <p:origin x="101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8C9B-DA4F-5205-D665-779DFA54CC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80FF82-7F19-FFF7-DF49-5102BC50E8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9AC371-E957-CC16-0E7F-BEDF19C26083}"/>
              </a:ext>
            </a:extLst>
          </p:cNvPr>
          <p:cNvSpPr>
            <a:spLocks noGrp="1"/>
          </p:cNvSpPr>
          <p:nvPr>
            <p:ph type="dt" sz="half" idx="10"/>
          </p:nvPr>
        </p:nvSpPr>
        <p:spPr/>
        <p:txBody>
          <a:bodyPr/>
          <a:lstStyle/>
          <a:p>
            <a:fld id="{99F52D23-E898-43FF-8E72-66D037D471BE}" type="datetimeFigureOut">
              <a:rPr lang="en-US" smtClean="0"/>
              <a:t>3/30/2024</a:t>
            </a:fld>
            <a:endParaRPr lang="en-US"/>
          </a:p>
        </p:txBody>
      </p:sp>
      <p:sp>
        <p:nvSpPr>
          <p:cNvPr id="5" name="Footer Placeholder 4">
            <a:extLst>
              <a:ext uri="{FF2B5EF4-FFF2-40B4-BE49-F238E27FC236}">
                <a16:creationId xmlns:a16="http://schemas.microsoft.com/office/drawing/2014/main" id="{D5D662F3-0808-AB27-3032-3E8193233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7E3CF-25FF-4852-AE06-5066E38A5AAE}"/>
              </a:ext>
            </a:extLst>
          </p:cNvPr>
          <p:cNvSpPr>
            <a:spLocks noGrp="1"/>
          </p:cNvSpPr>
          <p:nvPr>
            <p:ph type="sldNum" sz="quarter" idx="12"/>
          </p:nvPr>
        </p:nvSpPr>
        <p:spPr/>
        <p:txBody>
          <a:bodyPr/>
          <a:lstStyle/>
          <a:p>
            <a:fld id="{BC6A177E-7ED7-4431-918A-5EA214DC22A0}" type="slidenum">
              <a:rPr lang="en-US" smtClean="0"/>
              <a:t>‹#›</a:t>
            </a:fld>
            <a:endParaRPr lang="en-US"/>
          </a:p>
        </p:txBody>
      </p:sp>
    </p:spTree>
    <p:extLst>
      <p:ext uri="{BB962C8B-B14F-4D97-AF65-F5344CB8AC3E}">
        <p14:creationId xmlns:p14="http://schemas.microsoft.com/office/powerpoint/2010/main" val="3785209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935D-7D5C-7AC3-1BA4-86284856CE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C4BDFD-29B0-1E90-4945-F8EF267E83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2FD53-0B46-5746-3C6C-DA4AA4FC0AE8}"/>
              </a:ext>
            </a:extLst>
          </p:cNvPr>
          <p:cNvSpPr>
            <a:spLocks noGrp="1"/>
          </p:cNvSpPr>
          <p:nvPr>
            <p:ph type="dt" sz="half" idx="10"/>
          </p:nvPr>
        </p:nvSpPr>
        <p:spPr/>
        <p:txBody>
          <a:bodyPr/>
          <a:lstStyle/>
          <a:p>
            <a:fld id="{99F52D23-E898-43FF-8E72-66D037D471BE}" type="datetimeFigureOut">
              <a:rPr lang="en-US" smtClean="0"/>
              <a:t>3/30/2024</a:t>
            </a:fld>
            <a:endParaRPr lang="en-US"/>
          </a:p>
        </p:txBody>
      </p:sp>
      <p:sp>
        <p:nvSpPr>
          <p:cNvPr id="5" name="Footer Placeholder 4">
            <a:extLst>
              <a:ext uri="{FF2B5EF4-FFF2-40B4-BE49-F238E27FC236}">
                <a16:creationId xmlns:a16="http://schemas.microsoft.com/office/drawing/2014/main" id="{B6FE2790-C207-63CB-C25E-390C5564F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21D83C-B490-107F-C8F8-353C39AF1547}"/>
              </a:ext>
            </a:extLst>
          </p:cNvPr>
          <p:cNvSpPr>
            <a:spLocks noGrp="1"/>
          </p:cNvSpPr>
          <p:nvPr>
            <p:ph type="sldNum" sz="quarter" idx="12"/>
          </p:nvPr>
        </p:nvSpPr>
        <p:spPr/>
        <p:txBody>
          <a:bodyPr/>
          <a:lstStyle/>
          <a:p>
            <a:fld id="{BC6A177E-7ED7-4431-918A-5EA214DC22A0}" type="slidenum">
              <a:rPr lang="en-US" smtClean="0"/>
              <a:t>‹#›</a:t>
            </a:fld>
            <a:endParaRPr lang="en-US"/>
          </a:p>
        </p:txBody>
      </p:sp>
    </p:spTree>
    <p:extLst>
      <p:ext uri="{BB962C8B-B14F-4D97-AF65-F5344CB8AC3E}">
        <p14:creationId xmlns:p14="http://schemas.microsoft.com/office/powerpoint/2010/main" val="887309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8C63D1-4ACD-1F54-E7C9-7446BEB3D1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505D8E-835A-5201-87B2-B050D609F9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9067B2-71DD-8754-747E-899EDFDF9826}"/>
              </a:ext>
            </a:extLst>
          </p:cNvPr>
          <p:cNvSpPr>
            <a:spLocks noGrp="1"/>
          </p:cNvSpPr>
          <p:nvPr>
            <p:ph type="dt" sz="half" idx="10"/>
          </p:nvPr>
        </p:nvSpPr>
        <p:spPr/>
        <p:txBody>
          <a:bodyPr/>
          <a:lstStyle/>
          <a:p>
            <a:fld id="{99F52D23-E898-43FF-8E72-66D037D471BE}" type="datetimeFigureOut">
              <a:rPr lang="en-US" smtClean="0"/>
              <a:t>3/30/2024</a:t>
            </a:fld>
            <a:endParaRPr lang="en-US"/>
          </a:p>
        </p:txBody>
      </p:sp>
      <p:sp>
        <p:nvSpPr>
          <p:cNvPr id="5" name="Footer Placeholder 4">
            <a:extLst>
              <a:ext uri="{FF2B5EF4-FFF2-40B4-BE49-F238E27FC236}">
                <a16:creationId xmlns:a16="http://schemas.microsoft.com/office/drawing/2014/main" id="{461CDCDC-1AE9-2724-2B75-F700F482F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4FE6D-4B62-4A76-891C-4352F3FB73C7}"/>
              </a:ext>
            </a:extLst>
          </p:cNvPr>
          <p:cNvSpPr>
            <a:spLocks noGrp="1"/>
          </p:cNvSpPr>
          <p:nvPr>
            <p:ph type="sldNum" sz="quarter" idx="12"/>
          </p:nvPr>
        </p:nvSpPr>
        <p:spPr/>
        <p:txBody>
          <a:bodyPr/>
          <a:lstStyle/>
          <a:p>
            <a:fld id="{BC6A177E-7ED7-4431-918A-5EA214DC22A0}" type="slidenum">
              <a:rPr lang="en-US" smtClean="0"/>
              <a:t>‹#›</a:t>
            </a:fld>
            <a:endParaRPr lang="en-US"/>
          </a:p>
        </p:txBody>
      </p:sp>
    </p:spTree>
    <p:extLst>
      <p:ext uri="{BB962C8B-B14F-4D97-AF65-F5344CB8AC3E}">
        <p14:creationId xmlns:p14="http://schemas.microsoft.com/office/powerpoint/2010/main" val="195481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77EB-3D16-3D7A-F229-89CF10568A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9F7A12-AD94-6A98-4F78-F6B3067AA7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87A89-EEB1-741F-139E-64EDF1D91311}"/>
              </a:ext>
            </a:extLst>
          </p:cNvPr>
          <p:cNvSpPr>
            <a:spLocks noGrp="1"/>
          </p:cNvSpPr>
          <p:nvPr>
            <p:ph type="dt" sz="half" idx="10"/>
          </p:nvPr>
        </p:nvSpPr>
        <p:spPr/>
        <p:txBody>
          <a:bodyPr/>
          <a:lstStyle/>
          <a:p>
            <a:fld id="{99F52D23-E898-43FF-8E72-66D037D471BE}" type="datetimeFigureOut">
              <a:rPr lang="en-US" smtClean="0"/>
              <a:t>3/30/2024</a:t>
            </a:fld>
            <a:endParaRPr lang="en-US"/>
          </a:p>
        </p:txBody>
      </p:sp>
      <p:sp>
        <p:nvSpPr>
          <p:cNvPr id="5" name="Footer Placeholder 4">
            <a:extLst>
              <a:ext uri="{FF2B5EF4-FFF2-40B4-BE49-F238E27FC236}">
                <a16:creationId xmlns:a16="http://schemas.microsoft.com/office/drawing/2014/main" id="{BBD0FBEA-56C5-DCB7-6502-68A8367E1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5A55F-A86D-337C-BCD5-FB6B7A08B6FE}"/>
              </a:ext>
            </a:extLst>
          </p:cNvPr>
          <p:cNvSpPr>
            <a:spLocks noGrp="1"/>
          </p:cNvSpPr>
          <p:nvPr>
            <p:ph type="sldNum" sz="quarter" idx="12"/>
          </p:nvPr>
        </p:nvSpPr>
        <p:spPr/>
        <p:txBody>
          <a:bodyPr/>
          <a:lstStyle/>
          <a:p>
            <a:fld id="{BC6A177E-7ED7-4431-918A-5EA214DC22A0}" type="slidenum">
              <a:rPr lang="en-US" smtClean="0"/>
              <a:t>‹#›</a:t>
            </a:fld>
            <a:endParaRPr lang="en-US"/>
          </a:p>
        </p:txBody>
      </p:sp>
    </p:spTree>
    <p:extLst>
      <p:ext uri="{BB962C8B-B14F-4D97-AF65-F5344CB8AC3E}">
        <p14:creationId xmlns:p14="http://schemas.microsoft.com/office/powerpoint/2010/main" val="27761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95D3F-53EE-B4C5-49D7-F8F396FBFD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7C7651-154F-2090-69B3-0259D6EE69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FE2263-8A64-3FFF-64C7-47183AE1BEC9}"/>
              </a:ext>
            </a:extLst>
          </p:cNvPr>
          <p:cNvSpPr>
            <a:spLocks noGrp="1"/>
          </p:cNvSpPr>
          <p:nvPr>
            <p:ph type="dt" sz="half" idx="10"/>
          </p:nvPr>
        </p:nvSpPr>
        <p:spPr/>
        <p:txBody>
          <a:bodyPr/>
          <a:lstStyle/>
          <a:p>
            <a:fld id="{99F52D23-E898-43FF-8E72-66D037D471BE}" type="datetimeFigureOut">
              <a:rPr lang="en-US" smtClean="0"/>
              <a:t>3/30/2024</a:t>
            </a:fld>
            <a:endParaRPr lang="en-US"/>
          </a:p>
        </p:txBody>
      </p:sp>
      <p:sp>
        <p:nvSpPr>
          <p:cNvPr id="5" name="Footer Placeholder 4">
            <a:extLst>
              <a:ext uri="{FF2B5EF4-FFF2-40B4-BE49-F238E27FC236}">
                <a16:creationId xmlns:a16="http://schemas.microsoft.com/office/drawing/2014/main" id="{38F401B2-AE2C-7ED4-2061-DEC14CC63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53131-85EB-6808-EEB5-8D7651F3744A}"/>
              </a:ext>
            </a:extLst>
          </p:cNvPr>
          <p:cNvSpPr>
            <a:spLocks noGrp="1"/>
          </p:cNvSpPr>
          <p:nvPr>
            <p:ph type="sldNum" sz="quarter" idx="12"/>
          </p:nvPr>
        </p:nvSpPr>
        <p:spPr/>
        <p:txBody>
          <a:bodyPr/>
          <a:lstStyle/>
          <a:p>
            <a:fld id="{BC6A177E-7ED7-4431-918A-5EA214DC22A0}" type="slidenum">
              <a:rPr lang="en-US" smtClean="0"/>
              <a:t>‹#›</a:t>
            </a:fld>
            <a:endParaRPr lang="en-US"/>
          </a:p>
        </p:txBody>
      </p:sp>
    </p:spTree>
    <p:extLst>
      <p:ext uri="{BB962C8B-B14F-4D97-AF65-F5344CB8AC3E}">
        <p14:creationId xmlns:p14="http://schemas.microsoft.com/office/powerpoint/2010/main" val="15264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94A51-0017-9739-279B-BED4E29A51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C13208-26BA-49C4-50E7-13727D2830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3101B0-BF10-475E-5EC9-367FE12373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79EA91-D62B-C6BF-6AAF-3659D674F540}"/>
              </a:ext>
            </a:extLst>
          </p:cNvPr>
          <p:cNvSpPr>
            <a:spLocks noGrp="1"/>
          </p:cNvSpPr>
          <p:nvPr>
            <p:ph type="dt" sz="half" idx="10"/>
          </p:nvPr>
        </p:nvSpPr>
        <p:spPr/>
        <p:txBody>
          <a:bodyPr/>
          <a:lstStyle/>
          <a:p>
            <a:fld id="{99F52D23-E898-43FF-8E72-66D037D471BE}" type="datetimeFigureOut">
              <a:rPr lang="en-US" smtClean="0"/>
              <a:t>3/30/2024</a:t>
            </a:fld>
            <a:endParaRPr lang="en-US"/>
          </a:p>
        </p:txBody>
      </p:sp>
      <p:sp>
        <p:nvSpPr>
          <p:cNvPr id="6" name="Footer Placeholder 5">
            <a:extLst>
              <a:ext uri="{FF2B5EF4-FFF2-40B4-BE49-F238E27FC236}">
                <a16:creationId xmlns:a16="http://schemas.microsoft.com/office/drawing/2014/main" id="{273A46C7-CD29-3ACD-B98C-A7EB2BD74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BF1A06-F255-A261-1B6E-9878578A68C9}"/>
              </a:ext>
            </a:extLst>
          </p:cNvPr>
          <p:cNvSpPr>
            <a:spLocks noGrp="1"/>
          </p:cNvSpPr>
          <p:nvPr>
            <p:ph type="sldNum" sz="quarter" idx="12"/>
          </p:nvPr>
        </p:nvSpPr>
        <p:spPr/>
        <p:txBody>
          <a:bodyPr/>
          <a:lstStyle/>
          <a:p>
            <a:fld id="{BC6A177E-7ED7-4431-918A-5EA214DC22A0}" type="slidenum">
              <a:rPr lang="en-US" smtClean="0"/>
              <a:t>‹#›</a:t>
            </a:fld>
            <a:endParaRPr lang="en-US"/>
          </a:p>
        </p:txBody>
      </p:sp>
    </p:spTree>
    <p:extLst>
      <p:ext uri="{BB962C8B-B14F-4D97-AF65-F5344CB8AC3E}">
        <p14:creationId xmlns:p14="http://schemas.microsoft.com/office/powerpoint/2010/main" val="284233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29214-71CB-FC5E-996F-1851D4BEC2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573D76-9F05-2EE8-D3EB-77D8F7DA89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6C5A75-C710-A865-CA4C-01338D378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7ED956-082D-D220-21C9-7241AF4A4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695B63-149C-A27B-C7C3-0639822365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57FA50-C771-410F-BC8C-0DD3EA7DEB77}"/>
              </a:ext>
            </a:extLst>
          </p:cNvPr>
          <p:cNvSpPr>
            <a:spLocks noGrp="1"/>
          </p:cNvSpPr>
          <p:nvPr>
            <p:ph type="dt" sz="half" idx="10"/>
          </p:nvPr>
        </p:nvSpPr>
        <p:spPr/>
        <p:txBody>
          <a:bodyPr/>
          <a:lstStyle/>
          <a:p>
            <a:fld id="{99F52D23-E898-43FF-8E72-66D037D471BE}" type="datetimeFigureOut">
              <a:rPr lang="en-US" smtClean="0"/>
              <a:t>3/30/2024</a:t>
            </a:fld>
            <a:endParaRPr lang="en-US"/>
          </a:p>
        </p:txBody>
      </p:sp>
      <p:sp>
        <p:nvSpPr>
          <p:cNvPr id="8" name="Footer Placeholder 7">
            <a:extLst>
              <a:ext uri="{FF2B5EF4-FFF2-40B4-BE49-F238E27FC236}">
                <a16:creationId xmlns:a16="http://schemas.microsoft.com/office/drawing/2014/main" id="{4C638D1B-8FDE-E195-D699-EDD3064C7B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3A58F1-5164-7054-FC4F-A0B822D89C33}"/>
              </a:ext>
            </a:extLst>
          </p:cNvPr>
          <p:cNvSpPr>
            <a:spLocks noGrp="1"/>
          </p:cNvSpPr>
          <p:nvPr>
            <p:ph type="sldNum" sz="quarter" idx="12"/>
          </p:nvPr>
        </p:nvSpPr>
        <p:spPr/>
        <p:txBody>
          <a:bodyPr/>
          <a:lstStyle/>
          <a:p>
            <a:fld id="{BC6A177E-7ED7-4431-918A-5EA214DC22A0}" type="slidenum">
              <a:rPr lang="en-US" smtClean="0"/>
              <a:t>‹#›</a:t>
            </a:fld>
            <a:endParaRPr lang="en-US"/>
          </a:p>
        </p:txBody>
      </p:sp>
    </p:spTree>
    <p:extLst>
      <p:ext uri="{BB962C8B-B14F-4D97-AF65-F5344CB8AC3E}">
        <p14:creationId xmlns:p14="http://schemas.microsoft.com/office/powerpoint/2010/main" val="117103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A122-BCA7-B96F-CCE8-7D85E37973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22FF6-EA19-3D9F-3116-43EFFA8BA519}"/>
              </a:ext>
            </a:extLst>
          </p:cNvPr>
          <p:cNvSpPr>
            <a:spLocks noGrp="1"/>
          </p:cNvSpPr>
          <p:nvPr>
            <p:ph type="dt" sz="half" idx="10"/>
          </p:nvPr>
        </p:nvSpPr>
        <p:spPr/>
        <p:txBody>
          <a:bodyPr/>
          <a:lstStyle/>
          <a:p>
            <a:fld id="{99F52D23-E898-43FF-8E72-66D037D471BE}" type="datetimeFigureOut">
              <a:rPr lang="en-US" smtClean="0"/>
              <a:t>3/30/2024</a:t>
            </a:fld>
            <a:endParaRPr lang="en-US"/>
          </a:p>
        </p:txBody>
      </p:sp>
      <p:sp>
        <p:nvSpPr>
          <p:cNvPr id="4" name="Footer Placeholder 3">
            <a:extLst>
              <a:ext uri="{FF2B5EF4-FFF2-40B4-BE49-F238E27FC236}">
                <a16:creationId xmlns:a16="http://schemas.microsoft.com/office/drawing/2014/main" id="{EB46AED2-AC1D-008D-C74A-7AB2594BE8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D66FD-FCCA-904B-20F7-5A633ECC3448}"/>
              </a:ext>
            </a:extLst>
          </p:cNvPr>
          <p:cNvSpPr>
            <a:spLocks noGrp="1"/>
          </p:cNvSpPr>
          <p:nvPr>
            <p:ph type="sldNum" sz="quarter" idx="12"/>
          </p:nvPr>
        </p:nvSpPr>
        <p:spPr/>
        <p:txBody>
          <a:bodyPr/>
          <a:lstStyle/>
          <a:p>
            <a:fld id="{BC6A177E-7ED7-4431-918A-5EA214DC22A0}" type="slidenum">
              <a:rPr lang="en-US" smtClean="0"/>
              <a:t>‹#›</a:t>
            </a:fld>
            <a:endParaRPr lang="en-US"/>
          </a:p>
        </p:txBody>
      </p:sp>
    </p:spTree>
    <p:extLst>
      <p:ext uri="{BB962C8B-B14F-4D97-AF65-F5344CB8AC3E}">
        <p14:creationId xmlns:p14="http://schemas.microsoft.com/office/powerpoint/2010/main" val="2417351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CC603D-35DB-64B4-9E68-40405CF394FC}"/>
              </a:ext>
            </a:extLst>
          </p:cNvPr>
          <p:cNvSpPr>
            <a:spLocks noGrp="1"/>
          </p:cNvSpPr>
          <p:nvPr>
            <p:ph type="dt" sz="half" idx="10"/>
          </p:nvPr>
        </p:nvSpPr>
        <p:spPr/>
        <p:txBody>
          <a:bodyPr/>
          <a:lstStyle/>
          <a:p>
            <a:fld id="{99F52D23-E898-43FF-8E72-66D037D471BE}" type="datetimeFigureOut">
              <a:rPr lang="en-US" smtClean="0"/>
              <a:t>3/30/2024</a:t>
            </a:fld>
            <a:endParaRPr lang="en-US"/>
          </a:p>
        </p:txBody>
      </p:sp>
      <p:sp>
        <p:nvSpPr>
          <p:cNvPr id="3" name="Footer Placeholder 2">
            <a:extLst>
              <a:ext uri="{FF2B5EF4-FFF2-40B4-BE49-F238E27FC236}">
                <a16:creationId xmlns:a16="http://schemas.microsoft.com/office/drawing/2014/main" id="{7CEDEAE3-AF5F-4C7E-D241-C9EE736FFD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7590FF-F977-80D2-99B5-2C9376AC34E7}"/>
              </a:ext>
            </a:extLst>
          </p:cNvPr>
          <p:cNvSpPr>
            <a:spLocks noGrp="1"/>
          </p:cNvSpPr>
          <p:nvPr>
            <p:ph type="sldNum" sz="quarter" idx="12"/>
          </p:nvPr>
        </p:nvSpPr>
        <p:spPr/>
        <p:txBody>
          <a:bodyPr/>
          <a:lstStyle/>
          <a:p>
            <a:fld id="{BC6A177E-7ED7-4431-918A-5EA214DC22A0}" type="slidenum">
              <a:rPr lang="en-US" smtClean="0"/>
              <a:t>‹#›</a:t>
            </a:fld>
            <a:endParaRPr lang="en-US"/>
          </a:p>
        </p:txBody>
      </p:sp>
    </p:spTree>
    <p:extLst>
      <p:ext uri="{BB962C8B-B14F-4D97-AF65-F5344CB8AC3E}">
        <p14:creationId xmlns:p14="http://schemas.microsoft.com/office/powerpoint/2010/main" val="335057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EB0E0-895E-32A6-4901-4F79AC2374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CA65FA-3728-8C76-5914-E52CC00D3B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D484B5-9A5D-41DA-6565-09334B0AA5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B5FB34-4415-C91D-3B17-B54C8E8624B2}"/>
              </a:ext>
            </a:extLst>
          </p:cNvPr>
          <p:cNvSpPr>
            <a:spLocks noGrp="1"/>
          </p:cNvSpPr>
          <p:nvPr>
            <p:ph type="dt" sz="half" idx="10"/>
          </p:nvPr>
        </p:nvSpPr>
        <p:spPr/>
        <p:txBody>
          <a:bodyPr/>
          <a:lstStyle/>
          <a:p>
            <a:fld id="{99F52D23-E898-43FF-8E72-66D037D471BE}" type="datetimeFigureOut">
              <a:rPr lang="en-US" smtClean="0"/>
              <a:t>3/30/2024</a:t>
            </a:fld>
            <a:endParaRPr lang="en-US"/>
          </a:p>
        </p:txBody>
      </p:sp>
      <p:sp>
        <p:nvSpPr>
          <p:cNvPr id="6" name="Footer Placeholder 5">
            <a:extLst>
              <a:ext uri="{FF2B5EF4-FFF2-40B4-BE49-F238E27FC236}">
                <a16:creationId xmlns:a16="http://schemas.microsoft.com/office/drawing/2014/main" id="{AF253A48-34F6-DD4B-F3DB-8E0D169DA9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C8CAD7-82F3-A3A9-90CE-678ABC6453F2}"/>
              </a:ext>
            </a:extLst>
          </p:cNvPr>
          <p:cNvSpPr>
            <a:spLocks noGrp="1"/>
          </p:cNvSpPr>
          <p:nvPr>
            <p:ph type="sldNum" sz="quarter" idx="12"/>
          </p:nvPr>
        </p:nvSpPr>
        <p:spPr/>
        <p:txBody>
          <a:bodyPr/>
          <a:lstStyle/>
          <a:p>
            <a:fld id="{BC6A177E-7ED7-4431-918A-5EA214DC22A0}" type="slidenum">
              <a:rPr lang="en-US" smtClean="0"/>
              <a:t>‹#›</a:t>
            </a:fld>
            <a:endParaRPr lang="en-US"/>
          </a:p>
        </p:txBody>
      </p:sp>
    </p:spTree>
    <p:extLst>
      <p:ext uri="{BB962C8B-B14F-4D97-AF65-F5344CB8AC3E}">
        <p14:creationId xmlns:p14="http://schemas.microsoft.com/office/powerpoint/2010/main" val="54929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6623-0BA7-1256-4428-9A5E91E3DD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3BA83B-20C5-CC59-8C88-632E2FE6A9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1AEEB5-22BD-5784-CECC-8D0D11073A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A21E18-FF50-F9AD-41F6-C81E1BFAA38A}"/>
              </a:ext>
            </a:extLst>
          </p:cNvPr>
          <p:cNvSpPr>
            <a:spLocks noGrp="1"/>
          </p:cNvSpPr>
          <p:nvPr>
            <p:ph type="dt" sz="half" idx="10"/>
          </p:nvPr>
        </p:nvSpPr>
        <p:spPr/>
        <p:txBody>
          <a:bodyPr/>
          <a:lstStyle/>
          <a:p>
            <a:fld id="{99F52D23-E898-43FF-8E72-66D037D471BE}" type="datetimeFigureOut">
              <a:rPr lang="en-US" smtClean="0"/>
              <a:t>3/30/2024</a:t>
            </a:fld>
            <a:endParaRPr lang="en-US"/>
          </a:p>
        </p:txBody>
      </p:sp>
      <p:sp>
        <p:nvSpPr>
          <p:cNvPr id="6" name="Footer Placeholder 5">
            <a:extLst>
              <a:ext uri="{FF2B5EF4-FFF2-40B4-BE49-F238E27FC236}">
                <a16:creationId xmlns:a16="http://schemas.microsoft.com/office/drawing/2014/main" id="{A0325940-DB77-0228-3364-8AFB09A432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1F5D9E-CB88-E172-6F52-445B0210C84F}"/>
              </a:ext>
            </a:extLst>
          </p:cNvPr>
          <p:cNvSpPr>
            <a:spLocks noGrp="1"/>
          </p:cNvSpPr>
          <p:nvPr>
            <p:ph type="sldNum" sz="quarter" idx="12"/>
          </p:nvPr>
        </p:nvSpPr>
        <p:spPr/>
        <p:txBody>
          <a:bodyPr/>
          <a:lstStyle/>
          <a:p>
            <a:fld id="{BC6A177E-7ED7-4431-918A-5EA214DC22A0}" type="slidenum">
              <a:rPr lang="en-US" smtClean="0"/>
              <a:t>‹#›</a:t>
            </a:fld>
            <a:endParaRPr lang="en-US"/>
          </a:p>
        </p:txBody>
      </p:sp>
    </p:spTree>
    <p:extLst>
      <p:ext uri="{BB962C8B-B14F-4D97-AF65-F5344CB8AC3E}">
        <p14:creationId xmlns:p14="http://schemas.microsoft.com/office/powerpoint/2010/main" val="863864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C6402E-26B3-8AE6-47B5-61C7EE65E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1D4002-6FFA-16C5-33D8-A0150A790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25FB7-E265-545F-0958-1554FADF41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F52D23-E898-43FF-8E72-66D037D471BE}" type="datetimeFigureOut">
              <a:rPr lang="en-US" smtClean="0"/>
              <a:t>3/30/2024</a:t>
            </a:fld>
            <a:endParaRPr lang="en-US"/>
          </a:p>
        </p:txBody>
      </p:sp>
      <p:sp>
        <p:nvSpPr>
          <p:cNvPr id="5" name="Footer Placeholder 4">
            <a:extLst>
              <a:ext uri="{FF2B5EF4-FFF2-40B4-BE49-F238E27FC236}">
                <a16:creationId xmlns:a16="http://schemas.microsoft.com/office/drawing/2014/main" id="{9AECB106-952F-8EAA-231E-CFE6FFCCE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94C15A-9E6C-D644-DD93-F75CA50CE7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6A177E-7ED7-4431-918A-5EA214DC22A0}" type="slidenum">
              <a:rPr lang="en-US" smtClean="0"/>
              <a:t>‹#›</a:t>
            </a:fld>
            <a:endParaRPr lang="en-US"/>
          </a:p>
        </p:txBody>
      </p:sp>
    </p:spTree>
    <p:extLst>
      <p:ext uri="{BB962C8B-B14F-4D97-AF65-F5344CB8AC3E}">
        <p14:creationId xmlns:p14="http://schemas.microsoft.com/office/powerpoint/2010/main" val="740029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2D935F-1BB8-5782-0A78-8E5EF0A1B14D}"/>
              </a:ext>
            </a:extLst>
          </p:cNvPr>
          <p:cNvSpPr>
            <a:spLocks noGrp="1"/>
          </p:cNvSpPr>
          <p:nvPr>
            <p:ph type="subTitle" idx="1"/>
          </p:nvPr>
        </p:nvSpPr>
        <p:spPr>
          <a:xfrm>
            <a:off x="3568824" y="500039"/>
            <a:ext cx="7679183" cy="1042525"/>
          </a:xfrm>
          <a:effectLst/>
        </p:spPr>
        <p:txBody>
          <a:bodyPr>
            <a:normAutofit/>
          </a:bodyPr>
          <a:lstStyle/>
          <a:p>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 Details and  Problem Statement</a:t>
            </a:r>
            <a:endPar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DA046BC-708D-CDFA-F955-F6E55B83C4F6}"/>
              </a:ext>
            </a:extLst>
          </p:cNvPr>
          <p:cNvSpPr txBox="1"/>
          <p:nvPr/>
        </p:nvSpPr>
        <p:spPr>
          <a:xfrm>
            <a:off x="1197558" y="2008870"/>
            <a:ext cx="8529851" cy="4708981"/>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Problem Code : 4005</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Domain : Agriculture</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Problem Statement Title: Market-Driven Crop Planning</a:t>
            </a:r>
          </a:p>
          <a:p>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Team Name: </a:t>
            </a:r>
            <a:r>
              <a:rPr lang="en-US" sz="2800" dirty="0" err="1">
                <a:latin typeface="Times New Roman" panose="02020603050405020304" pitchFamily="18" charset="0"/>
                <a:cs typeface="Times New Roman" panose="02020603050405020304" pitchFamily="18" charset="0"/>
              </a:rPr>
              <a:t>Techbugs</a:t>
            </a:r>
            <a:endParaRPr lang="en-US" sz="2800" dirty="0">
              <a:latin typeface="Times New Roman" panose="02020603050405020304" pitchFamily="18" charset="0"/>
              <a:cs typeface="Times New Roman" panose="02020603050405020304" pitchFamily="18" charset="0"/>
            </a:endParaRPr>
          </a:p>
          <a:p>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Team Leader Name: Hrishikesh Patkar</a:t>
            </a:r>
          </a:p>
          <a:p>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7B16AE-3B28-7E85-65FC-5561D038A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06" y="331840"/>
            <a:ext cx="2978708" cy="901319"/>
          </a:xfrm>
          <a:prstGeom prst="rect">
            <a:avLst/>
          </a:prstGeom>
        </p:spPr>
      </p:pic>
    </p:spTree>
    <p:extLst>
      <p:ext uri="{BB962C8B-B14F-4D97-AF65-F5344CB8AC3E}">
        <p14:creationId xmlns:p14="http://schemas.microsoft.com/office/powerpoint/2010/main" val="1132096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E81C18-FB04-19C6-B90E-331B0682C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59" y="766646"/>
            <a:ext cx="11832682" cy="5324707"/>
          </a:xfrm>
          <a:prstGeom prst="rect">
            <a:avLst/>
          </a:prstGeom>
        </p:spPr>
      </p:pic>
    </p:spTree>
    <p:extLst>
      <p:ext uri="{BB962C8B-B14F-4D97-AF65-F5344CB8AC3E}">
        <p14:creationId xmlns:p14="http://schemas.microsoft.com/office/powerpoint/2010/main" val="4287079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3610E3-AB51-A1BB-C09A-A0DB4626A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83" y="786997"/>
            <a:ext cx="11742234" cy="5284005"/>
          </a:xfrm>
          <a:prstGeom prst="rect">
            <a:avLst/>
          </a:prstGeom>
        </p:spPr>
      </p:pic>
    </p:spTree>
    <p:extLst>
      <p:ext uri="{BB962C8B-B14F-4D97-AF65-F5344CB8AC3E}">
        <p14:creationId xmlns:p14="http://schemas.microsoft.com/office/powerpoint/2010/main" val="1620330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F5E65F-400A-ABFA-B6A0-A374F4E9966B}"/>
              </a:ext>
            </a:extLst>
          </p:cNvPr>
          <p:cNvPicPr>
            <a:picLocks noChangeAspect="1"/>
          </p:cNvPicPr>
          <p:nvPr/>
        </p:nvPicPr>
        <p:blipFill rotWithShape="1">
          <a:blip r:embed="rId2">
            <a:extLst>
              <a:ext uri="{28A0092B-C50C-407E-A947-70E740481C1C}">
                <a14:useLocalDpi xmlns:a14="http://schemas.microsoft.com/office/drawing/2010/main" val="0"/>
              </a:ext>
            </a:extLst>
          </a:blip>
          <a:srcRect l="2177" r="2398"/>
          <a:stretch/>
        </p:blipFill>
        <p:spPr>
          <a:xfrm>
            <a:off x="501805" y="797033"/>
            <a:ext cx="11162371" cy="5263933"/>
          </a:xfrm>
          <a:prstGeom prst="rect">
            <a:avLst/>
          </a:prstGeom>
        </p:spPr>
      </p:pic>
    </p:spTree>
    <p:extLst>
      <p:ext uri="{BB962C8B-B14F-4D97-AF65-F5344CB8AC3E}">
        <p14:creationId xmlns:p14="http://schemas.microsoft.com/office/powerpoint/2010/main" val="2350068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6D1E86-4115-9754-882A-038AAE944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56" y="1024797"/>
            <a:ext cx="11775688" cy="5299060"/>
          </a:xfrm>
          <a:prstGeom prst="rect">
            <a:avLst/>
          </a:prstGeom>
        </p:spPr>
      </p:pic>
      <p:sp>
        <p:nvSpPr>
          <p:cNvPr id="4" name="Title 1">
            <a:extLst>
              <a:ext uri="{FF2B5EF4-FFF2-40B4-BE49-F238E27FC236}">
                <a16:creationId xmlns:a16="http://schemas.microsoft.com/office/drawing/2014/main" id="{8981EF29-CF44-DA97-3650-DA7F43D8E3AE}"/>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Franklin Gothic"/>
              </a:rPr>
              <a:t>User Dashboard</a:t>
            </a:r>
          </a:p>
        </p:txBody>
      </p:sp>
    </p:spTree>
    <p:extLst>
      <p:ext uri="{BB962C8B-B14F-4D97-AF65-F5344CB8AC3E}">
        <p14:creationId xmlns:p14="http://schemas.microsoft.com/office/powerpoint/2010/main" val="447337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F58CB5-C7CD-9387-67C1-85EDBC98DFA1}"/>
              </a:ext>
            </a:extLst>
          </p:cNvPr>
          <p:cNvPicPr>
            <a:picLocks noChangeAspect="1"/>
          </p:cNvPicPr>
          <p:nvPr/>
        </p:nvPicPr>
        <p:blipFill rotWithShape="1">
          <a:blip r:embed="rId2">
            <a:extLst>
              <a:ext uri="{28A0092B-C50C-407E-A947-70E740481C1C}">
                <a14:useLocalDpi xmlns:a14="http://schemas.microsoft.com/office/drawing/2010/main" val="0"/>
              </a:ext>
            </a:extLst>
          </a:blip>
          <a:srcRect l="2177" r="2674"/>
          <a:stretch/>
        </p:blipFill>
        <p:spPr>
          <a:xfrm>
            <a:off x="408878" y="739326"/>
            <a:ext cx="11374244" cy="5379348"/>
          </a:xfrm>
          <a:prstGeom prst="rect">
            <a:avLst/>
          </a:prstGeom>
        </p:spPr>
      </p:pic>
    </p:spTree>
    <p:extLst>
      <p:ext uri="{BB962C8B-B14F-4D97-AF65-F5344CB8AC3E}">
        <p14:creationId xmlns:p14="http://schemas.microsoft.com/office/powerpoint/2010/main" val="3399737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C03FA8-2A0A-15EB-97A0-FA51204E48CA}"/>
              </a:ext>
            </a:extLst>
          </p:cNvPr>
          <p:cNvPicPr>
            <a:picLocks noChangeAspect="1"/>
          </p:cNvPicPr>
          <p:nvPr/>
        </p:nvPicPr>
        <p:blipFill rotWithShape="1">
          <a:blip r:embed="rId2">
            <a:extLst>
              <a:ext uri="{28A0092B-C50C-407E-A947-70E740481C1C}">
                <a14:useLocalDpi xmlns:a14="http://schemas.microsoft.com/office/drawing/2010/main" val="0"/>
              </a:ext>
            </a:extLst>
          </a:blip>
          <a:srcRect l="2194" r="2683"/>
          <a:stretch/>
        </p:blipFill>
        <p:spPr>
          <a:xfrm>
            <a:off x="297365" y="685800"/>
            <a:ext cx="11597270" cy="5486400"/>
          </a:xfrm>
          <a:prstGeom prst="rect">
            <a:avLst/>
          </a:prstGeom>
        </p:spPr>
      </p:pic>
    </p:spTree>
    <p:extLst>
      <p:ext uri="{BB962C8B-B14F-4D97-AF65-F5344CB8AC3E}">
        <p14:creationId xmlns:p14="http://schemas.microsoft.com/office/powerpoint/2010/main" val="2008752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BD39-7570-9374-3F39-AC6B3C4E7AF9}"/>
              </a:ext>
            </a:extLst>
          </p:cNvPr>
          <p:cNvSpPr txBox="1">
            <a:spLocks/>
          </p:cNvSpPr>
          <p:nvPr/>
        </p:nvSpPr>
        <p:spPr>
          <a:xfrm>
            <a:off x="838200" y="276621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Franklin Gothic"/>
              </a:rPr>
              <a:t>Thank You!</a:t>
            </a:r>
          </a:p>
        </p:txBody>
      </p:sp>
    </p:spTree>
    <p:extLst>
      <p:ext uri="{BB962C8B-B14F-4D97-AF65-F5344CB8AC3E}">
        <p14:creationId xmlns:p14="http://schemas.microsoft.com/office/powerpoint/2010/main" val="101923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2DBA-C79F-A97F-B4E8-BA1CAE2A7ADC}"/>
              </a:ext>
            </a:extLst>
          </p:cNvPr>
          <p:cNvSpPr>
            <a:spLocks noGrp="1"/>
          </p:cNvSpPr>
          <p:nvPr>
            <p:ph type="title"/>
          </p:nvPr>
        </p:nvSpPr>
        <p:spPr/>
        <p:txBody>
          <a:bodyPr>
            <a:normAutofit/>
          </a:bodyPr>
          <a:lstStyle/>
          <a:p>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Idea/Approach Details </a:t>
            </a:r>
          </a:p>
        </p:txBody>
      </p:sp>
      <p:sp>
        <p:nvSpPr>
          <p:cNvPr id="3" name="Content Placeholder 2">
            <a:extLst>
              <a:ext uri="{FF2B5EF4-FFF2-40B4-BE49-F238E27FC236}">
                <a16:creationId xmlns:a16="http://schemas.microsoft.com/office/drawing/2014/main" id="{AD24023D-9C07-1FEC-B451-0137C8FA43BD}"/>
              </a:ext>
            </a:extLst>
          </p:cNvPr>
          <p:cNvSpPr>
            <a:spLocks noGrp="1"/>
          </p:cNvSpPr>
          <p:nvPr>
            <p:ph idx="1"/>
          </p:nvPr>
        </p:nvSpPr>
        <p:spPr/>
        <p:txBody>
          <a:bodyPr>
            <a:normAutofit/>
          </a:bodyPr>
          <a:lstStyle/>
          <a:p>
            <a:pPr algn="just"/>
            <a:r>
              <a:rPr lang="en-US" dirty="0">
                <a:solidFill>
                  <a:srgbClr val="374151"/>
                </a:solidFill>
                <a:latin typeface="Times New Roman" panose="02020603050405020304" pitchFamily="18" charset="0"/>
                <a:cs typeface="Times New Roman" panose="02020603050405020304" pitchFamily="18" charset="0"/>
              </a:rPr>
              <a:t>The basic idea revolves around obtaining data-driven insights based on crop area, production, yield and harvest price, for various districts of Indian states, to optimize crop planning by farmers.</a:t>
            </a:r>
          </a:p>
          <a:p>
            <a:pPr algn="just"/>
            <a:r>
              <a:rPr lang="en-US" dirty="0">
                <a:solidFill>
                  <a:srgbClr val="374151"/>
                </a:solidFill>
                <a:latin typeface="Times New Roman" panose="02020603050405020304" pitchFamily="18" charset="0"/>
                <a:cs typeface="Times New Roman" panose="02020603050405020304" pitchFamily="18" charset="0"/>
              </a:rPr>
              <a:t>Through data analysis, we will be able to realize the crops suitable &amp; profitable for market, region wise.</a:t>
            </a:r>
          </a:p>
          <a:p>
            <a:pPr algn="just"/>
            <a:r>
              <a:rPr lang="en-US" dirty="0">
                <a:solidFill>
                  <a:srgbClr val="374151"/>
                </a:solidFill>
                <a:latin typeface="Times New Roman" panose="02020603050405020304" pitchFamily="18" charset="0"/>
                <a:cs typeface="Times New Roman" panose="02020603050405020304" pitchFamily="18" charset="0"/>
              </a:rPr>
              <a:t>Thus, the crops to be grown can be chosen strategically, and in different combinations depending on the geographical area for climate suitability &amp; market performance.</a:t>
            </a:r>
          </a:p>
          <a:p>
            <a:pPr algn="just"/>
            <a:r>
              <a:rPr lang="en-US" dirty="0">
                <a:solidFill>
                  <a:srgbClr val="374151"/>
                </a:solidFill>
                <a:latin typeface="Times New Roman" panose="02020603050405020304" pitchFamily="18" charset="0"/>
                <a:cs typeface="Times New Roman" panose="02020603050405020304" pitchFamily="18" charset="0"/>
              </a:rPr>
              <a:t>This analysis can be further presented through a user-friendly interface.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697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6100-CE83-78B7-4816-3FACBFF759EE}"/>
              </a:ext>
            </a:extLst>
          </p:cNvPr>
          <p:cNvSpPr>
            <a:spLocks noGrp="1"/>
          </p:cNvSpPr>
          <p:nvPr>
            <p:ph type="title"/>
          </p:nvPr>
        </p:nvSpPr>
        <p:spPr>
          <a:xfrm>
            <a:off x="838200" y="0"/>
            <a:ext cx="10515600" cy="924231"/>
          </a:xfrm>
        </p:spPr>
        <p:txBody>
          <a:bodyPr>
            <a:normAutofit/>
          </a:bodyPr>
          <a:lstStyle/>
          <a:p>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flow diagram </a:t>
            </a:r>
          </a:p>
        </p:txBody>
      </p:sp>
      <p:pic>
        <p:nvPicPr>
          <p:cNvPr id="5" name="Content Placeholder 4" descr="Flowchart&#10;">
            <a:extLst>
              <a:ext uri="{FF2B5EF4-FFF2-40B4-BE49-F238E27FC236}">
                <a16:creationId xmlns:a16="http://schemas.microsoft.com/office/drawing/2014/main" id="{A41E3813-BC2B-B92F-9A9D-DF78E11BCE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884" y="801510"/>
            <a:ext cx="9281651" cy="5510335"/>
          </a:xfrm>
        </p:spPr>
      </p:pic>
    </p:spTree>
    <p:extLst>
      <p:ext uri="{BB962C8B-B14F-4D97-AF65-F5344CB8AC3E}">
        <p14:creationId xmlns:p14="http://schemas.microsoft.com/office/powerpoint/2010/main" val="3189238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B2228-20E4-0B3A-4C53-A175D0F31C7F}"/>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 used</a:t>
            </a:r>
          </a:p>
        </p:txBody>
      </p:sp>
      <p:sp>
        <p:nvSpPr>
          <p:cNvPr id="3" name="Content Placeholder 2">
            <a:extLst>
              <a:ext uri="{FF2B5EF4-FFF2-40B4-BE49-F238E27FC236}">
                <a16:creationId xmlns:a16="http://schemas.microsoft.com/office/drawing/2014/main" id="{64417673-5E61-A4F4-EDF2-02249BAA0474}"/>
              </a:ext>
            </a:extLst>
          </p:cNvPr>
          <p:cNvSpPr>
            <a:spLocks noGrp="1"/>
          </p:cNvSpPr>
          <p:nvPr>
            <p:ph idx="1"/>
          </p:nvPr>
        </p:nvSpPr>
        <p:spPr>
          <a:xfrm>
            <a:off x="838200" y="1491916"/>
            <a:ext cx="10515600" cy="5000959"/>
          </a:xfrm>
        </p:spPr>
        <p:txBody>
          <a:bodyPr>
            <a:normAutofit lnSpcReduction="10000"/>
          </a:bodyPr>
          <a:lstStyle/>
          <a:p>
            <a:pPr algn="just"/>
            <a:r>
              <a:rPr lang="en-US" dirty="0">
                <a:solidFill>
                  <a:srgbClr val="374151"/>
                </a:solidFill>
                <a:latin typeface="Times New Roman" panose="02020603050405020304" pitchFamily="18" charset="0"/>
                <a:cs typeface="Times New Roman" panose="02020603050405020304" pitchFamily="18" charset="0"/>
              </a:rPr>
              <a:t>Our approach begins by collection of data from reliable sources possessing sufficient entries for data analysis.</a:t>
            </a:r>
          </a:p>
          <a:p>
            <a:pPr algn="just"/>
            <a:r>
              <a:rPr lang="en-US" dirty="0">
                <a:solidFill>
                  <a:srgbClr val="374151"/>
                </a:solidFill>
                <a:latin typeface="Times New Roman" panose="02020603050405020304" pitchFamily="18" charset="0"/>
                <a:cs typeface="Times New Roman" panose="02020603050405020304" pitchFamily="18" charset="0"/>
              </a:rPr>
              <a:t>Exploratory data analysis is performed on the dataset to analyze trends.</a:t>
            </a:r>
          </a:p>
          <a:p>
            <a:pPr algn="just"/>
            <a:r>
              <a:rPr lang="en-US" dirty="0">
                <a:solidFill>
                  <a:srgbClr val="374151"/>
                </a:solidFill>
                <a:latin typeface="Times New Roman" panose="02020603050405020304" pitchFamily="18" charset="0"/>
                <a:cs typeface="Times New Roman" panose="02020603050405020304" pitchFamily="18" charset="0"/>
              </a:rPr>
              <a:t>Based on the patterns observed, strategic crop planning patterns and crop combinations can be suggested area-wise, to increase profitability.</a:t>
            </a:r>
          </a:p>
          <a:p>
            <a:pPr algn="just"/>
            <a:r>
              <a:rPr lang="en-US" dirty="0">
                <a:solidFill>
                  <a:srgbClr val="374151"/>
                </a:solidFill>
                <a:latin typeface="Times New Roman" panose="02020603050405020304" pitchFamily="18" charset="0"/>
                <a:cs typeface="Times New Roman" panose="02020603050405020304" pitchFamily="18" charset="0"/>
              </a:rPr>
              <a:t>The graphical, visual and market performance based recommendations can finally be rendered through a user interface.</a:t>
            </a:r>
          </a:p>
          <a:p>
            <a:pPr algn="just"/>
            <a:r>
              <a:rPr lang="en-US" dirty="0">
                <a:solidFill>
                  <a:srgbClr val="374151"/>
                </a:solidFill>
                <a:latin typeface="Times New Roman" panose="02020603050405020304" pitchFamily="18" charset="0"/>
                <a:cs typeface="Times New Roman" panose="02020603050405020304" pitchFamily="18" charset="0"/>
              </a:rPr>
              <a:t>The available data is rendered based on regions to ease searching crop price and trends specific to region to identify profitable crops in the given region.</a:t>
            </a:r>
          </a:p>
          <a:p>
            <a:endParaRPr lang="en-US" dirty="0">
              <a:solidFill>
                <a:srgbClr val="374151"/>
              </a:solidFill>
              <a:latin typeface="Times New Roman" panose="02020603050405020304" pitchFamily="18" charset="0"/>
              <a:cs typeface="Times New Roman" panose="02020603050405020304" pitchFamily="18" charset="0"/>
            </a:endParaRPr>
          </a:p>
          <a:p>
            <a:endParaRPr lang="en-US" dirty="0">
              <a:solidFill>
                <a:srgbClr val="37415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3678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F3B5-A573-7A2C-A9A9-AA2D5D2674FA}"/>
              </a:ext>
            </a:extLst>
          </p:cNvPr>
          <p:cNvSpPr>
            <a:spLocks noGrp="1"/>
          </p:cNvSpPr>
          <p:nvPr>
            <p:ph type="title"/>
          </p:nvPr>
        </p:nvSpPr>
        <p:spPr/>
        <p:txBody>
          <a:bodyPr>
            <a:normAutofit/>
          </a:bodyPr>
          <a:lstStyle/>
          <a:p>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 cases &amp; description</a:t>
            </a:r>
          </a:p>
        </p:txBody>
      </p:sp>
      <p:sp>
        <p:nvSpPr>
          <p:cNvPr id="3" name="Content Placeholder 2">
            <a:extLst>
              <a:ext uri="{FF2B5EF4-FFF2-40B4-BE49-F238E27FC236}">
                <a16:creationId xmlns:a16="http://schemas.microsoft.com/office/drawing/2014/main" id="{EAB788FB-D72B-F8F5-5720-96BA7173E439}"/>
              </a:ext>
            </a:extLst>
          </p:cNvPr>
          <p:cNvSpPr>
            <a:spLocks noGrp="1"/>
          </p:cNvSpPr>
          <p:nvPr>
            <p:ph idx="1"/>
          </p:nvPr>
        </p:nvSpPr>
        <p:spPr>
          <a:xfrm>
            <a:off x="838200" y="1521930"/>
            <a:ext cx="10515600" cy="2113547"/>
          </a:xfrm>
        </p:spPr>
        <p:txBody>
          <a:bodyPr/>
          <a:lstStyle/>
          <a:p>
            <a:pPr algn="just"/>
            <a:r>
              <a:rPr lang="en-US" dirty="0">
                <a:latin typeface="Times New Roman" panose="02020603050405020304" pitchFamily="18" charset="0"/>
                <a:cs typeface="Times New Roman" panose="02020603050405020304" pitchFamily="18" charset="0"/>
              </a:rPr>
              <a:t>Aiming marginalized to economically sound farmers</a:t>
            </a:r>
          </a:p>
          <a:p>
            <a:pPr algn="just"/>
            <a:r>
              <a:rPr lang="en-US" dirty="0">
                <a:latin typeface="Times New Roman" panose="02020603050405020304" pitchFamily="18" charset="0"/>
                <a:cs typeface="Times New Roman" panose="02020603050405020304" pitchFamily="18" charset="0"/>
              </a:rPr>
              <a:t>Agriculture department of government</a:t>
            </a:r>
          </a:p>
          <a:p>
            <a:pPr algn="just"/>
            <a:r>
              <a:rPr lang="en-US" dirty="0">
                <a:latin typeface="Times New Roman" panose="02020603050405020304" pitchFamily="18" charset="0"/>
                <a:cs typeface="Times New Roman" panose="02020603050405020304" pitchFamily="18" charset="0"/>
              </a:rPr>
              <a:t>Crop suppliers and retailers</a:t>
            </a:r>
          </a:p>
          <a:p>
            <a:pPr algn="just"/>
            <a:r>
              <a:rPr lang="en-US" dirty="0">
                <a:latin typeface="Times New Roman" panose="02020603050405020304" pitchFamily="18" charset="0"/>
                <a:cs typeface="Times New Roman" panose="02020603050405020304" pitchFamily="18" charset="0"/>
              </a:rPr>
              <a:t>Agriculture pursuing students</a:t>
            </a: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205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6635-457D-5C62-C71B-7F0C3E4DE910}"/>
              </a:ext>
            </a:extLst>
          </p:cNvPr>
          <p:cNvSpPr>
            <a:spLocks noGrp="1"/>
          </p:cNvSpPr>
          <p:nvPr>
            <p:ph type="title"/>
          </p:nvPr>
        </p:nvSpPr>
        <p:spPr/>
        <p:txBody>
          <a:bodyPr>
            <a:normAutofit/>
          </a:bodyPr>
          <a:lstStyle/>
          <a:p>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Technology stack used</a:t>
            </a:r>
          </a:p>
        </p:txBody>
      </p:sp>
      <p:sp>
        <p:nvSpPr>
          <p:cNvPr id="3" name="Content Placeholder 2">
            <a:extLst>
              <a:ext uri="{FF2B5EF4-FFF2-40B4-BE49-F238E27FC236}">
                <a16:creationId xmlns:a16="http://schemas.microsoft.com/office/drawing/2014/main" id="{82B6BA5B-D21D-F35A-427B-83EE0B0B9B8A}"/>
              </a:ext>
            </a:extLst>
          </p:cNvPr>
          <p:cNvSpPr>
            <a:spLocks noGrp="1"/>
          </p:cNvSpPr>
          <p:nvPr>
            <p:ph idx="1"/>
          </p:nvPr>
        </p:nvSpPr>
        <p:spPr>
          <a:xfrm>
            <a:off x="838200" y="1366684"/>
            <a:ext cx="10515600" cy="4817806"/>
          </a:xfrm>
        </p:spPr>
        <p:txBody>
          <a:bodyPr>
            <a:normAutofit lnSpcReduction="10000"/>
          </a:bodyPr>
          <a:lstStyle/>
          <a:p>
            <a:r>
              <a:rPr lang="en-US" dirty="0">
                <a:latin typeface="Times New Roman" panose="02020603050405020304" pitchFamily="18" charset="0"/>
                <a:cs typeface="Times New Roman" panose="02020603050405020304" pitchFamily="18" charset="0"/>
              </a:rPr>
              <a:t>Python –</a:t>
            </a:r>
          </a:p>
          <a:p>
            <a:pPr lvl="1"/>
            <a:r>
              <a:rPr lang="en-US" dirty="0">
                <a:latin typeface="Times New Roman" panose="02020603050405020304" pitchFamily="18" charset="0"/>
                <a:cs typeface="Times New Roman" panose="02020603050405020304" pitchFamily="18" charset="0"/>
              </a:rPr>
              <a:t>Pandas</a:t>
            </a:r>
          </a:p>
          <a:p>
            <a:pPr lvl="1"/>
            <a:r>
              <a:rPr lang="en-US" dirty="0" err="1">
                <a:latin typeface="Times New Roman" panose="02020603050405020304" pitchFamily="18" charset="0"/>
                <a:cs typeface="Times New Roman" panose="02020603050405020304" pitchFamily="18" charset="0"/>
              </a:rPr>
              <a:t>Plotly</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Matplotlib</a:t>
            </a:r>
          </a:p>
          <a:p>
            <a:pPr lvl="1"/>
            <a:r>
              <a:rPr lang="en-US" dirty="0">
                <a:latin typeface="Times New Roman" panose="02020603050405020304" pitchFamily="18" charset="0"/>
                <a:cs typeface="Times New Roman" panose="02020603050405020304" pitchFamily="18" charset="0"/>
              </a:rPr>
              <a:t>Flask</a:t>
            </a:r>
          </a:p>
          <a:p>
            <a:pPr lvl="1"/>
            <a:r>
              <a:rPr lang="en-US" dirty="0" err="1">
                <a:latin typeface="Times New Roman" panose="02020603050405020304" pitchFamily="18" charset="0"/>
                <a:cs typeface="Times New Roman" panose="02020603050405020304" pitchFamily="18" charset="0"/>
              </a:rPr>
              <a:t>Streamlit</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Langchain</a:t>
            </a: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Website-</a:t>
            </a:r>
          </a:p>
          <a:p>
            <a:pPr lvl="1"/>
            <a:r>
              <a:rPr lang="en-US" sz="2400" dirty="0">
                <a:latin typeface="Times New Roman" panose="02020603050405020304" pitchFamily="18" charset="0"/>
                <a:cs typeface="Times New Roman" panose="02020603050405020304" pitchFamily="18" charset="0"/>
              </a:rPr>
              <a:t>React</a:t>
            </a:r>
          </a:p>
          <a:p>
            <a:pPr lvl="1"/>
            <a:r>
              <a:rPr lang="en-US" sz="2400" dirty="0">
                <a:latin typeface="Times New Roman" panose="02020603050405020304" pitchFamily="18" charset="0"/>
                <a:cs typeface="Times New Roman" panose="02020603050405020304" pitchFamily="18" charset="0"/>
              </a:rPr>
              <a:t>Tailwind-</a:t>
            </a:r>
            <a:r>
              <a:rPr lang="en-US" sz="2400" dirty="0" err="1">
                <a:latin typeface="Times New Roman" panose="02020603050405020304" pitchFamily="18" charset="0"/>
                <a:cs typeface="Times New Roman" panose="02020603050405020304" pitchFamily="18" charset="0"/>
              </a:rPr>
              <a:t>css</a:t>
            </a:r>
            <a:endParaRPr lang="en-US" sz="2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Animation on Scroll (</a:t>
            </a:r>
            <a:r>
              <a:rPr lang="en-US" dirty="0" err="1">
                <a:latin typeface="Times New Roman" panose="02020603050405020304" pitchFamily="18" charset="0"/>
                <a:cs typeface="Times New Roman" panose="02020603050405020304" pitchFamily="18" charset="0"/>
              </a:rPr>
              <a:t>aos</a:t>
            </a:r>
            <a:r>
              <a:rPr lang="en-US" dirty="0">
                <a:latin typeface="Times New Roman" panose="02020603050405020304" pitchFamily="18" charset="0"/>
                <a:cs typeface="Times New Roman" panose="02020603050405020304" pitchFamily="18" charset="0"/>
              </a:rPr>
              <a:t>)</a:t>
            </a: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pic>
        <p:nvPicPr>
          <p:cNvPr id="1028" name="Picture 4" descr="Tech Stack">
            <a:extLst>
              <a:ext uri="{FF2B5EF4-FFF2-40B4-BE49-F238E27FC236}">
                <a16:creationId xmlns:a16="http://schemas.microsoft.com/office/drawing/2014/main" id="{D6EEABBC-BD3A-371C-2DA6-BCEB3686C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0729" y="1121851"/>
            <a:ext cx="6002402" cy="3140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368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264E-64E3-2EB0-CB35-E50080592555}"/>
              </a:ext>
            </a:extLst>
          </p:cNvPr>
          <p:cNvSpPr>
            <a:spLocks noGrp="1"/>
          </p:cNvSpPr>
          <p:nvPr>
            <p:ph type="title"/>
          </p:nvPr>
        </p:nvSpPr>
        <p:spPr/>
        <p:txBody>
          <a:bodyPr>
            <a:normAutofit/>
          </a:bodyPr>
          <a:lstStyle/>
          <a:p>
            <a:r>
              <a:rPr lang="en-US" sz="3600" b="1" i="0" dirty="0">
                <a:effectLst>
                  <a:outerShdw blurRad="38100" dist="38100" dir="2700000" algn="tl">
                    <a:srgbClr val="000000">
                      <a:alpha val="43137"/>
                    </a:srgbClr>
                  </a:outerShdw>
                </a:effectLst>
                <a:latin typeface="Times New Roman" panose="02020603050405020304" pitchFamily="18" charset="0"/>
                <a:ea typeface="Franklin Gothic"/>
                <a:cs typeface="Times New Roman" panose="02020603050405020304" pitchFamily="18" charset="0"/>
                <a:sym typeface="Franklin Gothic"/>
              </a:rPr>
              <a:t>Constraints</a:t>
            </a: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86C5EF-D05D-7C4A-0E8B-021BFBC3BBA4}"/>
              </a:ext>
            </a:extLst>
          </p:cNvPr>
          <p:cNvSpPr>
            <a:spLocks noGrp="1"/>
          </p:cNvSpPr>
          <p:nvPr>
            <p:ph idx="1"/>
          </p:nvPr>
        </p:nvSpPr>
        <p:spPr>
          <a:xfrm>
            <a:off x="838200" y="1690688"/>
            <a:ext cx="10515600" cy="3294267"/>
          </a:xfrm>
        </p:spPr>
        <p:txBody>
          <a:bodyPr/>
          <a:lstStyle/>
          <a:p>
            <a:pPr algn="just"/>
            <a:r>
              <a:rPr lang="en-US" dirty="0">
                <a:latin typeface="Times New Roman" panose="02020603050405020304" pitchFamily="18" charset="0"/>
                <a:cs typeface="Times New Roman" panose="02020603050405020304" pitchFamily="18" charset="0"/>
              </a:rPr>
              <a:t>The dataset obtained might not be very accurate.</a:t>
            </a:r>
          </a:p>
          <a:p>
            <a:pPr algn="just"/>
            <a:r>
              <a:rPr lang="en-US" dirty="0">
                <a:latin typeface="Times New Roman" panose="02020603050405020304" pitchFamily="18" charset="0"/>
                <a:cs typeface="Times New Roman" panose="02020603050405020304" pitchFamily="18" charset="0"/>
              </a:rPr>
              <a:t>Some areas might have been skipped, or not included in the dataset, given the extensive and diverse land and terrain in India.</a:t>
            </a:r>
          </a:p>
          <a:p>
            <a:pPr algn="just"/>
            <a:r>
              <a:rPr lang="en-US" dirty="0">
                <a:latin typeface="Times New Roman" panose="02020603050405020304" pitchFamily="18" charset="0"/>
                <a:cs typeface="Times New Roman" panose="02020603050405020304" pitchFamily="18" charset="0"/>
              </a:rPr>
              <a:t>For every specific district, the data is available for 50 years. With only 50 entries available, predicting the future harvest is not possible. Even if the number of years are increased, they wouldn’t be sufficient to train a machine learning model.</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99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6F02A-3D86-4708-5F8F-4332E2492058}"/>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Franklin Gothic"/>
              </a:rPr>
              <a:t>Home Page</a:t>
            </a: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6CB23DF-C0A9-EE9B-3BE7-6B94F03A2F35}"/>
              </a:ext>
            </a:extLst>
          </p:cNvPr>
          <p:cNvPicPr>
            <a:picLocks noChangeAspect="1"/>
          </p:cNvPicPr>
          <p:nvPr/>
        </p:nvPicPr>
        <p:blipFill rotWithShape="1">
          <a:blip r:embed="rId2">
            <a:extLst>
              <a:ext uri="{28A0092B-C50C-407E-A947-70E740481C1C}">
                <a14:useLocalDpi xmlns:a14="http://schemas.microsoft.com/office/drawing/2010/main" val="0"/>
              </a:ext>
            </a:extLst>
          </a:blip>
          <a:srcRect l="2013" r="2774"/>
          <a:stretch/>
        </p:blipFill>
        <p:spPr>
          <a:xfrm>
            <a:off x="291790" y="1027906"/>
            <a:ext cx="11608419" cy="5486400"/>
          </a:xfrm>
          <a:prstGeom prst="rect">
            <a:avLst/>
          </a:prstGeom>
        </p:spPr>
      </p:pic>
    </p:spTree>
    <p:extLst>
      <p:ext uri="{BB962C8B-B14F-4D97-AF65-F5344CB8AC3E}">
        <p14:creationId xmlns:p14="http://schemas.microsoft.com/office/powerpoint/2010/main" val="3323462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B011DA-D33E-0592-5D32-470FA8F0A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5" y="1155824"/>
            <a:ext cx="11441151" cy="5148518"/>
          </a:xfrm>
          <a:prstGeom prst="rect">
            <a:avLst/>
          </a:prstGeom>
        </p:spPr>
      </p:pic>
      <p:sp>
        <p:nvSpPr>
          <p:cNvPr id="4" name="Title 1">
            <a:extLst>
              <a:ext uri="{FF2B5EF4-FFF2-40B4-BE49-F238E27FC236}">
                <a16:creationId xmlns:a16="http://schemas.microsoft.com/office/drawing/2014/main" id="{337C1F3C-E66C-9D3D-FFD8-DAE5779C050B}"/>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Franklin Gothic"/>
              </a:rPr>
              <a:t>Data Analysis &amp; Visualizations</a:t>
            </a:r>
          </a:p>
        </p:txBody>
      </p:sp>
    </p:spTree>
    <p:extLst>
      <p:ext uri="{BB962C8B-B14F-4D97-AF65-F5344CB8AC3E}">
        <p14:creationId xmlns:p14="http://schemas.microsoft.com/office/powerpoint/2010/main" val="3291733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367</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Idea/Approach Details </vt:lpstr>
      <vt:lpstr>Process flow diagram </vt:lpstr>
      <vt:lpstr>Methodology used</vt:lpstr>
      <vt:lpstr>Use cases &amp; description</vt:lpstr>
      <vt:lpstr>Technology stack used</vt:lpstr>
      <vt:lpstr>Constraints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Girish Potdar</dc:creator>
  <cp:lastModifiedBy>Apurwa Kanitkar_10872</cp:lastModifiedBy>
  <cp:revision>41</cp:revision>
  <dcterms:created xsi:type="dcterms:W3CDTF">2024-01-09T07:07:32Z</dcterms:created>
  <dcterms:modified xsi:type="dcterms:W3CDTF">2024-03-30T10:57:20Z</dcterms:modified>
</cp:coreProperties>
</file>