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3" r:id="rId6"/>
    <p:sldId id="284" r:id="rId7"/>
    <p:sldId id="295" r:id="rId8"/>
    <p:sldId id="292" r:id="rId9"/>
    <p:sldId id="285" r:id="rId10"/>
    <p:sldId id="286" r:id="rId11"/>
    <p:sldId id="297" r:id="rId12"/>
    <p:sldId id="289" r:id="rId13"/>
    <p:sldId id="290" r:id="rId14"/>
    <p:sldId id="291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95"/>
            <p14:sldId id="292"/>
            <p14:sldId id="285"/>
            <p14:sldId id="286"/>
            <p14:sldId id="297"/>
            <p14:sldId id="289"/>
            <p14:sldId id="290"/>
            <p14:sldId id="29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5DAB2-29C6-636D-2FE5-DDDB85E1BCA7}" v="4" dt="2020-02-09T11:01:33.061"/>
    <p1510:client id="{DFC257EE-6288-7A2B-4C36-B78DA2246739}" v="438" dt="2020-02-12T09:51:21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242" autoAdjust="0"/>
  </p:normalViewPr>
  <p:slideViewPr>
    <p:cSldViewPr snapToGrid="0">
      <p:cViewPr varScale="1">
        <p:scale>
          <a:sx n="57" d="100"/>
          <a:sy n="57" d="100"/>
        </p:scale>
        <p:origin x="59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0ogJDafZ-Y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CryptoManagement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49731" y="2900703"/>
            <a:ext cx="11092538" cy="944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Facultatea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92389" y="4478878"/>
            <a:ext cx="5049881" cy="15474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err="1">
                <a:solidFill>
                  <a:schemeClr val="bg1"/>
                </a:solidFill>
                <a:latin typeface="Times New Roman"/>
                <a:cs typeface="Times New Roman"/>
              </a:rPr>
              <a:t>Apuscasitei</a:t>
            </a:r>
            <a:r>
              <a:rPr lang="en-US" sz="3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100" dirty="0" err="1">
                <a:solidFill>
                  <a:schemeClr val="bg1"/>
                </a:solidFill>
                <a:latin typeface="Times New Roman"/>
                <a:cs typeface="Times New Roman"/>
              </a:rPr>
              <a:t>Silviu-Alexandru</a:t>
            </a:r>
            <a:endParaRPr lang="en-US" sz="31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Florin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Olariu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528457"/>
            <a:ext cx="10929693" cy="4338175"/>
          </a:xfrm>
        </p:spPr>
        <p:txBody>
          <a:bodyPr>
            <a:normAutofit/>
          </a:bodyPr>
          <a:lstStyle/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 Un </a:t>
            </a:r>
            <a:r>
              <a:rPr lang="en-US" sz="2400" dirty="0" err="1">
                <a:latin typeface="Times New Roman"/>
                <a:cs typeface="Times New Roman"/>
              </a:rPr>
              <a:t>proces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automatizat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deployat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</a:t>
            </a:r>
            <a:r>
              <a:rPr lang="en-US" sz="2400" dirty="0">
                <a:latin typeface="Times New Roman"/>
                <a:cs typeface="Times New Roman"/>
              </a:rPr>
              <a:t> un server online</a:t>
            </a:r>
            <a:endParaRPr lang="en-US" sz="24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Oferirea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sugestii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investitii</a:t>
            </a:r>
            <a:endParaRPr lang="en-US" sz="2400" dirty="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O </a:t>
            </a:r>
            <a:r>
              <a:rPr lang="en-US" sz="2400" dirty="0" err="1">
                <a:latin typeface="Times New Roman"/>
                <a:cs typeface="Times New Roman"/>
              </a:rPr>
              <a:t>interfata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foarte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intuitiva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usor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utilizat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400" dirty="0">
              <a:cs typeface="Segoe UI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Un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 de machine learning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predictii</a:t>
            </a:r>
            <a:endParaRPr lang="en-US" sz="2400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1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675222"/>
            <a:ext cx="11112573" cy="3362816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Adaugarea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unui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nou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 care </a:t>
            </a:r>
            <a:r>
              <a:rPr lang="en-US" sz="2400" dirty="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gaseasca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cursul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cel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mai</a:t>
            </a:r>
            <a:r>
              <a:rPr lang="en-US" sz="2400" dirty="0">
                <a:latin typeface="Times New Roman"/>
                <a:cs typeface="Times New Roman"/>
              </a:rPr>
              <a:t> benefic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a face </a:t>
            </a:r>
            <a:r>
              <a:rPr lang="en-US" sz="2400" dirty="0" err="1">
                <a:latin typeface="Times New Roman"/>
                <a:cs typeface="Times New Roman"/>
              </a:rPr>
              <a:t>tranzactiile</a:t>
            </a:r>
            <a:endParaRPr lang="en-US" sz="2400" dirty="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Automatizarea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completa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incluzand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procesul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tranzactii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8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00569" y="-1336766"/>
            <a:ext cx="5457892" cy="8472672"/>
          </a:xfrm>
        </p:spPr>
        <p:txBody>
          <a:bodyPr>
            <a:noAutofit/>
          </a:bodyPr>
          <a:lstStyle/>
          <a:p>
            <a:pPr algn="ctr"/>
            <a:r>
              <a:rPr lang="en-US" sz="40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419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21206" y="1593539"/>
            <a:ext cx="10962581" cy="3892861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       </a:t>
            </a:r>
            <a:r>
              <a:rPr lang="en-US" sz="2600" dirty="0" err="1">
                <a:latin typeface="Times New Roman"/>
                <a:cs typeface="Times New Roman"/>
              </a:rPr>
              <a:t>Criptomoneda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sau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criptovaluta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este</a:t>
            </a:r>
            <a:r>
              <a:rPr lang="en-US" sz="2600" dirty="0">
                <a:latin typeface="Times New Roman"/>
                <a:cs typeface="Times New Roman"/>
              </a:rPr>
              <a:t> un tip de </a:t>
            </a:r>
            <a:r>
              <a:rPr lang="en-US" sz="2600" dirty="0" err="1">
                <a:latin typeface="Times New Roman"/>
                <a:cs typeface="Times New Roman"/>
              </a:rPr>
              <a:t>moneda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digitala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virtuala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folosita</a:t>
            </a:r>
            <a:r>
              <a:rPr lang="en-US" sz="2600" dirty="0">
                <a:latin typeface="Times New Roman"/>
                <a:cs typeface="Times New Roman"/>
              </a:rPr>
              <a:t> ca </a:t>
            </a:r>
            <a:r>
              <a:rPr lang="en-US" sz="2600" dirty="0" err="1">
                <a:latin typeface="Times New Roman"/>
                <a:cs typeface="Times New Roman"/>
              </a:rPr>
              <a:t>mijloc</a:t>
            </a:r>
            <a:r>
              <a:rPr lang="en-US" sz="2600" dirty="0">
                <a:latin typeface="Times New Roman"/>
                <a:cs typeface="Times New Roman"/>
              </a:rPr>
              <a:t> de </a:t>
            </a:r>
            <a:r>
              <a:rPr lang="en-US" sz="2600" dirty="0" err="1">
                <a:latin typeface="Times New Roman"/>
                <a:cs typeface="Times New Roman"/>
              </a:rPr>
              <a:t>plata</a:t>
            </a:r>
            <a:r>
              <a:rPr lang="en-US" sz="2600" dirty="0">
                <a:latin typeface="Times New Roman"/>
                <a:cs typeface="Times New Roman"/>
              </a:rPr>
              <a:t>. </a:t>
            </a:r>
            <a:r>
              <a:rPr lang="en-US" sz="2600" dirty="0" err="1">
                <a:latin typeface="Times New Roman"/>
                <a:cs typeface="Times New Roman"/>
              </a:rPr>
              <a:t>Aceasta</a:t>
            </a:r>
            <a:r>
              <a:rPr lang="en-US" sz="2600" dirty="0">
                <a:latin typeface="Times New Roman"/>
                <a:cs typeface="Times New Roman"/>
              </a:rPr>
              <a:t> a </a:t>
            </a:r>
            <a:r>
              <a:rPr lang="en-US" sz="2600" dirty="0" err="1">
                <a:latin typeface="Times New Roman"/>
                <a:cs typeface="Times New Roman"/>
              </a:rPr>
              <a:t>aparut</a:t>
            </a:r>
            <a:r>
              <a:rPr lang="en-US" sz="2600" dirty="0">
                <a:latin typeface="Times New Roman"/>
                <a:cs typeface="Times New Roman"/>
              </a:rPr>
              <a:t> in </a:t>
            </a:r>
            <a:r>
              <a:rPr lang="en-US" sz="2600" dirty="0" err="1">
                <a:latin typeface="Times New Roman"/>
                <a:cs typeface="Times New Roman"/>
              </a:rPr>
              <a:t>urma</a:t>
            </a:r>
            <a:r>
              <a:rPr lang="en-US" sz="2600" dirty="0">
                <a:latin typeface="Times New Roman"/>
                <a:cs typeface="Times New Roman"/>
              </a:rPr>
              <a:t> cu </a:t>
            </a:r>
            <a:r>
              <a:rPr lang="en-US" sz="2600" dirty="0" err="1">
                <a:latin typeface="Times New Roman"/>
                <a:cs typeface="Times New Roman"/>
              </a:rPr>
              <a:t>mai</a:t>
            </a:r>
            <a:r>
              <a:rPr lang="en-US" sz="2600" dirty="0">
                <a:latin typeface="Times New Roman"/>
                <a:cs typeface="Times New Roman"/>
              </a:rPr>
              <a:t> bine de 20 de </a:t>
            </a:r>
            <a:r>
              <a:rPr lang="en-US" sz="2600" dirty="0" err="1">
                <a:latin typeface="Times New Roman"/>
                <a:cs typeface="Times New Roman"/>
              </a:rPr>
              <a:t>ani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neavand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succes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insa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decat</a:t>
            </a:r>
            <a:r>
              <a:rPr lang="en-US" sz="2600" dirty="0">
                <a:latin typeface="Times New Roman"/>
                <a:cs typeface="Times New Roman"/>
              </a:rPr>
              <a:t> 10 </a:t>
            </a:r>
            <a:r>
              <a:rPr lang="en-US" sz="2600" dirty="0" err="1">
                <a:latin typeface="Times New Roman"/>
                <a:cs typeface="Times New Roman"/>
              </a:rPr>
              <a:t>ani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mai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tarziu</a:t>
            </a:r>
            <a:r>
              <a:rPr lang="en-US" sz="2600" dirty="0">
                <a:latin typeface="Times New Roman"/>
                <a:cs typeface="Times New Roman"/>
              </a:rPr>
              <a:t>, in 2008, </a:t>
            </a:r>
            <a:r>
              <a:rPr lang="en-US" sz="2600" dirty="0" err="1">
                <a:latin typeface="Times New Roman"/>
                <a:cs typeface="Times New Roman"/>
              </a:rPr>
              <a:t>cand</a:t>
            </a:r>
            <a:r>
              <a:rPr lang="en-US" sz="2600" dirty="0">
                <a:latin typeface="Times New Roman"/>
                <a:cs typeface="Times New Roman"/>
              </a:rPr>
              <a:t> a </a:t>
            </a:r>
            <a:r>
              <a:rPr lang="en-US" sz="2600" dirty="0" err="1">
                <a:latin typeface="Times New Roman"/>
                <a:cs typeface="Times New Roman"/>
              </a:rPr>
              <a:t>fost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publicata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documentatia</a:t>
            </a:r>
            <a:r>
              <a:rPr lang="en-US" sz="2600" dirty="0">
                <a:latin typeface="Times New Roman"/>
                <a:cs typeface="Times New Roman"/>
              </a:rPr>
              <a:t> </a:t>
            </a:r>
            <a:r>
              <a:rPr lang="en-US" sz="2600" dirty="0" err="1">
                <a:latin typeface="Times New Roman"/>
                <a:cs typeface="Times New Roman"/>
              </a:rPr>
              <a:t>pentru</a:t>
            </a:r>
            <a:r>
              <a:rPr lang="en-US" sz="2600" dirty="0">
                <a:latin typeface="Times New Roman"/>
                <a:cs typeface="Times New Roman"/>
              </a:rPr>
              <a:t> Bitcoin, </a:t>
            </a:r>
            <a:r>
              <a:rPr lang="en-US" sz="2600" dirty="0" err="1">
                <a:latin typeface="Times New Roman"/>
                <a:cs typeface="Times New Roman"/>
              </a:rPr>
              <a:t>moneda</a:t>
            </a:r>
            <a:r>
              <a:rPr lang="en-US" sz="2600" dirty="0">
                <a:latin typeface="Times New Roman"/>
                <a:cs typeface="Times New Roman"/>
              </a:rPr>
              <a:t> care </a:t>
            </a:r>
            <a:r>
              <a:rPr lang="en-US" sz="2600" dirty="0" err="1">
                <a:latin typeface="Times New Roman"/>
                <a:cs typeface="Times New Roman"/>
              </a:rPr>
              <a:t>avea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sa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transforme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lumea</a:t>
            </a:r>
            <a:r>
              <a:rPr lang="en-US" sz="2600" dirty="0">
                <a:latin typeface="Times New Roman"/>
                <a:cs typeface="Times New Roman"/>
              </a:rPr>
              <a:t>.             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       </a:t>
            </a:r>
            <a:r>
              <a:rPr lang="en-US" sz="2600" dirty="0" err="1">
                <a:latin typeface="Times New Roman"/>
                <a:cs typeface="Times New Roman"/>
              </a:rPr>
              <a:t>Pe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masura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ce</a:t>
            </a:r>
            <a:r>
              <a:rPr lang="en-US" sz="2600" dirty="0">
                <a:latin typeface="Times New Roman"/>
                <a:cs typeface="Times New Roman"/>
              </a:rPr>
              <a:t> Bitcoin a </a:t>
            </a:r>
            <a:r>
              <a:rPr lang="en-US" sz="2600" dirty="0" err="1">
                <a:latin typeface="Times New Roman"/>
                <a:cs typeface="Times New Roman"/>
              </a:rPr>
              <a:t>devenit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mai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cunoscuta</a:t>
            </a:r>
            <a:r>
              <a:rPr lang="en-US" sz="2600" dirty="0">
                <a:latin typeface="Times New Roman"/>
                <a:cs typeface="Times New Roman"/>
              </a:rPr>
              <a:t> au </a:t>
            </a:r>
            <a:r>
              <a:rPr lang="en-US" sz="2600" dirty="0" err="1">
                <a:latin typeface="Times New Roman"/>
                <a:cs typeface="Times New Roman"/>
              </a:rPr>
              <a:t>aparut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numeroase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alte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monede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cele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mai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populare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dupa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aceasta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fiind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Litecoin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Ethereum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imes New Roman"/>
                <a:cs typeface="Times New Roman"/>
              </a:rPr>
              <a:t>si</a:t>
            </a:r>
            <a:r>
              <a:rPr lang="en-US" sz="2600" dirty="0">
                <a:latin typeface="Times New Roman"/>
                <a:cs typeface="Times New Roman"/>
              </a:rPr>
              <a:t> Ripple.   </a:t>
            </a:r>
            <a:r>
              <a:rPr lang="en-US" sz="2800" dirty="0">
                <a:latin typeface="Times New Roman"/>
                <a:cs typeface="Times New Roman"/>
              </a:rPr>
              <a:t> 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9902" cy="640080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Investitii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21207" y="1457743"/>
            <a:ext cx="11069902" cy="4727903"/>
          </a:xfrm>
        </p:spPr>
        <p:txBody>
          <a:bodyPr>
            <a:normAutofit fontScale="85000" lnSpcReduction="10000"/>
          </a:bodyPr>
          <a:lstStyle/>
          <a:p>
            <a:pPr marL="171450" indent="-171450">
              <a:buFont typeface="Wingdings"/>
              <a:buChar char="q"/>
            </a:pPr>
            <a:r>
              <a:rPr lang="en-US" sz="2800" dirty="0">
                <a:latin typeface="Times New Roman"/>
                <a:cs typeface="Segoe UI"/>
              </a:rPr>
              <a:t> </a:t>
            </a:r>
            <a:r>
              <a:rPr lang="en-US" sz="2800" dirty="0" err="1">
                <a:latin typeface="Times New Roman"/>
                <a:cs typeface="Segoe UI"/>
              </a:rPr>
              <a:t>Pretul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monedei</a:t>
            </a:r>
            <a:r>
              <a:rPr lang="en-US" sz="2800" dirty="0">
                <a:latin typeface="Times New Roman"/>
                <a:cs typeface="Segoe UI"/>
              </a:rPr>
              <a:t> Bitcoin a </a:t>
            </a:r>
            <a:r>
              <a:rPr lang="en-US" sz="2800" dirty="0" err="1">
                <a:latin typeface="Times New Roman"/>
                <a:cs typeface="Segoe UI"/>
              </a:rPr>
              <a:t>pornit</a:t>
            </a:r>
            <a:r>
              <a:rPr lang="en-US" sz="2800" dirty="0">
                <a:latin typeface="Times New Roman"/>
                <a:cs typeface="Segoe UI"/>
              </a:rPr>
              <a:t> de la 0,003 </a:t>
            </a:r>
            <a:r>
              <a:rPr lang="en-US" sz="2800" dirty="0" err="1">
                <a:latin typeface="Times New Roman"/>
                <a:cs typeface="Segoe UI"/>
              </a:rPr>
              <a:t>dolari</a:t>
            </a:r>
            <a:r>
              <a:rPr lang="en-US" sz="2800" dirty="0">
                <a:latin typeface="Times New Roman"/>
                <a:cs typeface="Segoe UI"/>
              </a:rPr>
              <a:t>, </a:t>
            </a:r>
            <a:r>
              <a:rPr lang="en-US" sz="2800" dirty="0" err="1">
                <a:latin typeface="Times New Roman"/>
                <a:cs typeface="Segoe UI"/>
              </a:rPr>
              <a:t>ajungand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pana</a:t>
            </a:r>
            <a:r>
              <a:rPr lang="en-US" sz="2800" dirty="0">
                <a:latin typeface="Times New Roman"/>
                <a:cs typeface="Segoe UI"/>
              </a:rPr>
              <a:t> la </a:t>
            </a:r>
            <a:r>
              <a:rPr lang="en-US" sz="2800" dirty="0" err="1">
                <a:latin typeface="Times New Roman"/>
                <a:cs typeface="Segoe UI"/>
              </a:rPr>
              <a:t>aproximativ</a:t>
            </a:r>
            <a:r>
              <a:rPr lang="en-US" sz="2800" dirty="0">
                <a:latin typeface="Times New Roman"/>
                <a:cs typeface="Segoe UI"/>
              </a:rPr>
              <a:t> 1.000 de </a:t>
            </a:r>
            <a:r>
              <a:rPr lang="en-US" sz="2800" dirty="0" err="1">
                <a:latin typeface="Times New Roman"/>
                <a:cs typeface="Segoe UI"/>
              </a:rPr>
              <a:t>dolari</a:t>
            </a:r>
            <a:r>
              <a:rPr lang="en-US" sz="2800" dirty="0">
                <a:latin typeface="Times New Roman"/>
                <a:cs typeface="Segoe UI"/>
              </a:rPr>
              <a:t> in 2016.</a:t>
            </a:r>
          </a:p>
          <a:p>
            <a:pPr marL="171450" indent="-171450">
              <a:buFont typeface="Wingdings"/>
              <a:buChar char="q"/>
            </a:pPr>
            <a:r>
              <a:rPr lang="en-US" sz="2800" dirty="0">
                <a:latin typeface="Times New Roman"/>
                <a:cs typeface="Segoe UI"/>
              </a:rPr>
              <a:t> Ulterior </a:t>
            </a:r>
            <a:r>
              <a:rPr lang="en-US" sz="2800" dirty="0" err="1">
                <a:latin typeface="Times New Roman"/>
                <a:cs typeface="Segoe UI"/>
              </a:rPr>
              <a:t>oamenii</a:t>
            </a:r>
            <a:r>
              <a:rPr lang="en-US" sz="2800" dirty="0">
                <a:latin typeface="Times New Roman"/>
                <a:cs typeface="Segoe UI"/>
              </a:rPr>
              <a:t> au </a:t>
            </a:r>
            <a:r>
              <a:rPr lang="en-US" sz="2800" dirty="0" err="1">
                <a:latin typeface="Times New Roman"/>
                <a:cs typeface="Segoe UI"/>
              </a:rPr>
              <a:t>inceput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sa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investeasca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masiv</a:t>
            </a:r>
            <a:r>
              <a:rPr lang="en-US" sz="2800" dirty="0">
                <a:latin typeface="Times New Roman"/>
                <a:cs typeface="Segoe UI"/>
              </a:rPr>
              <a:t> in </a:t>
            </a:r>
            <a:r>
              <a:rPr lang="en-US" sz="2800" dirty="0" err="1">
                <a:latin typeface="Times New Roman"/>
                <a:cs typeface="Segoe UI"/>
              </a:rPr>
              <a:t>moneda</a:t>
            </a:r>
            <a:r>
              <a:rPr lang="en-US" sz="2800" dirty="0">
                <a:latin typeface="Times New Roman"/>
                <a:cs typeface="Segoe UI"/>
              </a:rPr>
              <a:t>, </a:t>
            </a:r>
            <a:r>
              <a:rPr lang="en-US" sz="2800" dirty="0" err="1">
                <a:latin typeface="Times New Roman"/>
                <a:cs typeface="Segoe UI"/>
              </a:rPr>
              <a:t>pretul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acesteia</a:t>
            </a:r>
            <a:r>
              <a:rPr lang="en-US" sz="2800" dirty="0">
                <a:latin typeface="Times New Roman"/>
                <a:cs typeface="Segoe UI"/>
              </a:rPr>
              <a:t> </a:t>
            </a:r>
            <a:r>
              <a:rPr lang="en-US" sz="2800" dirty="0" err="1">
                <a:latin typeface="Times New Roman"/>
                <a:cs typeface="Segoe UI"/>
              </a:rPr>
              <a:t>crescand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enorm</a:t>
            </a:r>
            <a:r>
              <a:rPr lang="en-US" sz="2800" dirty="0">
                <a:latin typeface="Times New Roman"/>
                <a:cs typeface="Segoe UI"/>
              </a:rPr>
              <a:t>, </a:t>
            </a:r>
            <a:r>
              <a:rPr lang="en-US" sz="2800" dirty="0" err="1">
                <a:latin typeface="Times New Roman"/>
                <a:cs typeface="Segoe UI"/>
              </a:rPr>
              <a:t>apogeul</a:t>
            </a:r>
            <a:r>
              <a:rPr lang="en-US" sz="2800" dirty="0">
                <a:latin typeface="Times New Roman"/>
                <a:cs typeface="Segoe UI"/>
              </a:rPr>
              <a:t> </a:t>
            </a:r>
            <a:r>
              <a:rPr lang="en-US" sz="2800" dirty="0" err="1">
                <a:latin typeface="Times New Roman"/>
                <a:cs typeface="Segoe UI"/>
              </a:rPr>
              <a:t>ei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fiind</a:t>
            </a:r>
            <a:r>
              <a:rPr lang="en-US" sz="2800" dirty="0">
                <a:latin typeface="Times New Roman"/>
                <a:cs typeface="Segoe UI"/>
              </a:rPr>
              <a:t> de </a:t>
            </a:r>
            <a:r>
              <a:rPr lang="en-US" sz="2800" dirty="0" err="1">
                <a:latin typeface="Times New Roman"/>
                <a:cs typeface="Segoe UI"/>
              </a:rPr>
              <a:t>aproximativ</a:t>
            </a:r>
            <a:r>
              <a:rPr lang="en-US" sz="2800" dirty="0">
                <a:latin typeface="Times New Roman"/>
                <a:cs typeface="Segoe UI"/>
              </a:rPr>
              <a:t> 20.000 de </a:t>
            </a:r>
            <a:r>
              <a:rPr lang="en-US" sz="2800" dirty="0" err="1">
                <a:latin typeface="Times New Roman"/>
                <a:cs typeface="Segoe UI"/>
              </a:rPr>
              <a:t>dolari</a:t>
            </a:r>
            <a:r>
              <a:rPr lang="en-US" sz="2800" dirty="0">
                <a:latin typeface="Times New Roman"/>
                <a:cs typeface="Segoe UI"/>
              </a:rPr>
              <a:t> la </a:t>
            </a:r>
            <a:r>
              <a:rPr lang="en-US" sz="2800" dirty="0" err="1">
                <a:latin typeface="Times New Roman"/>
                <a:cs typeface="Segoe UI"/>
              </a:rPr>
              <a:t>finalul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anului</a:t>
            </a:r>
            <a:r>
              <a:rPr lang="en-US" sz="2800" dirty="0">
                <a:latin typeface="Times New Roman"/>
                <a:cs typeface="Segoe UI"/>
              </a:rPr>
              <a:t> 2017.</a:t>
            </a:r>
          </a:p>
          <a:p>
            <a:pPr marL="171450" indent="-171450">
              <a:buFont typeface="Wingdings"/>
              <a:buChar char="q"/>
            </a:pPr>
            <a:r>
              <a:rPr lang="en-US" sz="2800" dirty="0">
                <a:latin typeface="Times New Roman"/>
                <a:cs typeface="Segoe UI"/>
              </a:rPr>
              <a:t> La </a:t>
            </a:r>
            <a:r>
              <a:rPr lang="en-US" sz="2800" dirty="0" err="1">
                <a:latin typeface="Times New Roman"/>
                <a:cs typeface="Segoe UI"/>
              </a:rPr>
              <a:t>scurt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timp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insa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aceste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investitii</a:t>
            </a:r>
            <a:r>
              <a:rPr lang="en-US" sz="2800" dirty="0">
                <a:latin typeface="Times New Roman"/>
                <a:cs typeface="Segoe UI"/>
              </a:rPr>
              <a:t> s-au </a:t>
            </a:r>
            <a:r>
              <a:rPr lang="en-US" sz="2800" dirty="0" err="1">
                <a:latin typeface="Times New Roman"/>
                <a:cs typeface="Segoe UI"/>
              </a:rPr>
              <a:t>diminuat</a:t>
            </a:r>
            <a:r>
              <a:rPr lang="en-US" sz="2800" dirty="0">
                <a:latin typeface="Times New Roman"/>
                <a:cs typeface="Segoe UI"/>
              </a:rPr>
              <a:t> din </a:t>
            </a:r>
            <a:r>
              <a:rPr lang="en-US" sz="2800" dirty="0" err="1">
                <a:latin typeface="Times New Roman"/>
                <a:cs typeface="Segoe UI"/>
              </a:rPr>
              <a:t>diferite</a:t>
            </a:r>
            <a:r>
              <a:rPr lang="en-US" sz="2800" dirty="0">
                <a:latin typeface="Times New Roman"/>
                <a:cs typeface="Segoe UI"/>
              </a:rPr>
              <a:t> motive, </a:t>
            </a:r>
            <a:r>
              <a:rPr lang="en-US" sz="2800" dirty="0" err="1">
                <a:latin typeface="Times New Roman"/>
                <a:cs typeface="Segoe UI"/>
              </a:rPr>
              <a:t>unele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economice</a:t>
            </a:r>
            <a:r>
              <a:rPr lang="en-US" sz="2800" dirty="0">
                <a:latin typeface="Times New Roman"/>
                <a:cs typeface="Segoe UI"/>
              </a:rPr>
              <a:t>, </a:t>
            </a:r>
            <a:r>
              <a:rPr lang="en-US" sz="2800" dirty="0" err="1">
                <a:latin typeface="Times New Roman"/>
                <a:cs typeface="Segoe UI"/>
              </a:rPr>
              <a:t>altele</a:t>
            </a:r>
            <a:r>
              <a:rPr lang="en-US" sz="2800" dirty="0">
                <a:latin typeface="Times New Roman"/>
                <a:cs typeface="Segoe UI"/>
              </a:rPr>
              <a:t> social </a:t>
            </a:r>
            <a:r>
              <a:rPr lang="en-US" sz="2800" dirty="0" err="1">
                <a:latin typeface="Times New Roman"/>
                <a:cs typeface="Segoe UI"/>
              </a:rPr>
              <a:t>democratice</a:t>
            </a:r>
            <a:r>
              <a:rPr lang="en-US" sz="2800" dirty="0">
                <a:latin typeface="Times New Roman"/>
                <a:cs typeface="Segoe UI"/>
              </a:rPr>
              <a:t>, </a:t>
            </a:r>
            <a:r>
              <a:rPr lang="en-US" sz="2800" dirty="0" err="1">
                <a:latin typeface="Times New Roman"/>
                <a:cs typeface="Segoe UI"/>
              </a:rPr>
              <a:t>moneda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fiind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chiar</a:t>
            </a:r>
            <a:r>
              <a:rPr lang="en-US" sz="2800" dirty="0">
                <a:latin typeface="Times New Roman"/>
                <a:cs typeface="Segoe UI"/>
              </a:rPr>
              <a:t> </a:t>
            </a:r>
            <a:r>
              <a:rPr lang="en-US" sz="2800" dirty="0" err="1">
                <a:latin typeface="Times New Roman"/>
                <a:cs typeface="Segoe UI"/>
              </a:rPr>
              <a:t>interzisa</a:t>
            </a:r>
            <a:r>
              <a:rPr lang="en-US" sz="2800" dirty="0">
                <a:latin typeface="Times New Roman"/>
                <a:cs typeface="Segoe UI"/>
              </a:rPr>
              <a:t> in </a:t>
            </a:r>
            <a:r>
              <a:rPr lang="en-US" sz="2800" dirty="0" err="1">
                <a:latin typeface="Times New Roman"/>
                <a:cs typeface="Segoe UI"/>
              </a:rPr>
              <a:t>anumite</a:t>
            </a:r>
            <a:r>
              <a:rPr lang="en-US" sz="2800" dirty="0">
                <a:latin typeface="Times New Roman"/>
                <a:cs typeface="Segoe UI"/>
              </a:rPr>
              <a:t> </a:t>
            </a:r>
            <a:r>
              <a:rPr lang="en-US" sz="2800" dirty="0" err="1">
                <a:latin typeface="Times New Roman"/>
                <a:cs typeface="Segoe UI"/>
              </a:rPr>
              <a:t>tari</a:t>
            </a:r>
            <a:r>
              <a:rPr lang="en-US" sz="2800" dirty="0">
                <a:latin typeface="Times New Roman"/>
                <a:cs typeface="Segoe U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489397"/>
            <a:ext cx="11024975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/>
                <a:cs typeface="Times New Roman"/>
              </a:rPr>
              <a:t> Un alt factor important care a </a:t>
            </a:r>
            <a:r>
              <a:rPr lang="en-US" sz="2800" err="1">
                <a:latin typeface="Times New Roman"/>
                <a:cs typeface="Times New Roman"/>
              </a:rPr>
              <a:t>dus</a:t>
            </a:r>
            <a:r>
              <a:rPr lang="en-US" sz="2800" dirty="0">
                <a:latin typeface="Times New Roman"/>
                <a:cs typeface="Times New Roman"/>
              </a:rPr>
              <a:t> la </a:t>
            </a:r>
            <a:r>
              <a:rPr lang="en-US" sz="2800" err="1">
                <a:latin typeface="Times New Roman"/>
                <a:cs typeface="Times New Roman"/>
              </a:rPr>
              <a:t>diminuarea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investitiilor</a:t>
            </a:r>
            <a:r>
              <a:rPr lang="en-US" sz="2800" dirty="0">
                <a:latin typeface="Times New Roman"/>
                <a:cs typeface="Times New Roman"/>
              </a:rPr>
              <a:t> in </a:t>
            </a:r>
            <a:r>
              <a:rPr lang="en-US" sz="2800" err="1">
                <a:latin typeface="Times New Roman"/>
                <a:cs typeface="Times New Roman"/>
              </a:rPr>
              <a:t>critpomonede</a:t>
            </a:r>
            <a:r>
              <a:rPr lang="en-US" sz="2800" dirty="0">
                <a:latin typeface="Times New Roman"/>
                <a:cs typeface="Times New Roman"/>
              </a:rPr>
              <a:t> a </a:t>
            </a:r>
            <a:r>
              <a:rPr lang="en-US" sz="2800" err="1">
                <a:latin typeface="Times New Roman"/>
                <a:cs typeface="Times New Roman"/>
              </a:rPr>
              <a:t>fost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timpul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/>
                <a:cs typeface="Times New Roman"/>
              </a:rPr>
              <a:t> </a:t>
            </a:r>
            <a:r>
              <a:rPr lang="en-US" sz="2800" err="1">
                <a:latin typeface="Times New Roman"/>
                <a:cs typeface="Times New Roman"/>
              </a:rPr>
              <a:t>Managementul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mai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multor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>
                <a:latin typeface="Times New Roman"/>
                <a:cs typeface="Times New Roman"/>
              </a:rPr>
              <a:t>monede. Si aceasta a contribuit la diminuarea investitiilor, fiind o mare consumatoare de timp.</a:t>
            </a:r>
            <a:endParaRPr lang="en-US"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0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aplicatiei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593668"/>
            <a:ext cx="11129990" cy="47984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 	</a:t>
            </a:r>
            <a:r>
              <a:rPr lang="en-US" sz="2400" dirty="0" err="1">
                <a:latin typeface="Times New Roman"/>
                <a:cs typeface="Times New Roman"/>
              </a:rPr>
              <a:t>Aceasta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lucrare</a:t>
            </a:r>
            <a:r>
              <a:rPr lang="en-US" sz="2400" dirty="0">
                <a:latin typeface="Times New Roman"/>
                <a:cs typeface="Times New Roman"/>
              </a:rPr>
              <a:t> are ca </a:t>
            </a:r>
            <a:r>
              <a:rPr lang="en-US" sz="2400" dirty="0" err="1">
                <a:latin typeface="Times New Roman"/>
                <a:cs typeface="Times New Roman"/>
              </a:rPr>
              <a:t>scop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crearea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aplicatii</a:t>
            </a:r>
            <a:r>
              <a:rPr lang="en-US" sz="2400" dirty="0">
                <a:latin typeface="Times New Roman"/>
                <a:cs typeface="Times New Roman"/>
              </a:rPr>
              <a:t> care </a:t>
            </a:r>
            <a:r>
              <a:rPr lang="en-US" sz="2400" dirty="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automatizeze</a:t>
            </a:r>
            <a:r>
              <a:rPr lang="en-US" sz="2400" dirty="0">
                <a:latin typeface="Times New Roman"/>
                <a:cs typeface="Times New Roman"/>
              </a:rPr>
              <a:t> un </a:t>
            </a:r>
            <a:r>
              <a:rPr lang="en-US" sz="2400" dirty="0" err="1">
                <a:latin typeface="Times New Roman"/>
                <a:cs typeface="Times New Roman"/>
              </a:rPr>
              <a:t>proces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monitorizare</a:t>
            </a:r>
            <a:r>
              <a:rPr lang="en-US" sz="2400" dirty="0">
                <a:latin typeface="Times New Roman"/>
                <a:cs typeface="Times New Roman"/>
              </a:rPr>
              <a:t> a </a:t>
            </a:r>
            <a:r>
              <a:rPr lang="en-US" sz="2400" dirty="0" err="1">
                <a:latin typeface="Times New Roman"/>
                <a:cs typeface="Times New Roman"/>
              </a:rPr>
              <a:t>criptomonedelor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dirty="0" err="1">
                <a:latin typeface="Times New Roman"/>
                <a:cs typeface="Times New Roman"/>
              </a:rPr>
              <a:t>Aplicatia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trimite</a:t>
            </a:r>
            <a:r>
              <a:rPr lang="en-US" sz="2400" dirty="0">
                <a:latin typeface="Times New Roman"/>
                <a:cs typeface="Times New Roman"/>
              </a:rPr>
              <a:t> mail-</a:t>
            </a:r>
            <a:r>
              <a:rPr lang="en-US" sz="2400" dirty="0" err="1">
                <a:latin typeface="Times New Roman"/>
                <a:cs typeface="Times New Roman"/>
              </a:rPr>
              <a:t>uri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utilizatorilor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momentul</a:t>
            </a:r>
            <a:r>
              <a:rPr lang="en-US" sz="2400" dirty="0">
                <a:latin typeface="Times New Roman"/>
                <a:cs typeface="Times New Roman"/>
              </a:rPr>
              <a:t> in care </a:t>
            </a:r>
            <a:r>
              <a:rPr lang="en-US" sz="2400" dirty="0" err="1">
                <a:latin typeface="Times New Roman"/>
                <a:cs typeface="Times New Roman"/>
              </a:rPr>
              <a:t>valoarea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monede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scadea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creste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suficient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mult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incat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investitia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aduca</a:t>
            </a:r>
            <a:r>
              <a:rPr lang="en-US" sz="2400" dirty="0">
                <a:latin typeface="Times New Roman"/>
                <a:cs typeface="Times New Roman"/>
              </a:rPr>
              <a:t> profit. </a:t>
            </a:r>
            <a:r>
              <a:rPr lang="en-US" sz="2400" dirty="0" err="1">
                <a:latin typeface="Times New Roman"/>
                <a:cs typeface="Times New Roman"/>
              </a:rPr>
              <a:t>Utilizatorii</a:t>
            </a:r>
            <a:r>
              <a:rPr lang="en-US" sz="2400" dirty="0">
                <a:latin typeface="Times New Roman"/>
                <a:cs typeface="Times New Roman"/>
              </a:rPr>
              <a:t> au </a:t>
            </a:r>
            <a:r>
              <a:rPr lang="en-US" sz="2400" dirty="0" err="1">
                <a:latin typeface="Times New Roman"/>
                <a:cs typeface="Times New Roman"/>
              </a:rPr>
              <a:t>posibilitatea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aleaga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monedele</a:t>
            </a:r>
            <a:r>
              <a:rPr lang="en-US" sz="2400" dirty="0">
                <a:latin typeface="Times New Roman"/>
                <a:cs typeface="Times New Roman"/>
              </a:rPr>
              <a:t> care </a:t>
            </a:r>
            <a:r>
              <a:rPr lang="en-US" sz="2400" dirty="0" err="1">
                <a:latin typeface="Times New Roman"/>
                <a:cs typeface="Times New Roman"/>
              </a:rPr>
              <a:t>vor</a:t>
            </a:r>
            <a:r>
              <a:rPr lang="en-US" sz="2400" dirty="0">
                <a:latin typeface="Times New Roman"/>
                <a:cs typeface="Times New Roman"/>
              </a:rPr>
              <a:t> fi </a:t>
            </a:r>
            <a:r>
              <a:rPr lang="en-US" sz="2400" dirty="0" err="1">
                <a:latin typeface="Times New Roman"/>
                <a:cs typeface="Times New Roman"/>
              </a:rPr>
              <a:t>urmarite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catre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aplicatie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prin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intermediul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interfete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grafice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dirty="0" err="1">
                <a:latin typeface="Times New Roman"/>
                <a:cs typeface="Times New Roman"/>
              </a:rPr>
              <a:t>Aplicatia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foloseste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un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 de machine learning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prezicerea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urmatoarei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valori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monedele</a:t>
            </a:r>
            <a:r>
              <a:rPr lang="en-US" sz="2400" dirty="0">
                <a:latin typeface="Times New Roman"/>
                <a:cs typeface="Times New Roman"/>
              </a:rPr>
              <a:t> respective.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21207" y="1716804"/>
            <a:ext cx="10197737" cy="397668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Automatizarea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unui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proces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monitorizare</a:t>
            </a:r>
            <a:r>
              <a:rPr lang="en-US" sz="2400" dirty="0">
                <a:latin typeface="Times New Roman"/>
                <a:cs typeface="Times New Roman"/>
              </a:rPr>
              <a:t> a </a:t>
            </a:r>
            <a:r>
              <a:rPr lang="en-US" sz="2400" dirty="0" err="1">
                <a:latin typeface="Times New Roman"/>
                <a:cs typeface="Times New Roman"/>
              </a:rPr>
              <a:t>criptomonedelor</a:t>
            </a:r>
            <a:endParaRPr lang="en-US" sz="2400" dirty="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Crearea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interfete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grafice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utilizatori</a:t>
            </a:r>
            <a:endParaRPr lang="en-US" sz="2400" dirty="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Deploy-</a:t>
            </a:r>
            <a:r>
              <a:rPr lang="en-US" sz="2400" dirty="0" err="1">
                <a:latin typeface="Times New Roman"/>
                <a:cs typeface="Times New Roman"/>
              </a:rPr>
              <a:t>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aplicatiei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</a:t>
            </a:r>
            <a:r>
              <a:rPr lang="en-US" sz="2400" dirty="0">
                <a:latin typeface="Times New Roman"/>
                <a:cs typeface="Times New Roman"/>
              </a:rPr>
              <a:t> un server online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rularea</a:t>
            </a:r>
            <a:r>
              <a:rPr lang="en-US" sz="2400" dirty="0">
                <a:latin typeface="Times New Roman"/>
                <a:cs typeface="Times New Roman"/>
              </a:rPr>
              <a:t> continua a task-</a:t>
            </a:r>
            <a:r>
              <a:rPr lang="en-US" sz="2400" dirty="0" err="1">
                <a:latin typeface="Times New Roman"/>
                <a:cs typeface="Times New Roman"/>
              </a:rPr>
              <a:t>ului</a:t>
            </a:r>
            <a:endParaRPr lang="en-US" sz="2400" dirty="0">
              <a:latin typeface="Times New Roman"/>
              <a:cs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Proiectarea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unui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 de machine learning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1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3102EF3E-6EDB-4ED0-B501-C7847C1461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91870" y="1667436"/>
            <a:ext cx="7624483" cy="41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1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3F1B-4ED7-4CB9-A5D2-3988F893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FangSong"/>
                <a:cs typeface="Segoe UI Light"/>
              </a:rPr>
              <a:t>Demo</a:t>
            </a:r>
            <a:endParaRPr lang="en-US" sz="3600" b="1" dirty="0">
              <a:latin typeface="Times New Roman"/>
              <a:ea typeface="FangSong"/>
            </a:endParaRPr>
          </a:p>
        </p:txBody>
      </p:sp>
      <p:pic>
        <p:nvPicPr>
          <p:cNvPr id="8" name="Picture 8">
            <a:hlinkClick r:id="" action="ppaction://media"/>
            <a:extLst>
              <a:ext uri="{FF2B5EF4-FFF2-40B4-BE49-F238E27FC236}">
                <a16:creationId xmlns:a16="http://schemas.microsoft.com/office/drawing/2014/main" id="{11C9FE16-D937-44B9-876F-79A5EDAB0BF1}"/>
              </a:ext>
            </a:extLst>
          </p:cNvPr>
          <p:cNvPicPr>
            <a:picLocks noGrp="1" noRot="1" noChangeAspect="1"/>
          </p:cNvPicPr>
          <p:nvPr>
            <p:ph sz="quarter" idx="10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5620" y="1421714"/>
            <a:ext cx="8493619" cy="5242056"/>
          </a:xfrm>
        </p:spPr>
      </p:pic>
    </p:spTree>
    <p:extLst>
      <p:ext uri="{BB962C8B-B14F-4D97-AF65-F5344CB8AC3E}">
        <p14:creationId xmlns:p14="http://schemas.microsoft.com/office/powerpoint/2010/main" val="173992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lucrarii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134" y="1435607"/>
            <a:ext cx="11036188" cy="5069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400" err="1">
                <a:latin typeface="Times New Roman"/>
                <a:cs typeface="Times New Roman"/>
              </a:rPr>
              <a:t>Aplicatia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CryptoManagement</a:t>
            </a:r>
            <a:r>
              <a:rPr lang="en-US" sz="2400" dirty="0">
                <a:latin typeface="Times New Roman"/>
                <a:cs typeface="Times New Roman"/>
              </a:rPr>
              <a:t> vine in </a:t>
            </a:r>
            <a:r>
              <a:rPr lang="en-US" sz="2400" err="1">
                <a:latin typeface="Times New Roman"/>
                <a:cs typeface="Times New Roman"/>
              </a:rPr>
              <a:t>ajutorul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utilizatorilor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automatizand</a:t>
            </a:r>
            <a:r>
              <a:rPr lang="en-US" sz="2400" dirty="0">
                <a:latin typeface="Times New Roman"/>
                <a:cs typeface="Times New Roman"/>
              </a:rPr>
              <a:t> un </a:t>
            </a:r>
            <a:r>
              <a:rPr lang="en-US" sz="2400" err="1">
                <a:latin typeface="Times New Roman"/>
                <a:cs typeface="Times New Roman"/>
              </a:rPr>
              <a:t>proces</a:t>
            </a:r>
            <a:r>
              <a:rPr lang="en-US" sz="2400" dirty="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poate</a:t>
            </a:r>
            <a:r>
              <a:rPr lang="en-US" sz="2400" dirty="0">
                <a:latin typeface="Times New Roman"/>
                <a:cs typeface="Times New Roman"/>
              </a:rPr>
              <a:t> fi </a:t>
            </a:r>
            <a:r>
              <a:rPr lang="en-US" sz="2400" err="1">
                <a:latin typeface="Times New Roman"/>
                <a:cs typeface="Times New Roman"/>
              </a:rPr>
              <a:t>costisitor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err="1">
                <a:latin typeface="Times New Roman"/>
                <a:cs typeface="Times New Roman"/>
              </a:rPr>
              <a:t>privinta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timpului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ofera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acestora</a:t>
            </a:r>
            <a:r>
              <a:rPr lang="en-US" sz="2400" dirty="0">
                <a:latin typeface="Times New Roman"/>
                <a:cs typeface="Times New Roman"/>
              </a:rPr>
              <a:t> o </a:t>
            </a:r>
            <a:r>
              <a:rPr lang="en-US" sz="2400" err="1">
                <a:latin typeface="Times New Roman"/>
                <a:cs typeface="Times New Roman"/>
              </a:rPr>
              <a:t>experienta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placuta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atat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datorita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sugestiilor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pe</a:t>
            </a:r>
            <a:r>
              <a:rPr lang="en-US" sz="2400" dirty="0">
                <a:latin typeface="Times New Roman"/>
                <a:cs typeface="Times New Roman"/>
              </a:rPr>
              <a:t> care </a:t>
            </a:r>
            <a:r>
              <a:rPr lang="en-US" sz="2400" err="1">
                <a:latin typeface="Times New Roman"/>
                <a:cs typeface="Times New Roman"/>
              </a:rPr>
              <a:t>aceasta</a:t>
            </a:r>
            <a:r>
              <a:rPr lang="en-US" sz="2400" dirty="0">
                <a:latin typeface="Times New Roman"/>
                <a:cs typeface="Times New Roman"/>
              </a:rPr>
              <a:t> le </a:t>
            </a:r>
            <a:r>
              <a:rPr lang="en-US" sz="2400" err="1">
                <a:latin typeface="Times New Roman"/>
                <a:cs typeface="Times New Roman"/>
              </a:rPr>
              <a:t>ofera</a:t>
            </a:r>
            <a:r>
              <a:rPr lang="en-US" sz="2400" dirty="0">
                <a:latin typeface="Times New Roman"/>
                <a:cs typeface="Times New Roman"/>
              </a:rPr>
              <a:t>, cat </a:t>
            </a:r>
            <a:r>
              <a:rPr lang="en-US" sz="240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datorita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predictiilor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urmatoarele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valori</a:t>
            </a:r>
            <a:r>
              <a:rPr lang="en-US" sz="2400" dirty="0">
                <a:latin typeface="Times New Roman"/>
                <a:cs typeface="Times New Roman"/>
              </a:rPr>
              <a:t> ale </a:t>
            </a:r>
            <a:r>
              <a:rPr lang="en-US" sz="2400">
                <a:latin typeface="Times New Roman"/>
                <a:cs typeface="Times New Roman"/>
              </a:rPr>
              <a:t>monedei.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  Un flow end-to-end care pleaca de la interactiunea utilizatorilor cu aplicatia </a:t>
            </a:r>
            <a:r>
              <a:rPr lang="en-US" sz="2400">
                <a:latin typeface="Times New Roman"/>
                <a:cs typeface="Times New Roman"/>
              </a:rPr>
              <a:t>pana la componente care include servere online si 3-party-uri pentru trimiterea de emailuri.</a:t>
            </a:r>
            <a:br>
              <a:rPr lang="en-US" dirty="0"/>
            </a:br>
            <a:endParaRPr lang="en-US">
              <a:cs typeface="Segoe UI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7067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57</Words>
  <Application>Microsoft Office PowerPoint</Application>
  <PresentationFormat>Widescreen</PresentationFormat>
  <Paragraphs>39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WelcomeDoc</vt:lpstr>
      <vt:lpstr>CryptoManagement</vt:lpstr>
      <vt:lpstr>Introducere</vt:lpstr>
      <vt:lpstr>Investitii</vt:lpstr>
      <vt:lpstr>Problema timpului</vt:lpstr>
      <vt:lpstr>Prezentarea aplicatiei</vt:lpstr>
      <vt:lpstr>Contribuții</vt:lpstr>
      <vt:lpstr>Arhitectura</vt:lpstr>
      <vt:lpstr>Demo</vt:lpstr>
      <vt:lpstr>Concluziile lucrarii</vt:lpstr>
      <vt:lpstr>Dezvoltare actuala</vt:lpstr>
      <vt:lpstr>Dezvoltare ulterioara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CryptoManagement</dc:title>
  <dc:creator/>
  <cp:keywords/>
  <cp:lastModifiedBy/>
  <cp:revision>61</cp:revision>
  <dcterms:created xsi:type="dcterms:W3CDTF">2019-06-26T11:06:37Z</dcterms:created>
  <dcterms:modified xsi:type="dcterms:W3CDTF">2020-02-12T09:51:23Z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