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8" r:id="rId6"/>
    <p:sldId id="283" r:id="rId7"/>
    <p:sldId id="284" r:id="rId8"/>
    <p:sldId id="295" r:id="rId9"/>
    <p:sldId id="292" r:id="rId10"/>
    <p:sldId id="285" r:id="rId11"/>
    <p:sldId id="286" r:id="rId12"/>
    <p:sldId id="297" r:id="rId13"/>
    <p:sldId id="289" r:id="rId14"/>
    <p:sldId id="290" r:id="rId15"/>
    <p:sldId id="291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98"/>
            <p14:sldId id="283"/>
            <p14:sldId id="284"/>
            <p14:sldId id="295"/>
            <p14:sldId id="292"/>
            <p14:sldId id="285"/>
            <p14:sldId id="286"/>
            <p14:sldId id="297"/>
            <p14:sldId id="289"/>
            <p14:sldId id="290"/>
            <p14:sldId id="29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5DAB2-29C6-636D-2FE5-DDDB85E1BCA7}" v="4" dt="2020-02-09T11:01:33.061"/>
    <p1510:client id="{83D84EDB-D5D1-B9CC-1093-CEEEBBE68E7C}" v="46" dt="2020-02-12T17:36:41.886"/>
    <p1510:client id="{959DAC46-E23D-1577-9B6B-DD8EE3435022}" v="758" dt="2020-02-12T17:14:42.906"/>
    <p1510:client id="{DFC257EE-6288-7A2B-4C36-B78DA2246739}" v="439" dt="2020-02-12T11:43:02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0ogJDafZ-Y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err="1">
                <a:solidFill>
                  <a:schemeClr val="bg1"/>
                </a:solidFill>
                <a:latin typeface="Times New Roman"/>
                <a:cs typeface="Times New Roman"/>
              </a:rPr>
              <a:t>CryptoManagement</a:t>
            </a:r>
            <a:endParaRPr lang="en-US" sz="4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49731" y="2900703"/>
            <a:ext cx="11092538" cy="944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err="1">
                <a:solidFill>
                  <a:schemeClr val="bg1"/>
                </a:solidFill>
                <a:latin typeface="Times New Roman"/>
                <a:cs typeface="Times New Roman"/>
              </a:rPr>
              <a:t>Facultatea</a:t>
            </a:r>
            <a:r>
              <a:rPr lang="en-US" sz="3600">
                <a:solidFill>
                  <a:schemeClr val="bg1"/>
                </a:solidFill>
                <a:latin typeface="Times New Roman"/>
                <a:cs typeface="Times New Roman"/>
              </a:rPr>
              <a:t> de </a:t>
            </a:r>
            <a:r>
              <a:rPr lang="en-US" sz="3600" err="1">
                <a:solidFill>
                  <a:schemeClr val="bg1"/>
                </a:solidFill>
                <a:latin typeface="Times New Roman"/>
                <a:cs typeface="Times New Roman"/>
              </a:rPr>
              <a:t>Informatică</a:t>
            </a:r>
            <a:endParaRPr lang="en-US" sz="360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92389" y="4478878"/>
            <a:ext cx="5049881" cy="1547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err="1">
                <a:solidFill>
                  <a:schemeClr val="bg1"/>
                </a:solidFill>
                <a:latin typeface="Times New Roman"/>
                <a:cs typeface="Times New Roman"/>
              </a:rPr>
              <a:t>Apușcășiței</a:t>
            </a:r>
            <a:r>
              <a:rPr lang="en-US" sz="3100">
                <a:solidFill>
                  <a:schemeClr val="bg1"/>
                </a:solidFill>
                <a:latin typeface="Times New Roman"/>
                <a:cs typeface="Times New Roman"/>
              </a:rPr>
              <a:t> Silviu-</a:t>
            </a:r>
            <a:r>
              <a:rPr lang="en-US" sz="3100" err="1">
                <a:solidFill>
                  <a:schemeClr val="bg1"/>
                </a:solidFill>
                <a:latin typeface="Times New Roman"/>
                <a:cs typeface="Times New Roman"/>
              </a:rPr>
              <a:t>Alexandru</a:t>
            </a:r>
            <a:endParaRPr lang="en-US" sz="31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Florin 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Olariu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/>
                <a:cs typeface="Times New Roman"/>
              </a:rPr>
              <a:t>Concluziile</a:t>
            </a:r>
            <a:r>
              <a:rPr lang="en-US" sz="3600" b="1">
                <a:latin typeface="Times New Roman"/>
                <a:cs typeface="Times New Roman"/>
              </a:rPr>
              <a:t> </a:t>
            </a:r>
            <a:r>
              <a:rPr lang="en-US" sz="3600" b="1" err="1">
                <a:latin typeface="Times New Roman"/>
                <a:cs typeface="Times New Roman"/>
              </a:rPr>
              <a:t>lucrării</a:t>
            </a:r>
            <a:endParaRPr lang="en-US" sz="3600" b="1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134" y="1435607"/>
            <a:ext cx="11036188" cy="50696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	</a:t>
            </a:r>
            <a:r>
              <a:rPr lang="en-US" sz="2400" err="1">
                <a:latin typeface="Times New Roman"/>
                <a:cs typeface="Times New Roman"/>
              </a:rPr>
              <a:t>Aplicația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CryptoManagement</a:t>
            </a:r>
            <a:r>
              <a:rPr lang="en-US" sz="2400">
                <a:latin typeface="Times New Roman"/>
                <a:cs typeface="Times New Roman"/>
              </a:rPr>
              <a:t> vine </a:t>
            </a:r>
            <a:r>
              <a:rPr lang="en-US" sz="2400" err="1">
                <a:latin typeface="Times New Roman"/>
                <a:cs typeface="Times New Roman"/>
              </a:rPr>
              <a:t>în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ajutorul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utilizatorilor</a:t>
            </a:r>
            <a:r>
              <a:rPr lang="en-US" sz="240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automatizând</a:t>
            </a:r>
            <a:r>
              <a:rPr lang="en-US" sz="2400">
                <a:latin typeface="Times New Roman"/>
                <a:cs typeface="Times New Roman"/>
              </a:rPr>
              <a:t> un </a:t>
            </a:r>
            <a:r>
              <a:rPr lang="en-US" sz="2400" err="1">
                <a:latin typeface="Times New Roman"/>
                <a:cs typeface="Times New Roman"/>
              </a:rPr>
              <a:t>proces</a:t>
            </a:r>
            <a:r>
              <a:rPr lang="en-US" sz="2400">
                <a:latin typeface="Times New Roman"/>
                <a:cs typeface="Times New Roman"/>
              </a:rPr>
              <a:t> care </a:t>
            </a:r>
            <a:r>
              <a:rPr lang="en-US" sz="2400" err="1">
                <a:latin typeface="Times New Roman"/>
                <a:cs typeface="Times New Roman"/>
              </a:rPr>
              <a:t>poate</a:t>
            </a:r>
            <a:r>
              <a:rPr lang="en-US" sz="2400">
                <a:latin typeface="Times New Roman"/>
                <a:cs typeface="Times New Roman"/>
              </a:rPr>
              <a:t> fi </a:t>
            </a:r>
            <a:r>
              <a:rPr lang="en-US" sz="2400" err="1">
                <a:latin typeface="Times New Roman"/>
                <a:cs typeface="Times New Roman"/>
              </a:rPr>
              <a:t>costisitor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în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privința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timpului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oferă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acestora</a:t>
            </a:r>
            <a:r>
              <a:rPr lang="en-US" sz="2400">
                <a:latin typeface="Times New Roman"/>
                <a:cs typeface="Times New Roman"/>
              </a:rPr>
              <a:t> o </a:t>
            </a:r>
            <a:r>
              <a:rPr lang="en-US" sz="2400" err="1">
                <a:latin typeface="Times New Roman"/>
                <a:cs typeface="Times New Roman"/>
              </a:rPr>
              <a:t>experiență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plăcută</a:t>
            </a:r>
            <a:r>
              <a:rPr lang="en-US" sz="240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atât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datorită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sugestiilor</a:t>
            </a:r>
            <a:r>
              <a:rPr lang="en-US" sz="2400">
                <a:latin typeface="Times New Roman"/>
                <a:cs typeface="Times New Roman"/>
              </a:rPr>
              <a:t> pe care </a:t>
            </a:r>
            <a:r>
              <a:rPr lang="en-US" sz="2400" err="1">
                <a:latin typeface="Times New Roman"/>
                <a:cs typeface="Times New Roman"/>
              </a:rPr>
              <a:t>aceasta</a:t>
            </a:r>
            <a:r>
              <a:rPr lang="en-US" sz="2400">
                <a:latin typeface="Times New Roman"/>
                <a:cs typeface="Times New Roman"/>
              </a:rPr>
              <a:t> le </a:t>
            </a:r>
            <a:r>
              <a:rPr lang="en-US" sz="2400" err="1">
                <a:latin typeface="Times New Roman"/>
                <a:cs typeface="Times New Roman"/>
              </a:rPr>
              <a:t>oferă</a:t>
            </a:r>
            <a:r>
              <a:rPr lang="en-US" sz="240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cât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și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datorită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predicțiilor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următoarele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valori</a:t>
            </a:r>
            <a:r>
              <a:rPr lang="en-US" sz="2400">
                <a:latin typeface="Times New Roman"/>
                <a:cs typeface="Times New Roman"/>
              </a:rPr>
              <a:t> ale </a:t>
            </a:r>
            <a:r>
              <a:rPr lang="en-US" sz="2400" err="1">
                <a:latin typeface="Times New Roman"/>
                <a:cs typeface="Times New Roman"/>
              </a:rPr>
              <a:t>monedei</a:t>
            </a:r>
            <a:r>
              <a:rPr lang="en-US" sz="2400">
                <a:latin typeface="Times New Roman"/>
                <a:cs typeface="Times New Roman"/>
              </a:rPr>
              <a:t>.</a:t>
            </a:r>
          </a:p>
          <a:p>
            <a:r>
              <a:rPr lang="en-US" sz="2400">
                <a:latin typeface="Times New Roman"/>
                <a:cs typeface="Times New Roman"/>
              </a:rPr>
              <a:t>           Un flow end-to-end care </a:t>
            </a:r>
            <a:r>
              <a:rPr lang="en-US" sz="2400" err="1">
                <a:latin typeface="Times New Roman"/>
                <a:cs typeface="Times New Roman"/>
              </a:rPr>
              <a:t>pleacă</a:t>
            </a:r>
            <a:r>
              <a:rPr lang="en-US" sz="2400">
                <a:latin typeface="Times New Roman"/>
                <a:cs typeface="Times New Roman"/>
              </a:rPr>
              <a:t> de la </a:t>
            </a:r>
            <a:r>
              <a:rPr lang="en-US" sz="2400" err="1">
                <a:latin typeface="Times New Roman"/>
                <a:cs typeface="Times New Roman"/>
              </a:rPr>
              <a:t>interacțiunea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utilizatorilor</a:t>
            </a:r>
            <a:r>
              <a:rPr lang="en-US" sz="2400">
                <a:latin typeface="Times New Roman"/>
                <a:cs typeface="Times New Roman"/>
              </a:rPr>
              <a:t> cu </a:t>
            </a:r>
            <a:r>
              <a:rPr lang="en-US" sz="2400" err="1">
                <a:latin typeface="Times New Roman"/>
                <a:cs typeface="Times New Roman"/>
              </a:rPr>
              <a:t>aplicația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până</a:t>
            </a:r>
            <a:r>
              <a:rPr lang="en-US" sz="2400">
                <a:latin typeface="Times New Roman"/>
                <a:cs typeface="Times New Roman"/>
              </a:rPr>
              <a:t> la </a:t>
            </a:r>
            <a:r>
              <a:rPr lang="en-US" sz="2400" err="1">
                <a:latin typeface="Times New Roman"/>
                <a:cs typeface="Times New Roman"/>
              </a:rPr>
              <a:t>componente</a:t>
            </a:r>
            <a:r>
              <a:rPr lang="en-US" sz="2400">
                <a:latin typeface="Times New Roman"/>
                <a:cs typeface="Times New Roman"/>
              </a:rPr>
              <a:t> care </a:t>
            </a:r>
            <a:r>
              <a:rPr lang="en-US" sz="2400" err="1">
                <a:latin typeface="Times New Roman"/>
                <a:cs typeface="Times New Roman"/>
              </a:rPr>
              <a:t>includ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servere</a:t>
            </a:r>
            <a:r>
              <a:rPr lang="en-US" sz="2400">
                <a:latin typeface="Times New Roman"/>
                <a:cs typeface="Times New Roman"/>
              </a:rPr>
              <a:t> online </a:t>
            </a:r>
            <a:r>
              <a:rPr lang="en-US" sz="2400" err="1">
                <a:latin typeface="Times New Roman"/>
                <a:cs typeface="Times New Roman"/>
              </a:rPr>
              <a:t>și</a:t>
            </a:r>
            <a:r>
              <a:rPr lang="en-US" sz="2400">
                <a:latin typeface="Times New Roman"/>
                <a:cs typeface="Times New Roman"/>
              </a:rPr>
              <a:t> 3-party-uri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trimiterea</a:t>
            </a:r>
            <a:r>
              <a:rPr lang="en-US" sz="2400">
                <a:latin typeface="Times New Roman"/>
                <a:cs typeface="Times New Roman"/>
              </a:rPr>
              <a:t> de </a:t>
            </a:r>
            <a:r>
              <a:rPr lang="en-US" sz="2400" err="1">
                <a:latin typeface="Times New Roman"/>
                <a:cs typeface="Times New Roman"/>
              </a:rPr>
              <a:t>emailuri</a:t>
            </a:r>
            <a:r>
              <a:rPr lang="en-US" sz="2400">
                <a:latin typeface="Times New Roman"/>
                <a:cs typeface="Times New Roman"/>
              </a:rPr>
              <a:t>.</a:t>
            </a:r>
            <a:br>
              <a:rPr lang="en-US"/>
            </a:br>
            <a:endParaRPr lang="en-US">
              <a:cs typeface="Segoe UI"/>
            </a:endParaRPr>
          </a:p>
          <a:p>
            <a:endParaRPr lang="en-US" sz="2400">
              <a:latin typeface="Times New Roman"/>
              <a:cs typeface="Times New Roman"/>
            </a:endParaRPr>
          </a:p>
          <a:p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5270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/>
                <a:cs typeface="Times New Roman"/>
              </a:rPr>
              <a:t>Dezvoltare</a:t>
            </a:r>
            <a:r>
              <a:rPr lang="en-US" sz="3600" b="1">
                <a:latin typeface="Times New Roman"/>
                <a:cs typeface="Times New Roman"/>
              </a:rPr>
              <a:t> </a:t>
            </a:r>
            <a:r>
              <a:rPr lang="en-US" sz="3600" b="1" err="1">
                <a:latin typeface="Times New Roman"/>
                <a:cs typeface="Times New Roman"/>
              </a:rPr>
              <a:t>actuală</a:t>
            </a:r>
            <a:endParaRPr lang="en-US" sz="3600" b="1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528457"/>
            <a:ext cx="10929693" cy="4338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Un </a:t>
            </a:r>
            <a:r>
              <a:rPr lang="en-US" sz="2400" err="1">
                <a:latin typeface="Times New Roman"/>
                <a:cs typeface="Times New Roman"/>
              </a:rPr>
              <a:t>proces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automatizat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deployat</a:t>
            </a:r>
            <a:r>
              <a:rPr lang="en-US" sz="2400">
                <a:latin typeface="Times New Roman"/>
                <a:cs typeface="Times New Roman"/>
              </a:rPr>
              <a:t> pe un server online</a:t>
            </a:r>
            <a:endParaRPr lang="en-US" sz="240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Oferirea</a:t>
            </a:r>
            <a:r>
              <a:rPr lang="en-US" sz="2400">
                <a:latin typeface="Times New Roman"/>
                <a:cs typeface="Times New Roman"/>
              </a:rPr>
              <a:t> de </a:t>
            </a:r>
            <a:r>
              <a:rPr lang="en-US" sz="2400" err="1">
                <a:latin typeface="Times New Roman"/>
                <a:cs typeface="Times New Roman"/>
              </a:rPr>
              <a:t>sugestii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investiții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O </a:t>
            </a:r>
            <a:r>
              <a:rPr lang="en-US" sz="2400" err="1">
                <a:latin typeface="Times New Roman"/>
                <a:cs typeface="Times New Roman"/>
              </a:rPr>
              <a:t>interfață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foarte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intuitivă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și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ușor</a:t>
            </a:r>
            <a:r>
              <a:rPr lang="en-US" sz="2400">
                <a:latin typeface="Times New Roman"/>
                <a:cs typeface="Times New Roman"/>
              </a:rPr>
              <a:t> de </a:t>
            </a:r>
            <a:r>
              <a:rPr lang="en-US" sz="2400" err="1">
                <a:latin typeface="Times New Roman"/>
                <a:cs typeface="Times New Roman"/>
              </a:rPr>
              <a:t>utilizat</a:t>
            </a:r>
            <a:r>
              <a:rPr lang="en-US" sz="2400">
                <a:latin typeface="Times New Roman"/>
                <a:cs typeface="Times New Roman"/>
              </a:rPr>
              <a:t> </a:t>
            </a:r>
            <a:endParaRPr lang="en-US" sz="2400">
              <a:cs typeface="Segoe UI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Un </a:t>
            </a:r>
            <a:r>
              <a:rPr lang="en-US" sz="2400" err="1">
                <a:latin typeface="Times New Roman"/>
                <a:cs typeface="Times New Roman"/>
              </a:rPr>
              <a:t>algoritm</a:t>
            </a:r>
            <a:r>
              <a:rPr lang="en-US" sz="2400">
                <a:latin typeface="Times New Roman"/>
                <a:cs typeface="Times New Roman"/>
              </a:rPr>
              <a:t> de machine learning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predicții</a:t>
            </a:r>
            <a:endParaRPr lang="en-US" sz="2400" err="1"/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1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/>
                <a:cs typeface="Times New Roman"/>
              </a:rPr>
              <a:t>Dezvoltare</a:t>
            </a:r>
            <a:r>
              <a:rPr lang="en-US" sz="3600" b="1">
                <a:latin typeface="Times New Roman"/>
                <a:cs typeface="Times New Roman"/>
              </a:rPr>
              <a:t> </a:t>
            </a:r>
            <a:r>
              <a:rPr lang="en-US" sz="3600" b="1" err="1">
                <a:latin typeface="Times New Roman"/>
                <a:cs typeface="Times New Roman"/>
              </a:rPr>
              <a:t>ulterioară</a:t>
            </a:r>
            <a:endParaRPr lang="en-US" sz="3600" b="1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675222"/>
            <a:ext cx="11112573" cy="336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Adăugarea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unui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nou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algoritm</a:t>
            </a:r>
            <a:r>
              <a:rPr lang="en-US" sz="2400">
                <a:latin typeface="Times New Roman"/>
                <a:cs typeface="Times New Roman"/>
              </a:rPr>
              <a:t> care </a:t>
            </a:r>
            <a:r>
              <a:rPr lang="en-US" sz="2400" err="1">
                <a:latin typeface="Times New Roman"/>
                <a:cs typeface="Times New Roman"/>
              </a:rPr>
              <a:t>să</a:t>
            </a: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găsească</a:t>
            </a: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cursul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cel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mai</a:t>
            </a:r>
            <a:r>
              <a:rPr lang="en-US" sz="2400">
                <a:latin typeface="Times New Roman"/>
                <a:cs typeface="Times New Roman"/>
              </a:rPr>
              <a:t> benefic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>
                <a:latin typeface="Times New Roman"/>
                <a:cs typeface="Times New Roman"/>
              </a:rPr>
              <a:t> a face </a:t>
            </a:r>
            <a:r>
              <a:rPr lang="en-US" sz="2400" err="1">
                <a:latin typeface="Times New Roman"/>
                <a:cs typeface="Times New Roman"/>
              </a:rPr>
              <a:t>tranzacțiile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Automatizarea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completă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incluzând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și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procesul</a:t>
            </a:r>
            <a:r>
              <a:rPr lang="en-US" sz="2400">
                <a:latin typeface="Times New Roman"/>
                <a:cs typeface="Times New Roman"/>
              </a:rPr>
              <a:t> de </a:t>
            </a:r>
            <a:r>
              <a:rPr lang="en-US" sz="2400" err="1">
                <a:latin typeface="Times New Roman"/>
                <a:cs typeface="Times New Roman"/>
              </a:rPr>
              <a:t>tranzacții</a:t>
            </a:r>
            <a:r>
              <a:rPr lang="en-US" sz="2400">
                <a:latin typeface="Times New Roman"/>
                <a:cs typeface="Times New Roman"/>
              </a:rPr>
              <a:t> 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8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00569" y="-1336766"/>
            <a:ext cx="5457892" cy="8472672"/>
          </a:xfrm>
        </p:spPr>
        <p:txBody>
          <a:bodyPr>
            <a:noAutofit/>
          </a:bodyPr>
          <a:lstStyle/>
          <a:p>
            <a:pPr algn="ctr"/>
            <a:r>
              <a:rPr lang="en-US" sz="4000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419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E31A-65E9-4696-9C00-BEE19B19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/>
                <a:cs typeface="Segoe UI Light"/>
              </a:rPr>
              <a:t>Agendă</a:t>
            </a:r>
            <a:endParaRPr lang="en-US" sz="3600" b="1" err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A431-65BE-4893-83AA-F66E4C405D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60" y="1435608"/>
            <a:ext cx="10296074" cy="5155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Wingdings,Sans-Serif"/>
              <a:buChar char="q"/>
            </a:pPr>
            <a:r>
              <a:rPr lang="en-US" sz="2000">
                <a:latin typeface="Times New Roman"/>
                <a:ea typeface="+mn-lt"/>
                <a:cs typeface="Times New Roman"/>
              </a:rPr>
              <a:t> 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Introducere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171450" indent="-171450">
              <a:buFont typeface="Wingdings,Sans-Serif"/>
              <a:buChar char="q"/>
            </a:pPr>
            <a:r>
              <a:rPr lang="en-US" sz="2000">
                <a:latin typeface="Times New Roman"/>
                <a:cs typeface="Segoe UI"/>
              </a:rPr>
              <a:t> </a:t>
            </a:r>
            <a:r>
              <a:rPr lang="en-US" sz="2000" err="1">
                <a:latin typeface="Times New Roman"/>
                <a:cs typeface="Segoe UI"/>
              </a:rPr>
              <a:t>Prezentarea</a:t>
            </a:r>
            <a:r>
              <a:rPr lang="en-US" sz="2000">
                <a:latin typeface="Times New Roman"/>
                <a:cs typeface="Segoe UI"/>
              </a:rPr>
              <a:t> </a:t>
            </a:r>
            <a:r>
              <a:rPr lang="en-US" sz="2000" err="1">
                <a:latin typeface="Times New Roman"/>
                <a:cs typeface="Segoe UI"/>
              </a:rPr>
              <a:t>aplicației</a:t>
            </a:r>
            <a:endParaRPr lang="en-US" sz="2000">
              <a:latin typeface="Times New Roman"/>
              <a:cs typeface="Segoe UI"/>
            </a:endParaRPr>
          </a:p>
          <a:p>
            <a:pPr marL="171450" indent="-171450">
              <a:buFont typeface="Wingdings,Sans-Serif"/>
              <a:buChar char="q"/>
            </a:pPr>
            <a:r>
              <a:rPr lang="en-US" sz="2000">
                <a:latin typeface="Times New Roman"/>
                <a:cs typeface="Segoe UI"/>
              </a:rPr>
              <a:t> </a:t>
            </a:r>
            <a:r>
              <a:rPr lang="en-US" sz="2000" err="1">
                <a:latin typeface="Times New Roman"/>
                <a:cs typeface="Segoe UI"/>
              </a:rPr>
              <a:t>Arhitectură</a:t>
            </a:r>
          </a:p>
          <a:p>
            <a:pPr marL="171450" indent="-171450">
              <a:buFont typeface="Wingdings,Sans-Serif"/>
              <a:buChar char="q"/>
            </a:pPr>
            <a:r>
              <a:rPr lang="en-US" sz="2000">
                <a:latin typeface="Times New Roman"/>
                <a:cs typeface="Segoe UI"/>
              </a:rPr>
              <a:t> Demo</a:t>
            </a:r>
          </a:p>
          <a:p>
            <a:pPr marL="171450" indent="-171450">
              <a:buFont typeface="Wingdings,Sans-Serif"/>
              <a:buChar char="q"/>
            </a:pPr>
            <a:r>
              <a:rPr lang="en-US" sz="2000">
                <a:latin typeface="Times New Roman"/>
                <a:cs typeface="Segoe UI"/>
              </a:rPr>
              <a:t> </a:t>
            </a:r>
            <a:r>
              <a:rPr lang="en-US" sz="2000" err="1">
                <a:latin typeface="Times New Roman"/>
                <a:cs typeface="Segoe UI"/>
              </a:rPr>
              <a:t>Concluzii</a:t>
            </a:r>
            <a:endParaRPr lang="en-US" sz="2000">
              <a:latin typeface="Times New Roman"/>
              <a:cs typeface="Segoe UI"/>
            </a:endParaRPr>
          </a:p>
          <a:p>
            <a:pPr marL="171450" indent="-171450">
              <a:buFont typeface="Wingdings,Sans-Serif"/>
              <a:buChar char="q"/>
            </a:pPr>
            <a:r>
              <a:rPr lang="en-US" sz="2000">
                <a:latin typeface="Times New Roman"/>
                <a:cs typeface="Segoe UI"/>
              </a:rPr>
              <a:t> Q&amp;A</a:t>
            </a:r>
          </a:p>
          <a:p>
            <a:pPr marL="171450" indent="-171450">
              <a:buFont typeface="Wingdings,Sans-Serif"/>
              <a:buChar char="q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197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21206" y="1593539"/>
            <a:ext cx="10997217" cy="4256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Times New Roman"/>
                <a:cs typeface="Times New Roman"/>
              </a:rPr>
              <a:t>       </a:t>
            </a:r>
            <a:r>
              <a:rPr lang="en-US" sz="2600" err="1">
                <a:latin typeface="Times New Roman"/>
                <a:cs typeface="Times New Roman"/>
              </a:rPr>
              <a:t>Criptomonedă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sau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criptovalută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este</a:t>
            </a:r>
            <a:r>
              <a:rPr lang="en-US" sz="2600">
                <a:latin typeface="Times New Roman"/>
                <a:cs typeface="Times New Roman"/>
              </a:rPr>
              <a:t> un tip de </a:t>
            </a:r>
            <a:r>
              <a:rPr lang="en-US" sz="2600" err="1">
                <a:latin typeface="Times New Roman"/>
                <a:cs typeface="Times New Roman"/>
              </a:rPr>
              <a:t>monedă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digitală</a:t>
            </a:r>
            <a:r>
              <a:rPr lang="en-US" sz="2600">
                <a:latin typeface="Times New Roman"/>
                <a:cs typeface="Times New Roman"/>
              </a:rPr>
              <a:t>, </a:t>
            </a:r>
            <a:r>
              <a:rPr lang="en-US" sz="2600" err="1">
                <a:latin typeface="Times New Roman"/>
                <a:cs typeface="Times New Roman"/>
              </a:rPr>
              <a:t>virtuală</a:t>
            </a:r>
            <a:r>
              <a:rPr lang="en-US" sz="2600">
                <a:latin typeface="Times New Roman"/>
                <a:cs typeface="Times New Roman"/>
              </a:rPr>
              <a:t>, </a:t>
            </a:r>
            <a:r>
              <a:rPr lang="en-US" sz="2600" err="1">
                <a:latin typeface="Times New Roman"/>
                <a:cs typeface="Times New Roman"/>
              </a:rPr>
              <a:t>folosită</a:t>
            </a:r>
            <a:r>
              <a:rPr lang="en-US" sz="2600">
                <a:latin typeface="Times New Roman"/>
                <a:cs typeface="Times New Roman"/>
              </a:rPr>
              <a:t> ca </a:t>
            </a:r>
            <a:r>
              <a:rPr lang="en-US" sz="2600" err="1">
                <a:latin typeface="Times New Roman"/>
                <a:cs typeface="Times New Roman"/>
              </a:rPr>
              <a:t>mijloc</a:t>
            </a:r>
            <a:r>
              <a:rPr lang="en-US" sz="2600">
                <a:latin typeface="Times New Roman"/>
                <a:cs typeface="Times New Roman"/>
              </a:rPr>
              <a:t> de </a:t>
            </a:r>
            <a:r>
              <a:rPr lang="en-US" sz="2600" err="1">
                <a:latin typeface="Times New Roman"/>
                <a:cs typeface="Times New Roman"/>
              </a:rPr>
              <a:t>plată</a:t>
            </a:r>
            <a:r>
              <a:rPr lang="en-US" sz="2600">
                <a:latin typeface="Times New Roman"/>
                <a:cs typeface="Times New Roman"/>
              </a:rPr>
              <a:t>. </a:t>
            </a:r>
            <a:r>
              <a:rPr lang="en-US" sz="2600" err="1">
                <a:latin typeface="Times New Roman"/>
                <a:cs typeface="Times New Roman"/>
              </a:rPr>
              <a:t>Aceasta</a:t>
            </a:r>
            <a:r>
              <a:rPr lang="en-US" sz="2600">
                <a:latin typeface="Times New Roman"/>
                <a:cs typeface="Times New Roman"/>
              </a:rPr>
              <a:t> a </a:t>
            </a:r>
            <a:r>
              <a:rPr lang="en-US" sz="2600" err="1">
                <a:latin typeface="Times New Roman"/>
                <a:cs typeface="Times New Roman"/>
              </a:rPr>
              <a:t>apărut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în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urmă</a:t>
            </a:r>
            <a:r>
              <a:rPr lang="en-US" sz="2600">
                <a:latin typeface="Times New Roman"/>
                <a:cs typeface="Times New Roman"/>
              </a:rPr>
              <a:t> cu </a:t>
            </a:r>
            <a:r>
              <a:rPr lang="en-US" sz="2600" err="1">
                <a:latin typeface="Times New Roman"/>
                <a:cs typeface="Times New Roman"/>
              </a:rPr>
              <a:t>mai</a:t>
            </a:r>
            <a:r>
              <a:rPr lang="en-US" sz="2600">
                <a:latin typeface="Times New Roman"/>
                <a:cs typeface="Times New Roman"/>
              </a:rPr>
              <a:t> bine de 20 de ani, </a:t>
            </a:r>
            <a:r>
              <a:rPr lang="en-US" sz="2600" err="1">
                <a:latin typeface="Times New Roman"/>
                <a:cs typeface="Times New Roman"/>
              </a:rPr>
              <a:t>neavând</a:t>
            </a:r>
            <a:r>
              <a:rPr lang="en-US" sz="2600">
                <a:latin typeface="Times New Roman"/>
                <a:cs typeface="Times New Roman"/>
              </a:rPr>
              <a:t>  </a:t>
            </a:r>
            <a:r>
              <a:rPr lang="en-US" sz="2600" err="1">
                <a:latin typeface="Times New Roman"/>
                <a:cs typeface="Times New Roman"/>
              </a:rPr>
              <a:t>succes</a:t>
            </a:r>
            <a:r>
              <a:rPr lang="en-US" sz="2600">
                <a:latin typeface="Times New Roman"/>
                <a:cs typeface="Times New Roman"/>
              </a:rPr>
              <a:t> </a:t>
            </a:r>
            <a:r>
              <a:rPr lang="en-US" sz="2600" err="1">
                <a:latin typeface="Times New Roman"/>
                <a:cs typeface="Times New Roman"/>
              </a:rPr>
              <a:t>însă</a:t>
            </a:r>
            <a:r>
              <a:rPr lang="en-US" sz="2600">
                <a:latin typeface="Times New Roman"/>
                <a:cs typeface="Times New Roman"/>
              </a:rPr>
              <a:t> </a:t>
            </a:r>
            <a:r>
              <a:rPr lang="en-US" sz="2600" err="1">
                <a:latin typeface="Times New Roman"/>
                <a:cs typeface="Times New Roman"/>
              </a:rPr>
              <a:t>decât</a:t>
            </a:r>
            <a:r>
              <a:rPr lang="en-US" sz="2600">
                <a:latin typeface="Times New Roman"/>
                <a:cs typeface="Times New Roman"/>
              </a:rPr>
              <a:t> 10 ani </a:t>
            </a:r>
            <a:r>
              <a:rPr lang="en-US" sz="2600" err="1">
                <a:latin typeface="Times New Roman"/>
                <a:cs typeface="Times New Roman"/>
              </a:rPr>
              <a:t>mai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târziu</a:t>
            </a:r>
            <a:r>
              <a:rPr lang="en-US" sz="2600">
                <a:latin typeface="Times New Roman"/>
                <a:cs typeface="Times New Roman"/>
              </a:rPr>
              <a:t>, </a:t>
            </a:r>
            <a:r>
              <a:rPr lang="en-US" sz="2600" err="1">
                <a:latin typeface="Times New Roman"/>
                <a:cs typeface="Times New Roman"/>
              </a:rPr>
              <a:t>în</a:t>
            </a:r>
            <a:r>
              <a:rPr lang="en-US" sz="2600">
                <a:latin typeface="Times New Roman"/>
                <a:cs typeface="Times New Roman"/>
              </a:rPr>
              <a:t> 2008, </a:t>
            </a:r>
            <a:r>
              <a:rPr lang="en-US" sz="2600" err="1">
                <a:latin typeface="Times New Roman"/>
                <a:cs typeface="Times New Roman"/>
              </a:rPr>
              <a:t>când</a:t>
            </a:r>
            <a:r>
              <a:rPr lang="en-US" sz="2600">
                <a:latin typeface="Times New Roman"/>
                <a:cs typeface="Times New Roman"/>
              </a:rPr>
              <a:t> a </a:t>
            </a:r>
            <a:r>
              <a:rPr lang="en-US" sz="2600" err="1">
                <a:latin typeface="Times New Roman"/>
                <a:cs typeface="Times New Roman"/>
              </a:rPr>
              <a:t>fost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publicată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documentația</a:t>
            </a:r>
            <a:r>
              <a:rPr lang="en-US" sz="2600">
                <a:latin typeface="Times New Roman"/>
                <a:cs typeface="Times New Roman"/>
              </a:rPr>
              <a:t> </a:t>
            </a:r>
            <a:r>
              <a:rPr lang="en-US" sz="2600" err="1">
                <a:latin typeface="Times New Roman"/>
                <a:cs typeface="Times New Roman"/>
              </a:rPr>
              <a:t>pentru</a:t>
            </a:r>
            <a:r>
              <a:rPr lang="en-US" sz="2600">
                <a:latin typeface="Times New Roman"/>
                <a:cs typeface="Times New Roman"/>
              </a:rPr>
              <a:t> Bitcoin, </a:t>
            </a:r>
            <a:r>
              <a:rPr lang="en-US" sz="2600" err="1">
                <a:latin typeface="Times New Roman"/>
                <a:cs typeface="Times New Roman"/>
              </a:rPr>
              <a:t>monedă</a:t>
            </a:r>
            <a:r>
              <a:rPr lang="en-US" sz="2600">
                <a:latin typeface="Times New Roman"/>
                <a:cs typeface="Times New Roman"/>
              </a:rPr>
              <a:t> care </a:t>
            </a:r>
            <a:r>
              <a:rPr lang="en-US" sz="2600" err="1">
                <a:latin typeface="Times New Roman"/>
                <a:cs typeface="Times New Roman"/>
              </a:rPr>
              <a:t>avea</a:t>
            </a:r>
            <a:r>
              <a:rPr lang="en-US" sz="2600">
                <a:latin typeface="Times New Roman"/>
                <a:cs typeface="Times New Roman"/>
              </a:rPr>
              <a:t> să transforme </a:t>
            </a:r>
            <a:r>
              <a:rPr lang="en-US" sz="2600" err="1">
                <a:latin typeface="Times New Roman"/>
                <a:cs typeface="Times New Roman"/>
              </a:rPr>
              <a:t>lumea</a:t>
            </a:r>
            <a:r>
              <a:rPr lang="en-US" sz="2600">
                <a:latin typeface="Times New Roman"/>
                <a:cs typeface="Times New Roman"/>
              </a:rPr>
              <a:t>.             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/>
                <a:cs typeface="Times New Roman"/>
              </a:rPr>
              <a:t>       Pe </a:t>
            </a:r>
            <a:r>
              <a:rPr lang="en-US" sz="2600" err="1">
                <a:latin typeface="Times New Roman"/>
                <a:cs typeface="Times New Roman"/>
              </a:rPr>
              <a:t>masură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ce</a:t>
            </a:r>
            <a:r>
              <a:rPr lang="en-US" sz="2600">
                <a:latin typeface="Times New Roman"/>
                <a:cs typeface="Times New Roman"/>
              </a:rPr>
              <a:t> Bitcoin a </a:t>
            </a:r>
            <a:r>
              <a:rPr lang="en-US" sz="2600" err="1">
                <a:latin typeface="Times New Roman"/>
                <a:cs typeface="Times New Roman"/>
              </a:rPr>
              <a:t>devenit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mai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cunoscută</a:t>
            </a:r>
            <a:r>
              <a:rPr lang="en-US" sz="2600">
                <a:latin typeface="Times New Roman"/>
                <a:cs typeface="Times New Roman"/>
              </a:rPr>
              <a:t> au </a:t>
            </a:r>
            <a:r>
              <a:rPr lang="en-US" sz="2600" err="1">
                <a:latin typeface="Times New Roman"/>
                <a:cs typeface="Times New Roman"/>
              </a:rPr>
              <a:t>apărut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numeroase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alte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monede</a:t>
            </a:r>
            <a:r>
              <a:rPr lang="en-US" sz="2600">
                <a:latin typeface="Times New Roman"/>
                <a:cs typeface="Times New Roman"/>
              </a:rPr>
              <a:t>, </a:t>
            </a:r>
            <a:r>
              <a:rPr lang="en-US" sz="2600" err="1">
                <a:latin typeface="Times New Roman"/>
                <a:cs typeface="Times New Roman"/>
              </a:rPr>
              <a:t>cele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mai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populare</a:t>
            </a:r>
            <a:r>
              <a:rPr lang="en-US" sz="2600">
                <a:latin typeface="Times New Roman"/>
                <a:cs typeface="Times New Roman"/>
              </a:rPr>
              <a:t> după </a:t>
            </a:r>
            <a:r>
              <a:rPr lang="en-US" sz="2600" err="1">
                <a:latin typeface="Times New Roman"/>
                <a:cs typeface="Times New Roman"/>
              </a:rPr>
              <a:t>aceasta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fiind</a:t>
            </a:r>
            <a:r>
              <a:rPr lang="en-US" sz="2600">
                <a:latin typeface="Times New Roman"/>
                <a:cs typeface="Times New Roman"/>
              </a:rPr>
              <a:t> Litecoin, Ethereum </a:t>
            </a:r>
            <a:r>
              <a:rPr lang="en-US" sz="2600" err="1">
                <a:latin typeface="Times New Roman"/>
                <a:cs typeface="Times New Roman"/>
              </a:rPr>
              <a:t>si</a:t>
            </a:r>
            <a:r>
              <a:rPr lang="en-US" sz="2600">
                <a:latin typeface="Times New Roman"/>
                <a:cs typeface="Times New Roman"/>
              </a:rPr>
              <a:t> Ripple.   </a:t>
            </a:r>
            <a:r>
              <a:rPr lang="en-US" sz="2800">
                <a:latin typeface="Times New Roman"/>
                <a:cs typeface="Times New Roman"/>
              </a:rPr>
              <a:t>  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9902" cy="640080"/>
          </a:xfrm>
        </p:spPr>
        <p:txBody>
          <a:bodyPr>
            <a:noAutofit/>
          </a:bodyPr>
          <a:lstStyle/>
          <a:p>
            <a:r>
              <a:rPr lang="en-US" sz="3600" b="1" err="1">
                <a:latin typeface="Times New Roman"/>
                <a:cs typeface="Times New Roman"/>
              </a:rPr>
              <a:t>Investiții</a:t>
            </a:r>
            <a:endParaRPr lang="en-US" sz="3600" b="1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21207" y="1457743"/>
            <a:ext cx="11069902" cy="472790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171450" indent="-171450">
              <a:buFont typeface="Wingdings"/>
              <a:buChar char="q"/>
            </a:pPr>
            <a:r>
              <a:rPr lang="en-US" sz="2800">
                <a:latin typeface="Times New Roman"/>
                <a:cs typeface="Segoe UI"/>
              </a:rPr>
              <a:t> </a:t>
            </a:r>
            <a:r>
              <a:rPr lang="en-US" sz="2800" err="1">
                <a:latin typeface="Times New Roman"/>
                <a:cs typeface="Segoe UI"/>
              </a:rPr>
              <a:t>Prețul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monedei</a:t>
            </a:r>
            <a:r>
              <a:rPr lang="en-US" sz="2800">
                <a:latin typeface="Times New Roman"/>
                <a:cs typeface="Segoe UI"/>
              </a:rPr>
              <a:t> Bitcoin a </a:t>
            </a:r>
            <a:r>
              <a:rPr lang="en-US" sz="2800" err="1">
                <a:latin typeface="Times New Roman"/>
                <a:cs typeface="Segoe UI"/>
              </a:rPr>
              <a:t>pornit</a:t>
            </a:r>
            <a:r>
              <a:rPr lang="en-US" sz="2800">
                <a:latin typeface="Times New Roman"/>
                <a:cs typeface="Segoe UI"/>
              </a:rPr>
              <a:t> de la 0,003 </a:t>
            </a:r>
            <a:r>
              <a:rPr lang="en-US" sz="2800" err="1">
                <a:latin typeface="Times New Roman"/>
                <a:cs typeface="Segoe UI"/>
              </a:rPr>
              <a:t>dolari</a:t>
            </a:r>
            <a:r>
              <a:rPr lang="en-US" sz="2800">
                <a:latin typeface="Times New Roman"/>
                <a:cs typeface="Segoe UI"/>
              </a:rPr>
              <a:t>, </a:t>
            </a:r>
            <a:r>
              <a:rPr lang="en-US" sz="2800" err="1">
                <a:latin typeface="Times New Roman"/>
                <a:cs typeface="Segoe UI"/>
              </a:rPr>
              <a:t>ajungând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până</a:t>
            </a:r>
            <a:r>
              <a:rPr lang="en-US" sz="2800">
                <a:latin typeface="Times New Roman"/>
                <a:cs typeface="Segoe UI"/>
              </a:rPr>
              <a:t> la </a:t>
            </a:r>
            <a:r>
              <a:rPr lang="en-US" sz="2800" err="1">
                <a:latin typeface="Times New Roman"/>
                <a:cs typeface="Segoe UI"/>
              </a:rPr>
              <a:t>aproximativ</a:t>
            </a:r>
            <a:r>
              <a:rPr lang="en-US" sz="2800">
                <a:latin typeface="Times New Roman"/>
                <a:cs typeface="Segoe UI"/>
              </a:rPr>
              <a:t> 1.000 de </a:t>
            </a:r>
            <a:r>
              <a:rPr lang="en-US" sz="2800" err="1">
                <a:latin typeface="Times New Roman"/>
                <a:cs typeface="Segoe UI"/>
              </a:rPr>
              <a:t>dolari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în</a:t>
            </a:r>
            <a:r>
              <a:rPr lang="en-US" sz="2800">
                <a:latin typeface="Times New Roman"/>
                <a:cs typeface="Segoe UI"/>
              </a:rPr>
              <a:t> 2016.</a:t>
            </a:r>
          </a:p>
          <a:p>
            <a:pPr marL="171450" indent="-171450">
              <a:buFont typeface="Wingdings"/>
              <a:buChar char="q"/>
            </a:pPr>
            <a:r>
              <a:rPr lang="en-US" sz="2800">
                <a:latin typeface="Times New Roman"/>
                <a:cs typeface="Segoe UI"/>
              </a:rPr>
              <a:t> Ulterior </a:t>
            </a:r>
            <a:r>
              <a:rPr lang="en-US" sz="2800" err="1">
                <a:latin typeface="Times New Roman"/>
                <a:cs typeface="Segoe UI"/>
              </a:rPr>
              <a:t>oamenii</a:t>
            </a:r>
            <a:r>
              <a:rPr lang="en-US" sz="2800">
                <a:latin typeface="Times New Roman"/>
                <a:cs typeface="Segoe UI"/>
              </a:rPr>
              <a:t> au </a:t>
            </a:r>
            <a:r>
              <a:rPr lang="en-US" sz="2800" err="1">
                <a:latin typeface="Times New Roman"/>
                <a:cs typeface="Segoe UI"/>
              </a:rPr>
              <a:t>început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să</a:t>
            </a:r>
            <a:r>
              <a:rPr lang="en-US" sz="2800">
                <a:latin typeface="Times New Roman"/>
                <a:cs typeface="Segoe UI"/>
              </a:rPr>
              <a:t> </a:t>
            </a:r>
            <a:r>
              <a:rPr lang="en-US" sz="2800" err="1">
                <a:latin typeface="Times New Roman"/>
                <a:cs typeface="Segoe UI"/>
              </a:rPr>
              <a:t>investească</a:t>
            </a:r>
            <a:r>
              <a:rPr lang="en-US" sz="2800">
                <a:latin typeface="Times New Roman"/>
                <a:cs typeface="Segoe UI"/>
              </a:rPr>
              <a:t> </a:t>
            </a:r>
            <a:r>
              <a:rPr lang="en-US" sz="2800" err="1">
                <a:latin typeface="Times New Roman"/>
                <a:cs typeface="Segoe UI"/>
              </a:rPr>
              <a:t>masiv</a:t>
            </a:r>
            <a:r>
              <a:rPr lang="en-US" sz="2800">
                <a:latin typeface="Times New Roman"/>
                <a:cs typeface="Segoe UI"/>
              </a:rPr>
              <a:t> in </a:t>
            </a:r>
            <a:r>
              <a:rPr lang="en-US" sz="2800" err="1">
                <a:latin typeface="Times New Roman"/>
                <a:cs typeface="Segoe UI"/>
              </a:rPr>
              <a:t>monedă</a:t>
            </a:r>
            <a:r>
              <a:rPr lang="en-US" sz="2800">
                <a:latin typeface="Times New Roman"/>
                <a:cs typeface="Segoe UI"/>
              </a:rPr>
              <a:t>, </a:t>
            </a:r>
            <a:r>
              <a:rPr lang="en-US" sz="2800" err="1">
                <a:latin typeface="Times New Roman"/>
                <a:cs typeface="Segoe UI"/>
              </a:rPr>
              <a:t>prețul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acesteia</a:t>
            </a:r>
            <a:r>
              <a:rPr lang="en-US" sz="2800">
                <a:latin typeface="Times New Roman"/>
                <a:cs typeface="Segoe UI"/>
              </a:rPr>
              <a:t> </a:t>
            </a:r>
            <a:r>
              <a:rPr lang="en-US" sz="2800" err="1">
                <a:latin typeface="Times New Roman"/>
                <a:cs typeface="Segoe UI"/>
              </a:rPr>
              <a:t>crescând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enorm</a:t>
            </a:r>
            <a:r>
              <a:rPr lang="en-US" sz="2800">
                <a:latin typeface="Times New Roman"/>
                <a:cs typeface="Segoe UI"/>
              </a:rPr>
              <a:t>, </a:t>
            </a:r>
            <a:r>
              <a:rPr lang="en-US" sz="2800" err="1">
                <a:latin typeface="Times New Roman"/>
                <a:cs typeface="Segoe UI"/>
              </a:rPr>
              <a:t>apogeul</a:t>
            </a:r>
            <a:r>
              <a:rPr lang="en-US" sz="2800">
                <a:latin typeface="Times New Roman"/>
                <a:cs typeface="Segoe UI"/>
              </a:rPr>
              <a:t> </a:t>
            </a:r>
            <a:r>
              <a:rPr lang="en-US" sz="2800" err="1">
                <a:latin typeface="Times New Roman"/>
                <a:cs typeface="Segoe UI"/>
              </a:rPr>
              <a:t>ei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fiind</a:t>
            </a:r>
            <a:r>
              <a:rPr lang="en-US" sz="2800">
                <a:latin typeface="Times New Roman"/>
                <a:cs typeface="Segoe UI"/>
              </a:rPr>
              <a:t> de </a:t>
            </a:r>
            <a:r>
              <a:rPr lang="en-US" sz="2800" err="1">
                <a:latin typeface="Times New Roman"/>
                <a:cs typeface="Segoe UI"/>
              </a:rPr>
              <a:t>aproximativ</a:t>
            </a:r>
            <a:r>
              <a:rPr lang="en-US" sz="2800">
                <a:latin typeface="Times New Roman"/>
                <a:cs typeface="Segoe UI"/>
              </a:rPr>
              <a:t> 20.000 de </a:t>
            </a:r>
            <a:r>
              <a:rPr lang="en-US" sz="2800" err="1">
                <a:latin typeface="Times New Roman"/>
                <a:cs typeface="Segoe UI"/>
              </a:rPr>
              <a:t>dolari</a:t>
            </a:r>
            <a:r>
              <a:rPr lang="en-US" sz="2800">
                <a:latin typeface="Times New Roman"/>
                <a:cs typeface="Segoe UI"/>
              </a:rPr>
              <a:t> la </a:t>
            </a:r>
            <a:r>
              <a:rPr lang="en-US" sz="2800" err="1">
                <a:latin typeface="Times New Roman"/>
                <a:cs typeface="Segoe UI"/>
              </a:rPr>
              <a:t>finalul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anului</a:t>
            </a:r>
            <a:r>
              <a:rPr lang="en-US" sz="2800">
                <a:latin typeface="Times New Roman"/>
                <a:cs typeface="Segoe UI"/>
              </a:rPr>
              <a:t> 2017.</a:t>
            </a:r>
          </a:p>
          <a:p>
            <a:pPr marL="171450" indent="-171450">
              <a:buFont typeface="Wingdings"/>
              <a:buChar char="q"/>
            </a:pPr>
            <a:r>
              <a:rPr lang="en-US" sz="2800">
                <a:latin typeface="Times New Roman"/>
                <a:cs typeface="Segoe UI"/>
              </a:rPr>
              <a:t> La </a:t>
            </a:r>
            <a:r>
              <a:rPr lang="en-US" sz="2800" err="1">
                <a:latin typeface="Times New Roman"/>
                <a:cs typeface="Segoe UI"/>
              </a:rPr>
              <a:t>scurt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timp</a:t>
            </a:r>
            <a:r>
              <a:rPr lang="en-US" sz="2800">
                <a:latin typeface="Times New Roman"/>
                <a:cs typeface="Segoe UI"/>
              </a:rPr>
              <a:t> </a:t>
            </a:r>
            <a:r>
              <a:rPr lang="en-US" sz="2800" err="1">
                <a:latin typeface="Times New Roman"/>
                <a:cs typeface="Segoe UI"/>
              </a:rPr>
              <a:t>însă</a:t>
            </a:r>
            <a:r>
              <a:rPr lang="en-US" sz="2800">
                <a:latin typeface="Times New Roman"/>
                <a:cs typeface="Segoe UI"/>
              </a:rPr>
              <a:t> </a:t>
            </a:r>
            <a:r>
              <a:rPr lang="en-US" sz="2800" err="1">
                <a:latin typeface="Times New Roman"/>
                <a:cs typeface="Segoe UI"/>
              </a:rPr>
              <a:t>aceste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investiții</a:t>
            </a:r>
            <a:r>
              <a:rPr lang="en-US" sz="2800">
                <a:latin typeface="Times New Roman"/>
                <a:cs typeface="Segoe UI"/>
              </a:rPr>
              <a:t> s-au </a:t>
            </a:r>
            <a:r>
              <a:rPr lang="en-US" sz="2800" err="1">
                <a:latin typeface="Times New Roman"/>
                <a:cs typeface="Segoe UI"/>
              </a:rPr>
              <a:t>diminuat</a:t>
            </a:r>
            <a:r>
              <a:rPr lang="en-US" sz="2800">
                <a:latin typeface="Times New Roman"/>
                <a:cs typeface="Segoe UI"/>
              </a:rPr>
              <a:t> din </a:t>
            </a:r>
            <a:r>
              <a:rPr lang="en-US" sz="2800" err="1">
                <a:latin typeface="Times New Roman"/>
                <a:cs typeface="Segoe UI"/>
              </a:rPr>
              <a:t>diferite</a:t>
            </a:r>
            <a:r>
              <a:rPr lang="en-US" sz="2800">
                <a:latin typeface="Times New Roman"/>
                <a:cs typeface="Segoe UI"/>
              </a:rPr>
              <a:t> motive, </a:t>
            </a:r>
            <a:r>
              <a:rPr lang="en-US" sz="2800" err="1">
                <a:latin typeface="Times New Roman"/>
                <a:cs typeface="Segoe UI"/>
              </a:rPr>
              <a:t>unele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economice</a:t>
            </a:r>
            <a:r>
              <a:rPr lang="en-US" sz="2800">
                <a:latin typeface="Times New Roman"/>
                <a:cs typeface="Segoe UI"/>
              </a:rPr>
              <a:t>, </a:t>
            </a:r>
            <a:r>
              <a:rPr lang="en-US" sz="2800" err="1">
                <a:latin typeface="Times New Roman"/>
                <a:cs typeface="Segoe UI"/>
              </a:rPr>
              <a:t>altele</a:t>
            </a:r>
            <a:r>
              <a:rPr lang="en-US" sz="2800">
                <a:latin typeface="Times New Roman"/>
                <a:cs typeface="Segoe UI"/>
              </a:rPr>
              <a:t> social </a:t>
            </a:r>
            <a:r>
              <a:rPr lang="en-US" sz="2800" err="1">
                <a:latin typeface="Times New Roman"/>
                <a:cs typeface="Segoe UI"/>
              </a:rPr>
              <a:t>demografice</a:t>
            </a:r>
            <a:r>
              <a:rPr lang="en-US" sz="2800">
                <a:latin typeface="Times New Roman"/>
                <a:cs typeface="Segoe UI"/>
              </a:rPr>
              <a:t>, </a:t>
            </a:r>
            <a:r>
              <a:rPr lang="en-US" sz="2800" err="1">
                <a:latin typeface="Times New Roman"/>
                <a:cs typeface="Segoe UI"/>
              </a:rPr>
              <a:t>moneda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fiind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chiar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interzisă</a:t>
            </a:r>
            <a:r>
              <a:rPr lang="en-US" sz="2800">
                <a:latin typeface="Times New Roman"/>
                <a:cs typeface="Segoe UI"/>
              </a:rPr>
              <a:t> </a:t>
            </a:r>
            <a:r>
              <a:rPr lang="en-US" sz="2800" err="1">
                <a:latin typeface="Times New Roman"/>
                <a:cs typeface="Segoe UI"/>
              </a:rPr>
              <a:t>în</a:t>
            </a:r>
            <a:r>
              <a:rPr lang="en-US" sz="2800">
                <a:latin typeface="Times New Roman"/>
                <a:cs typeface="Segoe UI"/>
              </a:rPr>
              <a:t> </a:t>
            </a:r>
            <a:r>
              <a:rPr lang="en-US" sz="2800" err="1">
                <a:latin typeface="Times New Roman"/>
                <a:cs typeface="Segoe UI"/>
              </a:rPr>
              <a:t>anumite</a:t>
            </a:r>
            <a:r>
              <a:rPr lang="en-US" sz="2800">
                <a:latin typeface="Times New Roman"/>
                <a:cs typeface="Segoe UI"/>
              </a:rPr>
              <a:t> </a:t>
            </a:r>
            <a:r>
              <a:rPr lang="en-US" sz="2800" err="1">
                <a:latin typeface="Times New Roman"/>
                <a:cs typeface="Segoe UI"/>
              </a:rPr>
              <a:t>țări</a:t>
            </a:r>
            <a:r>
              <a:rPr lang="en-US" sz="2800">
                <a:latin typeface="Times New Roman"/>
                <a:cs typeface="Segoe UI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timpului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489397"/>
            <a:ext cx="11024975" cy="3977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>
                <a:latin typeface="Times New Roman"/>
                <a:cs typeface="Times New Roman"/>
              </a:rPr>
              <a:t> Un alt factor important care a </a:t>
            </a:r>
            <a:r>
              <a:rPr lang="en-US" sz="2800" err="1">
                <a:latin typeface="Times New Roman"/>
                <a:cs typeface="Times New Roman"/>
              </a:rPr>
              <a:t>dus</a:t>
            </a:r>
            <a:r>
              <a:rPr lang="en-US" sz="2800">
                <a:latin typeface="Times New Roman"/>
                <a:cs typeface="Times New Roman"/>
              </a:rPr>
              <a:t> la </a:t>
            </a:r>
            <a:r>
              <a:rPr lang="en-US" sz="2800" err="1">
                <a:latin typeface="Times New Roman"/>
                <a:cs typeface="Times New Roman"/>
              </a:rPr>
              <a:t>diminuarea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investițiilor</a:t>
            </a:r>
            <a:r>
              <a:rPr lang="en-US" sz="2800">
                <a:latin typeface="Times New Roman"/>
                <a:cs typeface="Times New Roman"/>
              </a:rPr>
              <a:t> </a:t>
            </a:r>
            <a:r>
              <a:rPr lang="en-US" sz="2800" err="1">
                <a:latin typeface="Times New Roman"/>
                <a:cs typeface="Times New Roman"/>
              </a:rPr>
              <a:t>în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critpomonede</a:t>
            </a:r>
            <a:r>
              <a:rPr lang="en-US" sz="2800">
                <a:latin typeface="Times New Roman"/>
                <a:cs typeface="Times New Roman"/>
              </a:rPr>
              <a:t> a </a:t>
            </a:r>
            <a:r>
              <a:rPr lang="en-US" sz="2800" err="1">
                <a:latin typeface="Times New Roman"/>
                <a:cs typeface="Times New Roman"/>
              </a:rPr>
              <a:t>fost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timpul</a:t>
            </a:r>
            <a:r>
              <a:rPr lang="en-US" sz="280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>
                <a:latin typeface="Times New Roman"/>
                <a:cs typeface="Times New Roman"/>
              </a:rPr>
              <a:t> </a:t>
            </a:r>
            <a:r>
              <a:rPr lang="en-US" sz="2800" err="1">
                <a:latin typeface="Times New Roman"/>
                <a:cs typeface="Times New Roman"/>
              </a:rPr>
              <a:t>Managementul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mai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multor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monede</a:t>
            </a:r>
            <a:r>
              <a:rPr lang="en-US" sz="2800">
                <a:latin typeface="Times New Roman"/>
                <a:cs typeface="Times New Roman"/>
              </a:rPr>
              <a:t>. </a:t>
            </a:r>
            <a:r>
              <a:rPr lang="en-US" sz="2800" err="1">
                <a:latin typeface="Times New Roman"/>
                <a:cs typeface="Times New Roman"/>
              </a:rPr>
              <a:t>Și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aceasta</a:t>
            </a:r>
            <a:r>
              <a:rPr lang="en-US" sz="2800">
                <a:latin typeface="Times New Roman"/>
                <a:cs typeface="Times New Roman"/>
              </a:rPr>
              <a:t> a </a:t>
            </a:r>
            <a:r>
              <a:rPr lang="en-US" sz="2800" err="1">
                <a:latin typeface="Times New Roman"/>
                <a:cs typeface="Times New Roman"/>
              </a:rPr>
              <a:t>contribuit</a:t>
            </a:r>
            <a:r>
              <a:rPr lang="en-US" sz="2800">
                <a:latin typeface="Times New Roman"/>
                <a:cs typeface="Times New Roman"/>
              </a:rPr>
              <a:t> la </a:t>
            </a:r>
            <a:r>
              <a:rPr lang="en-US" sz="2800" err="1">
                <a:latin typeface="Times New Roman"/>
                <a:cs typeface="Times New Roman"/>
              </a:rPr>
              <a:t>diminuarea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investițiilor</a:t>
            </a:r>
            <a:r>
              <a:rPr lang="en-US" sz="2800">
                <a:latin typeface="Times New Roman"/>
                <a:cs typeface="Times New Roman"/>
              </a:rPr>
              <a:t>, </a:t>
            </a:r>
            <a:r>
              <a:rPr lang="en-US" sz="2800" err="1">
                <a:latin typeface="Times New Roman"/>
                <a:cs typeface="Times New Roman"/>
              </a:rPr>
              <a:t>fiind</a:t>
            </a:r>
            <a:r>
              <a:rPr lang="en-US" sz="2800">
                <a:latin typeface="Times New Roman"/>
                <a:cs typeface="Times New Roman"/>
              </a:rPr>
              <a:t> o mare </a:t>
            </a:r>
            <a:r>
              <a:rPr lang="en-US" sz="2800" err="1">
                <a:latin typeface="Times New Roman"/>
                <a:cs typeface="Times New Roman"/>
              </a:rPr>
              <a:t>consumatoare</a:t>
            </a:r>
            <a:r>
              <a:rPr lang="en-US" sz="2800">
                <a:latin typeface="Times New Roman"/>
                <a:cs typeface="Times New Roman"/>
              </a:rPr>
              <a:t> de </a:t>
            </a:r>
            <a:r>
              <a:rPr lang="en-US" sz="2800" err="1">
                <a:latin typeface="Times New Roman"/>
                <a:cs typeface="Times New Roman"/>
              </a:rPr>
              <a:t>timp.</a:t>
            </a:r>
            <a:endParaRPr lang="en-US" err="1">
              <a:cs typeface="Segoe U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/>
                <a:cs typeface="Times New Roman"/>
              </a:rPr>
              <a:t>Prezentarea</a:t>
            </a:r>
            <a:r>
              <a:rPr lang="en-US" sz="3600" b="1">
                <a:latin typeface="Times New Roman"/>
                <a:cs typeface="Times New Roman"/>
              </a:rPr>
              <a:t> </a:t>
            </a:r>
            <a:r>
              <a:rPr lang="en-US" sz="3600" b="1" err="1">
                <a:latin typeface="Times New Roman"/>
                <a:cs typeface="Times New Roman"/>
              </a:rPr>
              <a:t>aplicației</a:t>
            </a:r>
            <a:endParaRPr lang="en-US" sz="3600" b="1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593668"/>
            <a:ext cx="11129990" cy="47984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 	</a:t>
            </a:r>
            <a:r>
              <a:rPr lang="en-US" sz="2400" err="1">
                <a:latin typeface="Times New Roman"/>
                <a:cs typeface="Times New Roman"/>
              </a:rPr>
              <a:t>Această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lucrare</a:t>
            </a:r>
            <a:r>
              <a:rPr lang="en-US" sz="2400">
                <a:latin typeface="Times New Roman"/>
                <a:cs typeface="Times New Roman"/>
              </a:rPr>
              <a:t> are ca </a:t>
            </a:r>
            <a:r>
              <a:rPr lang="en-US" sz="2400" err="1">
                <a:latin typeface="Times New Roman"/>
                <a:cs typeface="Times New Roman"/>
              </a:rPr>
              <a:t>scop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crearea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unei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aplicații</a:t>
            </a:r>
            <a:r>
              <a:rPr lang="en-US" sz="2400">
                <a:latin typeface="Times New Roman"/>
                <a:cs typeface="Times New Roman"/>
              </a:rPr>
              <a:t> care </a:t>
            </a:r>
            <a:r>
              <a:rPr lang="en-US" sz="2400" err="1">
                <a:latin typeface="Times New Roman"/>
                <a:cs typeface="Times New Roman"/>
              </a:rPr>
              <a:t>să</a:t>
            </a: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automatizeze</a:t>
            </a:r>
            <a:r>
              <a:rPr lang="en-US" sz="2400">
                <a:latin typeface="Times New Roman"/>
                <a:cs typeface="Times New Roman"/>
              </a:rPr>
              <a:t> un </a:t>
            </a:r>
            <a:r>
              <a:rPr lang="en-US" sz="2400" err="1">
                <a:latin typeface="Times New Roman"/>
                <a:cs typeface="Times New Roman"/>
              </a:rPr>
              <a:t>proces</a:t>
            </a:r>
            <a:r>
              <a:rPr lang="en-US" sz="2400">
                <a:latin typeface="Times New Roman"/>
                <a:cs typeface="Times New Roman"/>
              </a:rPr>
              <a:t> de </a:t>
            </a:r>
            <a:r>
              <a:rPr lang="en-US" sz="2400" err="1">
                <a:latin typeface="Times New Roman"/>
                <a:cs typeface="Times New Roman"/>
              </a:rPr>
              <a:t>monitorizare</a:t>
            </a:r>
            <a:r>
              <a:rPr lang="en-US" sz="2400">
                <a:latin typeface="Times New Roman"/>
                <a:cs typeface="Times New Roman"/>
              </a:rPr>
              <a:t> a </a:t>
            </a:r>
            <a:r>
              <a:rPr lang="en-US" sz="2400" err="1">
                <a:latin typeface="Times New Roman"/>
                <a:cs typeface="Times New Roman"/>
              </a:rPr>
              <a:t>criptomonedelor</a:t>
            </a:r>
            <a:r>
              <a:rPr lang="en-US" sz="2400">
                <a:latin typeface="Times New Roman"/>
                <a:cs typeface="Times New Roman"/>
              </a:rPr>
              <a:t>. </a:t>
            </a:r>
            <a:r>
              <a:rPr lang="en-US" sz="2400" err="1">
                <a:latin typeface="Times New Roman"/>
                <a:cs typeface="Times New Roman"/>
              </a:rPr>
              <a:t>Aplicația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va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trimite</a:t>
            </a:r>
            <a:r>
              <a:rPr lang="en-US" sz="2400">
                <a:latin typeface="Times New Roman"/>
                <a:cs typeface="Times New Roman"/>
              </a:rPr>
              <a:t> mail-</a:t>
            </a:r>
            <a:r>
              <a:rPr lang="en-US" sz="2400" err="1">
                <a:latin typeface="Times New Roman"/>
                <a:cs typeface="Times New Roman"/>
              </a:rPr>
              <a:t>uri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utilizatorilor</a:t>
            </a: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în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momentul</a:t>
            </a: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în</a:t>
            </a:r>
            <a:r>
              <a:rPr lang="en-US" sz="2400">
                <a:latin typeface="Times New Roman"/>
                <a:cs typeface="Times New Roman"/>
              </a:rPr>
              <a:t> care </a:t>
            </a:r>
            <a:r>
              <a:rPr lang="en-US" sz="2400" err="1">
                <a:latin typeface="Times New Roman"/>
                <a:cs typeface="Times New Roman"/>
              </a:rPr>
              <a:t>valoarea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unei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monede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va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scădea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sau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va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crește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suficient</a:t>
            </a:r>
            <a:r>
              <a:rPr lang="en-US" sz="2400">
                <a:latin typeface="Times New Roman"/>
                <a:cs typeface="Times New Roman"/>
              </a:rPr>
              <a:t> de </a:t>
            </a:r>
            <a:r>
              <a:rPr lang="en-US" sz="2400" err="1">
                <a:latin typeface="Times New Roman"/>
                <a:cs typeface="Times New Roman"/>
              </a:rPr>
              <a:t>mult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încât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investiția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să</a:t>
            </a: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aducă</a:t>
            </a:r>
            <a:r>
              <a:rPr lang="en-US" sz="2400">
                <a:latin typeface="Times New Roman"/>
                <a:cs typeface="Times New Roman"/>
              </a:rPr>
              <a:t> profit. </a:t>
            </a:r>
            <a:r>
              <a:rPr lang="en-US" sz="2400" err="1">
                <a:latin typeface="Times New Roman"/>
                <a:cs typeface="Times New Roman"/>
              </a:rPr>
              <a:t>Utilizatorii</a:t>
            </a:r>
            <a:r>
              <a:rPr lang="en-US" sz="2400">
                <a:latin typeface="Times New Roman"/>
                <a:cs typeface="Times New Roman"/>
              </a:rPr>
              <a:t> au </a:t>
            </a:r>
            <a:r>
              <a:rPr lang="en-US" sz="2400" err="1">
                <a:latin typeface="Times New Roman"/>
                <a:cs typeface="Times New Roman"/>
              </a:rPr>
              <a:t>posibilitatea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își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aleagă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monedele</a:t>
            </a:r>
            <a:r>
              <a:rPr lang="en-US" sz="2400">
                <a:latin typeface="Times New Roman"/>
                <a:cs typeface="Times New Roman"/>
              </a:rPr>
              <a:t> care </a:t>
            </a:r>
            <a:r>
              <a:rPr lang="en-US" sz="2400" err="1">
                <a:latin typeface="Times New Roman"/>
                <a:cs typeface="Times New Roman"/>
              </a:rPr>
              <a:t>vor</a:t>
            </a:r>
            <a:r>
              <a:rPr lang="en-US" sz="2400">
                <a:latin typeface="Times New Roman"/>
                <a:cs typeface="Times New Roman"/>
              </a:rPr>
              <a:t> fi </a:t>
            </a:r>
            <a:r>
              <a:rPr lang="en-US" sz="2400" err="1">
                <a:latin typeface="Times New Roman"/>
                <a:cs typeface="Times New Roman"/>
              </a:rPr>
              <a:t>urmărite</a:t>
            </a:r>
            <a:r>
              <a:rPr lang="en-US" sz="2400">
                <a:latin typeface="Times New Roman"/>
                <a:cs typeface="Times New Roman"/>
              </a:rPr>
              <a:t> de </a:t>
            </a:r>
            <a:r>
              <a:rPr lang="en-US" sz="2400" err="1">
                <a:latin typeface="Times New Roman"/>
                <a:cs typeface="Times New Roman"/>
              </a:rPr>
              <a:t>către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aplicație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prin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intermediul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unei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interfețe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grafice</a:t>
            </a:r>
            <a:r>
              <a:rPr lang="en-US" sz="2400">
                <a:latin typeface="Times New Roman"/>
                <a:cs typeface="Times New Roman"/>
              </a:rPr>
              <a:t>. </a:t>
            </a:r>
            <a:r>
              <a:rPr lang="en-US" sz="2400" err="1">
                <a:latin typeface="Times New Roman"/>
                <a:cs typeface="Times New Roman"/>
              </a:rPr>
              <a:t>Aplicația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folosește</a:t>
            </a: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și</a:t>
            </a:r>
            <a:r>
              <a:rPr lang="en-US" sz="2400">
                <a:latin typeface="Times New Roman"/>
                <a:cs typeface="Times New Roman"/>
              </a:rPr>
              <a:t> un </a:t>
            </a:r>
            <a:r>
              <a:rPr lang="en-US" sz="2400" err="1">
                <a:latin typeface="Times New Roman"/>
                <a:cs typeface="Times New Roman"/>
              </a:rPr>
              <a:t>algoritm</a:t>
            </a:r>
            <a:r>
              <a:rPr lang="en-US" sz="2400">
                <a:latin typeface="Times New Roman"/>
                <a:cs typeface="Times New Roman"/>
              </a:rPr>
              <a:t> de machine learning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prezicerea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urmatoarei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valori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monedele</a:t>
            </a:r>
            <a:r>
              <a:rPr lang="en-US" sz="2400">
                <a:latin typeface="Times New Roman"/>
                <a:cs typeface="Times New Roman"/>
              </a:rPr>
              <a:t> respective.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21207" y="1716804"/>
            <a:ext cx="10197737" cy="3976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Automatizarea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unui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proces</a:t>
            </a:r>
            <a:r>
              <a:rPr lang="en-US" sz="2400">
                <a:latin typeface="Times New Roman"/>
                <a:cs typeface="Times New Roman"/>
              </a:rPr>
              <a:t> de </a:t>
            </a:r>
            <a:r>
              <a:rPr lang="en-US" sz="2400" err="1">
                <a:latin typeface="Times New Roman"/>
                <a:cs typeface="Times New Roman"/>
              </a:rPr>
              <a:t>monitorizare</a:t>
            </a:r>
            <a:r>
              <a:rPr lang="en-US" sz="2400">
                <a:latin typeface="Times New Roman"/>
                <a:cs typeface="Times New Roman"/>
              </a:rPr>
              <a:t> a </a:t>
            </a:r>
            <a:r>
              <a:rPr lang="en-US" sz="2400" err="1">
                <a:latin typeface="Times New Roman"/>
                <a:cs typeface="Times New Roman"/>
              </a:rPr>
              <a:t>criptomonedelor</a:t>
            </a:r>
            <a:endParaRPr lang="en-US" sz="2400">
              <a:latin typeface="Times New Roman"/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Crearea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unei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interfețe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grafice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utilizatori</a:t>
            </a:r>
            <a:endParaRPr lang="en-US" sz="2400">
              <a:latin typeface="Times New Roman"/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Deploy-ul aplicației pe un server online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rularea</a:t>
            </a:r>
            <a:r>
              <a:rPr lang="en-US" sz="2400">
                <a:latin typeface="Times New Roman"/>
                <a:cs typeface="Times New Roman"/>
              </a:rPr>
              <a:t> continuă a task-</a:t>
            </a:r>
            <a:r>
              <a:rPr lang="en-US" sz="2400" err="1">
                <a:latin typeface="Times New Roman"/>
                <a:cs typeface="Times New Roman"/>
              </a:rPr>
              <a:t>ului</a:t>
            </a:r>
            <a:endParaRPr lang="en-US" sz="2400">
              <a:latin typeface="Times New Roman"/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Proiectarea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unui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algoritm</a:t>
            </a:r>
            <a:r>
              <a:rPr lang="en-US" sz="2400">
                <a:latin typeface="Times New Roman"/>
                <a:cs typeface="Times New Roman"/>
              </a:rPr>
              <a:t> de machine learning 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1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Times New Roman"/>
                <a:cs typeface="Times New Roman"/>
              </a:rPr>
              <a:t>Arhitectură</a:t>
            </a:r>
            <a:endParaRPr lang="en-US" sz="3600" b="1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3102EF3E-6EDB-4ED0-B501-C7847C1461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91870" y="1667436"/>
            <a:ext cx="7624483" cy="41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1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3F1B-4ED7-4CB9-A5D2-3988F893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ea typeface="FangSong"/>
                <a:cs typeface="Segoe UI Light"/>
              </a:rPr>
              <a:t>Demo</a:t>
            </a:r>
            <a:endParaRPr lang="en-US" sz="3600" b="1">
              <a:latin typeface="Times New Roman"/>
              <a:ea typeface="FangSong"/>
            </a:endParaRPr>
          </a:p>
        </p:txBody>
      </p:sp>
      <p:pic>
        <p:nvPicPr>
          <p:cNvPr id="8" name="Picture 8">
            <a:hlinkClick r:id="" action="ppaction://media"/>
            <a:extLst>
              <a:ext uri="{FF2B5EF4-FFF2-40B4-BE49-F238E27FC236}">
                <a16:creationId xmlns:a16="http://schemas.microsoft.com/office/drawing/2014/main" id="{11C9FE16-D937-44B9-876F-79A5EDAB0BF1}"/>
              </a:ext>
            </a:extLst>
          </p:cNvPr>
          <p:cNvPicPr>
            <a:picLocks noGrp="1" noRot="1" noChangeAspect="1"/>
          </p:cNvPicPr>
          <p:nvPr>
            <p:ph sz="quarter" idx="10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5620" y="1421714"/>
            <a:ext cx="8493619" cy="5242056"/>
          </a:xfrm>
        </p:spPr>
      </p:pic>
    </p:spTree>
    <p:extLst>
      <p:ext uri="{BB962C8B-B14F-4D97-AF65-F5344CB8AC3E}">
        <p14:creationId xmlns:p14="http://schemas.microsoft.com/office/powerpoint/2010/main" val="173992990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WelcomeDoc</vt:lpstr>
      <vt:lpstr>CryptoManagement</vt:lpstr>
      <vt:lpstr>Agendă</vt:lpstr>
      <vt:lpstr>Introducere</vt:lpstr>
      <vt:lpstr>Investiții</vt:lpstr>
      <vt:lpstr>Problema timpului</vt:lpstr>
      <vt:lpstr>Prezentarea aplicației</vt:lpstr>
      <vt:lpstr>Contribuții</vt:lpstr>
      <vt:lpstr>Arhitectură</vt:lpstr>
      <vt:lpstr>Demo</vt:lpstr>
      <vt:lpstr>Concluziile lucrării</vt:lpstr>
      <vt:lpstr>Dezvoltare actuală</vt:lpstr>
      <vt:lpstr>Dezvoltare ulterioară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CryptoManagement</dc:title>
  <dc:creator/>
  <cp:keywords/>
  <cp:revision>1</cp:revision>
  <dcterms:created xsi:type="dcterms:W3CDTF">2019-06-26T11:06:37Z</dcterms:created>
  <dcterms:modified xsi:type="dcterms:W3CDTF">2020-02-12T17:37:04Z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