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ce1b2606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ce1b2606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ce1b2606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ce1b2606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ce1b2606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ce1b2606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e1b25c8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e1b25c8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ce1b25c8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ce1b25c8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ce1b25c8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ce1b25c8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ce1b25c8d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ce1b25c8d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ce1b25c8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ce1b25c8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ce1b2606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ce1b2606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ce1b2606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ce1b2606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ce1b2606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ce1b2606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717950" y="546500"/>
            <a:ext cx="7985400" cy="162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KINSHIP RELATION DETECTION</a:t>
            </a:r>
            <a:endParaRPr/>
          </a:p>
        </p:txBody>
      </p:sp>
      <p:sp>
        <p:nvSpPr>
          <p:cNvPr id="73" name="Google Shape;73;p13"/>
          <p:cNvSpPr txBox="1"/>
          <p:nvPr>
            <p:ph idx="1" type="subTitle"/>
          </p:nvPr>
        </p:nvSpPr>
        <p:spPr>
          <a:xfrm>
            <a:off x="4372925" y="1430400"/>
            <a:ext cx="8571600" cy="927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(IDENTIFYING IF PEOPLE ARE RELATED)</a:t>
            </a:r>
            <a:endParaRPr/>
          </a:p>
          <a:p>
            <a:pPr indent="0" lvl="0" marL="0" rtl="0" algn="l">
              <a:spcBef>
                <a:spcPts val="0"/>
              </a:spcBef>
              <a:spcAft>
                <a:spcPts val="0"/>
              </a:spcAft>
              <a:buNone/>
            </a:pPr>
            <a:r>
              <a:t/>
            </a:r>
            <a:endParaRPr/>
          </a:p>
        </p:txBody>
      </p:sp>
      <p:sp>
        <p:nvSpPr>
          <p:cNvPr id="74" name="Google Shape;74;p13"/>
          <p:cNvSpPr txBox="1"/>
          <p:nvPr/>
        </p:nvSpPr>
        <p:spPr>
          <a:xfrm>
            <a:off x="6279350" y="3429000"/>
            <a:ext cx="2968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lt1"/>
                </a:solidFill>
                <a:latin typeface="Times New Roman"/>
                <a:ea typeface="Times New Roman"/>
                <a:cs typeface="Times New Roman"/>
                <a:sym typeface="Times New Roman"/>
              </a:rPr>
              <a:t>PRANAY RAWAT</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1700">
                <a:solidFill>
                  <a:schemeClr val="lt1"/>
                </a:solidFill>
                <a:latin typeface="Times New Roman"/>
                <a:ea typeface="Times New Roman"/>
                <a:cs typeface="Times New Roman"/>
                <a:sym typeface="Times New Roman"/>
              </a:rPr>
              <a:t>2K17/CO/230</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821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PARAMETERS</a:t>
            </a:r>
            <a:endParaRPr/>
          </a:p>
        </p:txBody>
      </p:sp>
      <p:sp>
        <p:nvSpPr>
          <p:cNvPr id="131" name="Google Shape;131;p22"/>
          <p:cNvSpPr txBox="1"/>
          <p:nvPr>
            <p:ph idx="1" type="body"/>
          </p:nvPr>
        </p:nvSpPr>
        <p:spPr>
          <a:xfrm>
            <a:off x="566996" y="1670775"/>
            <a:ext cx="8284200" cy="300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LOSS FUNCTION AND DEFINITION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TRAINING</a:t>
            </a:r>
            <a:endParaRPr/>
          </a:p>
          <a:p>
            <a:pPr indent="0" lvl="0" marL="0" rtl="0" algn="l">
              <a:lnSpc>
                <a:spcPct val="107916"/>
              </a:lnSpc>
              <a:spcBef>
                <a:spcPts val="1200"/>
              </a:spcBef>
              <a:spcAft>
                <a:spcPts val="2300"/>
              </a:spcAft>
              <a:buNone/>
            </a:pPr>
            <a:r>
              <a:rPr lang="en-GB" sz="1600">
                <a:solidFill>
                  <a:srgbClr val="292929"/>
                </a:solidFill>
                <a:highlight>
                  <a:srgbClr val="FFFFFF"/>
                </a:highlight>
                <a:latin typeface="Times New Roman"/>
                <a:ea typeface="Times New Roman"/>
                <a:cs typeface="Times New Roman"/>
                <a:sym typeface="Times New Roman"/>
              </a:rPr>
              <a:t>Finally,the model was trained. Using callbacks to store and use the trained model at various points, the final code of training looks like this.You can see here we are using the ‘generate’ helper function to generate batches of images of size 16. After training for several epochs the model converged and the accuracy was not improving from there.</a:t>
            </a:r>
            <a:endParaRPr sz="1600">
              <a:latin typeface="Times New Roman"/>
              <a:ea typeface="Times New Roman"/>
              <a:cs typeface="Times New Roman"/>
              <a:sym typeface="Times New Roman"/>
            </a:endParaRPr>
          </a:p>
        </p:txBody>
      </p:sp>
      <p:pic>
        <p:nvPicPr>
          <p:cNvPr id="132" name="Google Shape;132;p22"/>
          <p:cNvPicPr preferRelativeResize="0"/>
          <p:nvPr/>
        </p:nvPicPr>
        <p:blipFill>
          <a:blip r:embed="rId3">
            <a:alphaModFix/>
          </a:blip>
          <a:stretch>
            <a:fillRect/>
          </a:stretch>
        </p:blipFill>
        <p:spPr>
          <a:xfrm>
            <a:off x="1853763" y="2209800"/>
            <a:ext cx="3490925" cy="85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1663325" y="1341850"/>
            <a:ext cx="5638800" cy="3209925"/>
          </a:xfrm>
          <a:prstGeom prst="rect">
            <a:avLst/>
          </a:prstGeom>
          <a:noFill/>
          <a:ln>
            <a:noFill/>
          </a:ln>
        </p:spPr>
      </p:pic>
      <p:sp>
        <p:nvSpPr>
          <p:cNvPr id="138" name="Google Shape;138;p23"/>
          <p:cNvSpPr txBox="1"/>
          <p:nvPr/>
        </p:nvSpPr>
        <p:spPr>
          <a:xfrm>
            <a:off x="932250" y="546500"/>
            <a:ext cx="770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Below is a code snippet from the project defining the model parameters and all the callback functions.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696450" y="5866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AND RESULT</a:t>
            </a:r>
            <a:endParaRPr/>
          </a:p>
        </p:txBody>
      </p:sp>
      <p:sp>
        <p:nvSpPr>
          <p:cNvPr id="144" name="Google Shape;144;p24"/>
          <p:cNvSpPr txBox="1"/>
          <p:nvPr>
            <p:ph idx="1" type="body"/>
          </p:nvPr>
        </p:nvSpPr>
        <p:spPr>
          <a:xfrm>
            <a:off x="321471" y="1446600"/>
            <a:ext cx="8410200" cy="31515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lang="en-GB" sz="1200">
                <a:solidFill>
                  <a:srgbClr val="292929"/>
                </a:solidFill>
                <a:highlight>
                  <a:srgbClr val="FFFFFF"/>
                </a:highlight>
                <a:latin typeface="Times New Roman"/>
                <a:ea typeface="Times New Roman"/>
                <a:cs typeface="Times New Roman"/>
                <a:sym typeface="Times New Roman"/>
              </a:rPr>
              <a:t>Now we can use this trained model to predict the probabilities given two input images. We will be using the ‘sample_submission.csv’ file provided by Kaggle to do so. This file contains pairs of images and the model needs to predict the probability of kin relationship.This file ‘face_vgg.csv’ is then submitted to Kaggle to check the score. The model performed well and gave the AUC score of ‘0.887’ on private lb and ‘0.881’ on public lb.</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07916"/>
              </a:lnSpc>
              <a:spcBef>
                <a:spcPts val="2300"/>
              </a:spcBef>
              <a:spcAft>
                <a:spcPts val="0"/>
              </a:spcAft>
              <a:buClr>
                <a:schemeClr val="dk2"/>
              </a:buClr>
              <a:buSzPts val="1100"/>
              <a:buFont typeface="Arial"/>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2300"/>
              </a:spcBef>
              <a:spcAft>
                <a:spcPts val="1200"/>
              </a:spcAft>
              <a:buNone/>
            </a:pPr>
            <a:r>
              <a:t/>
            </a:r>
            <a:endParaRPr/>
          </a:p>
        </p:txBody>
      </p:sp>
      <p:pic>
        <p:nvPicPr>
          <p:cNvPr id="145" name="Google Shape;145;p24"/>
          <p:cNvPicPr preferRelativeResize="0"/>
          <p:nvPr/>
        </p:nvPicPr>
        <p:blipFill>
          <a:blip r:embed="rId3">
            <a:alphaModFix/>
          </a:blip>
          <a:stretch>
            <a:fillRect/>
          </a:stretch>
        </p:blipFill>
        <p:spPr>
          <a:xfrm>
            <a:off x="2721775" y="2520125"/>
            <a:ext cx="3407575" cy="216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632200" y="5866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80" name="Google Shape;80;p14"/>
          <p:cNvSpPr txBox="1"/>
          <p:nvPr>
            <p:ph idx="1" type="body"/>
          </p:nvPr>
        </p:nvSpPr>
        <p:spPr>
          <a:xfrm>
            <a:off x="471425" y="1520750"/>
            <a:ext cx="8036700" cy="3097800"/>
          </a:xfrm>
          <a:prstGeom prst="rect">
            <a:avLst/>
          </a:prstGeom>
        </p:spPr>
        <p:txBody>
          <a:bodyPr anchorCtr="0" anchor="t" bIns="91425" lIns="91425" spcFirstLastPara="1" rIns="91425" wrap="square" tIns="91425">
            <a:normAutofit/>
          </a:bodyPr>
          <a:lstStyle/>
          <a:p>
            <a:pPr indent="-368300" lvl="0" marL="457200" rtl="0" algn="l">
              <a:lnSpc>
                <a:spcPct val="107916"/>
              </a:lnSpc>
              <a:spcBef>
                <a:spcPts val="0"/>
              </a:spcBef>
              <a:spcAft>
                <a:spcPts val="0"/>
              </a:spcAft>
              <a:buSzPts val="2200"/>
              <a:buFont typeface="Times New Roman"/>
              <a:buChar char="●"/>
            </a:pPr>
            <a:r>
              <a:rPr lang="en-GB" sz="2200">
                <a:latin typeface="Times New Roman"/>
                <a:ea typeface="Times New Roman"/>
                <a:cs typeface="Times New Roman"/>
                <a:sym typeface="Times New Roman"/>
              </a:rPr>
              <a:t>KINSHIP refers to sharing of selected characteristics among organisms through nature . </a:t>
            </a:r>
            <a:endParaRPr sz="2200">
              <a:latin typeface="Times New Roman"/>
              <a:ea typeface="Times New Roman"/>
              <a:cs typeface="Times New Roman"/>
              <a:sym typeface="Times New Roman"/>
            </a:endParaRPr>
          </a:p>
          <a:p>
            <a:pPr indent="-368300" lvl="0" marL="457200" rtl="0" algn="l">
              <a:lnSpc>
                <a:spcPct val="107916"/>
              </a:lnSpc>
              <a:spcBef>
                <a:spcPts val="0"/>
              </a:spcBef>
              <a:spcAft>
                <a:spcPts val="0"/>
              </a:spcAft>
              <a:buSzPts val="2200"/>
              <a:buFont typeface="Times New Roman"/>
              <a:buChar char="●"/>
            </a:pPr>
            <a:r>
              <a:rPr lang="en-GB" sz="2200">
                <a:latin typeface="Times New Roman"/>
                <a:ea typeface="Times New Roman"/>
                <a:cs typeface="Times New Roman"/>
                <a:sym typeface="Times New Roman"/>
              </a:rPr>
              <a:t>Kinship verification is the task of judging if two individuals are kin or not and has been widely studied in the field of psychology and neuroscience.</a:t>
            </a:r>
            <a:endParaRPr sz="2200">
              <a:latin typeface="Times New Roman"/>
              <a:ea typeface="Times New Roman"/>
              <a:cs typeface="Times New Roman"/>
              <a:sym typeface="Times New Roman"/>
            </a:endParaRPr>
          </a:p>
          <a:p>
            <a:pPr indent="-368300" lvl="0" marL="457200" rtl="0" algn="l">
              <a:lnSpc>
                <a:spcPct val="107916"/>
              </a:lnSpc>
              <a:spcBef>
                <a:spcPts val="0"/>
              </a:spcBef>
              <a:spcAft>
                <a:spcPts val="0"/>
              </a:spcAft>
              <a:buSzPts val="2200"/>
              <a:buFont typeface="Times New Roman"/>
              <a:buChar char="●"/>
            </a:pPr>
            <a:r>
              <a:rPr lang="en-GB" sz="2200">
                <a:latin typeface="Times New Roman"/>
                <a:ea typeface="Times New Roman"/>
                <a:cs typeface="Times New Roman"/>
                <a:sym typeface="Times New Roman"/>
              </a:rPr>
              <a:t>Dataset would be Families in the wild dataset with </a:t>
            </a:r>
            <a:r>
              <a:rPr lang="en-GB" sz="2200">
                <a:highlight>
                  <a:srgbClr val="FFFFFF"/>
                </a:highlight>
                <a:latin typeface="Times New Roman"/>
                <a:ea typeface="Times New Roman"/>
                <a:cs typeface="Times New Roman"/>
                <a:sym typeface="Times New Roman"/>
              </a:rPr>
              <a:t>with over </a:t>
            </a:r>
            <a:r>
              <a:rPr b="1" lang="en-GB" sz="2200">
                <a:highlight>
                  <a:srgbClr val="FFFFFF"/>
                </a:highlight>
                <a:latin typeface="Times New Roman"/>
                <a:ea typeface="Times New Roman"/>
                <a:cs typeface="Times New Roman"/>
                <a:sym typeface="Times New Roman"/>
              </a:rPr>
              <a:t>11,932</a:t>
            </a:r>
            <a:r>
              <a:rPr lang="en-GB" sz="2200">
                <a:highlight>
                  <a:srgbClr val="FFFFFF"/>
                </a:highlight>
                <a:latin typeface="Times New Roman"/>
                <a:ea typeface="Times New Roman"/>
                <a:cs typeface="Times New Roman"/>
                <a:sym typeface="Times New Roman"/>
              </a:rPr>
              <a:t> family photos of </a:t>
            </a:r>
            <a:r>
              <a:rPr b="1" lang="en-GB" sz="2200">
                <a:highlight>
                  <a:srgbClr val="FFFFFF"/>
                </a:highlight>
                <a:latin typeface="Times New Roman"/>
                <a:ea typeface="Times New Roman"/>
                <a:cs typeface="Times New Roman"/>
                <a:sym typeface="Times New Roman"/>
              </a:rPr>
              <a:t>1,000</a:t>
            </a:r>
            <a:r>
              <a:rPr lang="en-GB" sz="2200">
                <a:highlight>
                  <a:srgbClr val="FFFFFF"/>
                </a:highlight>
                <a:latin typeface="Times New Roman"/>
                <a:ea typeface="Times New Roman"/>
                <a:cs typeface="Times New Roman"/>
                <a:sym typeface="Times New Roman"/>
              </a:rPr>
              <a:t> families.</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99125"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 MODELS</a:t>
            </a:r>
            <a:endParaRPr/>
          </a:p>
        </p:txBody>
      </p:sp>
      <p:sp>
        <p:nvSpPr>
          <p:cNvPr id="86" name="Google Shape;86;p15"/>
          <p:cNvSpPr txBox="1"/>
          <p:nvPr>
            <p:ph idx="1" type="body"/>
          </p:nvPr>
        </p:nvSpPr>
        <p:spPr>
          <a:xfrm>
            <a:off x="342900" y="1211350"/>
            <a:ext cx="8293800" cy="3408300"/>
          </a:xfrm>
          <a:prstGeom prst="rect">
            <a:avLst/>
          </a:prstGeom>
        </p:spPr>
        <p:txBody>
          <a:bodyPr anchorCtr="0" anchor="t" bIns="91425" lIns="91425" spcFirstLastPara="1" rIns="91425" wrap="square" tIns="91425">
            <a:normAutofit/>
          </a:bodyPr>
          <a:lstStyle/>
          <a:p>
            <a:pPr indent="0" lvl="0" marL="0" rtl="0" algn="l">
              <a:lnSpc>
                <a:spcPct val="100000"/>
              </a:lnSpc>
              <a:spcBef>
                <a:spcPts val="1400"/>
              </a:spcBef>
              <a:spcAft>
                <a:spcPts val="0"/>
              </a:spcAft>
              <a:buNone/>
            </a:pPr>
            <a:r>
              <a:rPr lang="en-GB" sz="1900">
                <a:solidFill>
                  <a:srgbClr val="292929"/>
                </a:solidFill>
                <a:latin typeface="Times New Roman"/>
                <a:ea typeface="Times New Roman"/>
                <a:cs typeface="Times New Roman"/>
                <a:sym typeface="Times New Roman"/>
              </a:rPr>
              <a:t>With the use of deep learning architecture, the task of face recognition showed highly improved accuracy as compared to previous classical methods. The state of the art models can now outperform even humans when trained with huge datasets . </a:t>
            </a:r>
            <a:endParaRPr sz="1900">
              <a:solidFill>
                <a:srgbClr val="292929"/>
              </a:solidFill>
              <a:latin typeface="Times New Roman"/>
              <a:ea typeface="Times New Roman"/>
              <a:cs typeface="Times New Roman"/>
              <a:sym typeface="Times New Roman"/>
            </a:endParaRPr>
          </a:p>
          <a:p>
            <a:pPr indent="-349250" lvl="0" marL="457200" rtl="0" algn="l">
              <a:lnSpc>
                <a:spcPct val="100000"/>
              </a:lnSpc>
              <a:spcBef>
                <a:spcPts val="1400"/>
              </a:spcBef>
              <a:spcAft>
                <a:spcPts val="0"/>
              </a:spcAft>
              <a:buClr>
                <a:srgbClr val="292929"/>
              </a:buClr>
              <a:buSzPts val="1900"/>
              <a:buFont typeface="Times New Roman"/>
              <a:buChar char="●"/>
            </a:pPr>
            <a:r>
              <a:rPr lang="en-GB" sz="1900">
                <a:solidFill>
                  <a:srgbClr val="292929"/>
                </a:solidFill>
                <a:latin typeface="Times New Roman"/>
                <a:ea typeface="Times New Roman"/>
                <a:cs typeface="Times New Roman"/>
                <a:sym typeface="Times New Roman"/>
              </a:rPr>
              <a:t>FACENET</a:t>
            </a:r>
            <a:endParaRPr sz="1900">
              <a:solidFill>
                <a:srgbClr val="292929"/>
              </a:solidFill>
              <a:latin typeface="Times New Roman"/>
              <a:ea typeface="Times New Roman"/>
              <a:cs typeface="Times New Roman"/>
              <a:sym typeface="Times New Roman"/>
            </a:endParaRPr>
          </a:p>
          <a:p>
            <a:pPr indent="0" lvl="0" marL="0" rtl="0" algn="l">
              <a:lnSpc>
                <a:spcPct val="107916"/>
              </a:lnSpc>
              <a:spcBef>
                <a:spcPts val="0"/>
              </a:spcBef>
              <a:spcAft>
                <a:spcPts val="800"/>
              </a:spcAft>
              <a:buNone/>
            </a:pPr>
            <a:r>
              <a:rPr lang="en-GB" sz="1900">
                <a:solidFill>
                  <a:srgbClr val="40424E"/>
                </a:solidFill>
                <a:highlight>
                  <a:srgbClr val="FFFFFF"/>
                </a:highlight>
                <a:latin typeface="Times New Roman"/>
                <a:ea typeface="Times New Roman"/>
                <a:cs typeface="Times New Roman"/>
                <a:sym typeface="Times New Roman"/>
              </a:rPr>
              <a:t>FaceNet is the name of the facial recognition system that was proposed by Google Researchers in 2015 in the paper titled </a:t>
            </a:r>
            <a:r>
              <a:rPr i="1" lang="en-GB" sz="1900">
                <a:solidFill>
                  <a:srgbClr val="40424E"/>
                </a:solidFill>
                <a:highlight>
                  <a:srgbClr val="FFFFFF"/>
                </a:highlight>
                <a:latin typeface="Times New Roman"/>
                <a:ea typeface="Times New Roman"/>
                <a:cs typeface="Times New Roman"/>
                <a:sym typeface="Times New Roman"/>
              </a:rPr>
              <a:t>FaceNet: A Unified Embedding for Face Recognition and Clustering</a:t>
            </a:r>
            <a:r>
              <a:rPr lang="en-GB" sz="1900">
                <a:solidFill>
                  <a:srgbClr val="40424E"/>
                </a:solidFill>
                <a:highlight>
                  <a:srgbClr val="FFFFFF"/>
                </a:highlight>
                <a:latin typeface="Times New Roman"/>
                <a:ea typeface="Times New Roman"/>
                <a:cs typeface="Times New Roman"/>
                <a:sym typeface="Times New Roman"/>
              </a:rPr>
              <a:t>.They proposed an approach in which it generates a high-quality face mapping from the images using deep learning architectures such as ZF-Net and Inception. Then it used a method called </a:t>
            </a:r>
            <a:r>
              <a:rPr b="1" lang="en-GB" sz="1900">
                <a:solidFill>
                  <a:srgbClr val="40424E"/>
                </a:solidFill>
                <a:highlight>
                  <a:srgbClr val="FFFFFF"/>
                </a:highlight>
                <a:latin typeface="Times New Roman"/>
                <a:ea typeface="Times New Roman"/>
                <a:cs typeface="Times New Roman"/>
                <a:sym typeface="Times New Roman"/>
              </a:rPr>
              <a:t>triplet loss</a:t>
            </a:r>
            <a:r>
              <a:rPr lang="en-GB" sz="1900">
                <a:solidFill>
                  <a:srgbClr val="40424E"/>
                </a:solidFill>
                <a:highlight>
                  <a:srgbClr val="FFFFFF"/>
                </a:highlight>
                <a:latin typeface="Times New Roman"/>
                <a:ea typeface="Times New Roman"/>
                <a:cs typeface="Times New Roman"/>
                <a:sym typeface="Times New Roman"/>
              </a:rPr>
              <a:t> as a loss function to train this architecture. Let’s look at the architecture in more detail.</a:t>
            </a:r>
            <a:endParaRPr sz="1900">
              <a:solidFill>
                <a:srgbClr val="29292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364321" y="717950"/>
            <a:ext cx="8367300" cy="388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6"/>
          <p:cNvPicPr preferRelativeResize="0"/>
          <p:nvPr/>
        </p:nvPicPr>
        <p:blipFill>
          <a:blip r:embed="rId3">
            <a:alphaModFix/>
          </a:blip>
          <a:stretch>
            <a:fillRect/>
          </a:stretch>
        </p:blipFill>
        <p:spPr>
          <a:xfrm>
            <a:off x="847725" y="1319213"/>
            <a:ext cx="7448550" cy="250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17900" y="589350"/>
            <a:ext cx="8304000" cy="6219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Char char="●"/>
            </a:pPr>
            <a:r>
              <a:rPr b="0" lang="en-GB"/>
              <a:t>DeepFace</a:t>
            </a:r>
            <a:endParaRPr b="0"/>
          </a:p>
        </p:txBody>
      </p:sp>
      <p:sp>
        <p:nvSpPr>
          <p:cNvPr id="98" name="Google Shape;98;p17"/>
          <p:cNvSpPr txBox="1"/>
          <p:nvPr>
            <p:ph idx="1" type="body"/>
          </p:nvPr>
        </p:nvSpPr>
        <p:spPr>
          <a:xfrm>
            <a:off x="427696" y="1489475"/>
            <a:ext cx="8304000" cy="31086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Clr>
                <a:schemeClr val="dk2"/>
              </a:buClr>
              <a:buSzPts val="1100"/>
              <a:buFont typeface="Arial"/>
              <a:buNone/>
            </a:pPr>
            <a:r>
              <a:rPr lang="en-GB" sz="1700">
                <a:highlight>
                  <a:srgbClr val="FFFFFF"/>
                </a:highlight>
                <a:latin typeface="Times New Roman"/>
                <a:ea typeface="Times New Roman"/>
                <a:cs typeface="Times New Roman"/>
                <a:sym typeface="Times New Roman"/>
              </a:rPr>
              <a:t>VGG-Face is deeper than Facebook’s DeepFace, it has 22 layers and 37 deep units. The architecture of vgg is given below.</a:t>
            </a:r>
            <a:endParaRPr sz="1700">
              <a:highlight>
                <a:srgbClr val="FFFFFF"/>
              </a:highlight>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pic>
        <p:nvPicPr>
          <p:cNvPr id="99" name="Google Shape;99;p17"/>
          <p:cNvPicPr preferRelativeResize="0"/>
          <p:nvPr/>
        </p:nvPicPr>
        <p:blipFill rotWithShape="1">
          <a:blip r:embed="rId3">
            <a:alphaModFix/>
          </a:blip>
          <a:srcRect b="7142" l="-7664" r="-1208" t="-16015"/>
          <a:stretch/>
        </p:blipFill>
        <p:spPr>
          <a:xfrm>
            <a:off x="919150" y="2700338"/>
            <a:ext cx="7305675" cy="145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1985373" y="559600"/>
            <a:ext cx="5129800" cy="2139000"/>
          </a:xfrm>
          <a:prstGeom prst="rect">
            <a:avLst/>
          </a:prstGeom>
          <a:noFill/>
          <a:ln>
            <a:noFill/>
          </a:ln>
        </p:spPr>
      </p:pic>
      <p:pic>
        <p:nvPicPr>
          <p:cNvPr id="105" name="Google Shape;105;p18"/>
          <p:cNvPicPr preferRelativeResize="0"/>
          <p:nvPr/>
        </p:nvPicPr>
        <p:blipFill>
          <a:blip r:embed="rId4">
            <a:alphaModFix/>
          </a:blip>
          <a:stretch>
            <a:fillRect/>
          </a:stretch>
        </p:blipFill>
        <p:spPr>
          <a:xfrm>
            <a:off x="2713425" y="3242600"/>
            <a:ext cx="4166001" cy="144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17850" y="5973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TRANSFER LEARNING</a:t>
            </a:r>
            <a:endParaRPr/>
          </a:p>
        </p:txBody>
      </p:sp>
      <p:sp>
        <p:nvSpPr>
          <p:cNvPr id="111" name="Google Shape;111;p19"/>
          <p:cNvSpPr txBox="1"/>
          <p:nvPr>
            <p:ph idx="1" type="body"/>
          </p:nvPr>
        </p:nvSpPr>
        <p:spPr>
          <a:xfrm>
            <a:off x="417847" y="1595775"/>
            <a:ext cx="7972500" cy="300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Char char="●"/>
            </a:pPr>
            <a:r>
              <a:rPr lang="en-GB" sz="1600">
                <a:solidFill>
                  <a:srgbClr val="4D5156"/>
                </a:solidFill>
                <a:highlight>
                  <a:srgbClr val="FFFFFF"/>
                </a:highlight>
                <a:latin typeface="Times New Roman"/>
                <a:ea typeface="Times New Roman"/>
                <a:cs typeface="Times New Roman"/>
                <a:sym typeface="Times New Roman"/>
              </a:rPr>
              <a:t>Transfer learning is a research problem in machine learning that focuses on storing knowledge gained while solving one problem and applying it to a different but related problem. For example, knowledge gained while learning to recognize cars could apply when trying to recognize trucks. Given below is the model performance of transfer vs traditional learning.</a:t>
            </a:r>
            <a:endParaRPr sz="1600">
              <a:latin typeface="Times New Roman"/>
              <a:ea typeface="Times New Roman"/>
              <a:cs typeface="Times New Roman"/>
              <a:sym typeface="Times New Roman"/>
            </a:endParaRPr>
          </a:p>
        </p:txBody>
      </p:sp>
      <p:pic>
        <p:nvPicPr>
          <p:cNvPr id="112" name="Google Shape;112;p19"/>
          <p:cNvPicPr preferRelativeResize="0"/>
          <p:nvPr/>
        </p:nvPicPr>
        <p:blipFill>
          <a:blip r:embed="rId3">
            <a:alphaModFix/>
          </a:blip>
          <a:stretch>
            <a:fillRect/>
          </a:stretch>
        </p:blipFill>
        <p:spPr>
          <a:xfrm>
            <a:off x="2846163" y="2985475"/>
            <a:ext cx="3115874" cy="153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 type="body"/>
          </p:nvPr>
        </p:nvSpPr>
        <p:spPr>
          <a:xfrm>
            <a:off x="642947" y="642950"/>
            <a:ext cx="8088600" cy="39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0"/>
          <p:cNvPicPr preferRelativeResize="0"/>
          <p:nvPr/>
        </p:nvPicPr>
        <p:blipFill>
          <a:blip r:embed="rId3">
            <a:alphaModFix/>
          </a:blip>
          <a:stretch>
            <a:fillRect/>
          </a:stretch>
        </p:blipFill>
        <p:spPr>
          <a:xfrm>
            <a:off x="483393" y="1554925"/>
            <a:ext cx="3260300" cy="2131226"/>
          </a:xfrm>
          <a:prstGeom prst="rect">
            <a:avLst/>
          </a:prstGeom>
          <a:noFill/>
          <a:ln>
            <a:noFill/>
          </a:ln>
        </p:spPr>
      </p:pic>
      <p:pic>
        <p:nvPicPr>
          <p:cNvPr id="119" name="Google Shape;119;p20"/>
          <p:cNvPicPr preferRelativeResize="0"/>
          <p:nvPr/>
        </p:nvPicPr>
        <p:blipFill>
          <a:blip r:embed="rId4">
            <a:alphaModFix/>
          </a:blip>
          <a:stretch>
            <a:fillRect/>
          </a:stretch>
        </p:blipFill>
        <p:spPr>
          <a:xfrm>
            <a:off x="5378075" y="1593762"/>
            <a:ext cx="3108701" cy="205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610750" y="575950"/>
            <a:ext cx="79938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APPLICATIONS OF TRANSFER LEARNING</a:t>
            </a:r>
            <a:endParaRPr/>
          </a:p>
        </p:txBody>
      </p:sp>
      <p:sp>
        <p:nvSpPr>
          <p:cNvPr id="125" name="Google Shape;125;p21"/>
          <p:cNvSpPr txBox="1"/>
          <p:nvPr>
            <p:ph idx="1" type="body"/>
          </p:nvPr>
        </p:nvSpPr>
        <p:spPr>
          <a:xfrm>
            <a:off x="727762" y="1638651"/>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Real world simulations.</a:t>
            </a:r>
            <a:endParaRPr/>
          </a:p>
          <a:p>
            <a:pPr indent="-342900" lvl="0" marL="457200" rtl="0" algn="l">
              <a:spcBef>
                <a:spcPts val="0"/>
              </a:spcBef>
              <a:spcAft>
                <a:spcPts val="0"/>
              </a:spcAft>
              <a:buSzPts val="1800"/>
              <a:buChar char="●"/>
            </a:pPr>
            <a:r>
              <a:rPr lang="en-GB"/>
              <a:t>Gaming</a:t>
            </a:r>
            <a:endParaRPr/>
          </a:p>
          <a:p>
            <a:pPr indent="-342900" lvl="0" marL="457200" rtl="0" algn="l">
              <a:spcBef>
                <a:spcPts val="0"/>
              </a:spcBef>
              <a:spcAft>
                <a:spcPts val="0"/>
              </a:spcAft>
              <a:buSzPts val="1800"/>
              <a:buChar char="●"/>
            </a:pPr>
            <a:r>
              <a:rPr lang="en-GB"/>
              <a:t>Image Classification</a:t>
            </a:r>
            <a:endParaRPr/>
          </a:p>
          <a:p>
            <a:pPr indent="-342900" lvl="0" marL="457200" rtl="0" algn="l">
              <a:spcBef>
                <a:spcPts val="0"/>
              </a:spcBef>
              <a:spcAft>
                <a:spcPts val="0"/>
              </a:spcAft>
              <a:buSzPts val="1800"/>
              <a:buChar char="●"/>
            </a:pPr>
            <a:r>
              <a:rPr lang="en-GB"/>
              <a:t>Zero shot translation</a:t>
            </a:r>
            <a:endParaRPr/>
          </a:p>
          <a:p>
            <a:pPr indent="-342900" lvl="0" marL="457200" rtl="0" algn="l">
              <a:spcBef>
                <a:spcPts val="0"/>
              </a:spcBef>
              <a:spcAft>
                <a:spcPts val="0"/>
              </a:spcAft>
              <a:buSzPts val="1800"/>
              <a:buChar char="●"/>
            </a:pPr>
            <a:r>
              <a:rPr lang="en-GB"/>
              <a:t>Sentiment </a:t>
            </a:r>
            <a:r>
              <a:rPr lang="en-GB"/>
              <a:t>Classification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