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56" r:id="rId5"/>
    <p:sldId id="264" r:id="rId6"/>
    <p:sldId id="257" r:id="rId7"/>
    <p:sldId id="258" r:id="rId8"/>
    <p:sldId id="259" r:id="rId9"/>
    <p:sldId id="260" r:id="rId10"/>
    <p:sldId id="263" r:id="rId11"/>
    <p:sldId id="262"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CFAFC0-D8C4-4DB6-A78E-8AD5FFD6CCF4}" type="datetimeFigureOut">
              <a:rPr lang="fr-FR" smtClean="0"/>
              <a:t>28/05/2021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2E14A-1EF5-4A22-A3E5-73E8DE32D991}" type="slidenum">
              <a:rPr lang="fr-FR" smtClean="0"/>
              <a:t>‹N°›</a:t>
            </a:fld>
            <a:endParaRPr lang="fr-FR"/>
          </a:p>
        </p:txBody>
      </p:sp>
    </p:spTree>
    <p:extLst>
      <p:ext uri="{BB962C8B-B14F-4D97-AF65-F5344CB8AC3E}">
        <p14:creationId xmlns:p14="http://schemas.microsoft.com/office/powerpoint/2010/main" val="3665561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6FF9EE1-2C4C-4316-8AEF-E28B3E5C28DD}" type="datetime1">
              <a:rPr lang="en-US" smtClean="0"/>
              <a:t>5/28/2021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6FD5C8E-BB32-4F1C-823E-FB9BE938D841}" type="datetime1">
              <a:rPr lang="en-US" smtClean="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EAB59EB-8002-4628-8196-5F23A4798846}" type="datetime1">
              <a:rPr lang="en-US" smtClean="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03B15AA-537D-465F-8F1E-000E3A1BCB1A}" type="datetime1">
              <a:rPr lang="en-US" smtClean="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F61A175-6C39-4940-9A51-39E80EDDDB87}" type="datetime1">
              <a:rPr lang="en-US" smtClean="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8AEC938-80D8-4363-8039-C3D3666CA54B}" type="datetime1">
              <a:rPr lang="en-US" smtClean="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3A54A13-3858-427B-8365-6B8DC29724B7}" type="datetime1">
              <a:rPr lang="en-US" smtClean="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CF9398C-94F4-425F-9BF8-920E8E01C857}" type="datetime1">
              <a:rPr lang="en-US" smtClean="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93C58F0-3F65-42F3-A9E2-FF84761F7B5A}" type="datetime1">
              <a:rPr lang="en-US" smtClean="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29EF0A3-F074-4168-B26F-701E8AD86682}" type="datetime1">
              <a:rPr lang="en-US" smtClean="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3174A1-B963-471E-A613-600538B6E68B}" type="datetime1">
              <a:rPr lang="en-US" smtClean="0"/>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1F5272-73FB-4BF2-BBBB-4E77F1DA357A}" type="datetime1">
              <a:rPr lang="en-US" smtClean="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ADA7EBA-4476-4433-9FF9-029B29BDFAC3}" type="datetime1">
              <a:rPr lang="en-US" smtClean="0"/>
              <a:t>5/28/2021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03BB350-C3CC-4CBA-A087-92E43DE93CA8}" type="datetime1">
              <a:rPr lang="en-US" smtClean="0"/>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6F93B73-5738-4C7C-9D23-38B6B81A0CBF}" type="datetime1">
              <a:rPr lang="en-US" smtClean="0"/>
              <a:t>5/28/2021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4663087-85BA-4CBB-B876-1D2750206D53}" type="datetime1">
              <a:rPr lang="en-US" smtClean="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8DF3D14-D3D8-45D7-BE94-8BC3D8BA6EB9}" type="datetime1">
              <a:rPr lang="en-US" smtClean="0"/>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770331-F233-4B56-8DA4-841982B8C051}" type="datetime1">
              <a:rPr lang="en-US" smtClean="0"/>
              <a:t>5/28/2021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F5263D-E836-4B81-B020-CE53E6646D8B}"/>
              </a:ext>
            </a:extLst>
          </p:cNvPr>
          <p:cNvSpPr>
            <a:spLocks noGrp="1"/>
          </p:cNvSpPr>
          <p:nvPr>
            <p:ph type="ctrTitle"/>
          </p:nvPr>
        </p:nvSpPr>
        <p:spPr/>
        <p:txBody>
          <a:bodyPr>
            <a:normAutofit/>
          </a:bodyPr>
          <a:lstStyle/>
          <a:p>
            <a:r>
              <a:rPr lang="fr-FR" sz="6000" u="sng" dirty="0">
                <a:latin typeface="Bahnschrift SemiLight SemiConde" panose="020B0502040204020203" pitchFamily="34" charset="0"/>
              </a:rPr>
              <a:t>L’</a:t>
            </a:r>
            <a:r>
              <a:rPr lang="fr-FR" sz="6000" u="sng" dirty="0" err="1">
                <a:latin typeface="Bahnschrift SemiLight SemiConde" panose="020B0502040204020203" pitchFamily="34" charset="0"/>
              </a:rPr>
              <a:t>Aeditoryre</a:t>
            </a:r>
            <a:endParaRPr lang="fr-FR" sz="6000" u="sng" dirty="0">
              <a:latin typeface="Bahnschrift SemiLight SemiConde" panose="020B0502040204020203" pitchFamily="34" charset="0"/>
            </a:endParaRPr>
          </a:p>
        </p:txBody>
      </p:sp>
      <p:sp>
        <p:nvSpPr>
          <p:cNvPr id="3" name="Sous-titre 2">
            <a:extLst>
              <a:ext uri="{FF2B5EF4-FFF2-40B4-BE49-F238E27FC236}">
                <a16:creationId xmlns:a16="http://schemas.microsoft.com/office/drawing/2014/main" id="{8A54B8DA-E6F1-42C7-B477-62DAD0215639}"/>
              </a:ext>
            </a:extLst>
          </p:cNvPr>
          <p:cNvSpPr>
            <a:spLocks noGrp="1"/>
          </p:cNvSpPr>
          <p:nvPr>
            <p:ph type="subTitle" idx="1"/>
          </p:nvPr>
        </p:nvSpPr>
        <p:spPr>
          <a:xfrm>
            <a:off x="9328558" y="6258187"/>
            <a:ext cx="1831567" cy="447412"/>
          </a:xfrm>
        </p:spPr>
        <p:txBody>
          <a:bodyPr/>
          <a:lstStyle/>
          <a:p>
            <a:r>
              <a:rPr lang="fr-FR" dirty="0">
                <a:latin typeface="Bahnschrift SemiLight SemiConde" panose="020B0502040204020203" pitchFamily="34" charset="0"/>
              </a:rPr>
              <a:t>Par Léo Fresnay</a:t>
            </a:r>
          </a:p>
        </p:txBody>
      </p:sp>
      <p:sp>
        <p:nvSpPr>
          <p:cNvPr id="5" name="ZoneTexte 4">
            <a:extLst>
              <a:ext uri="{FF2B5EF4-FFF2-40B4-BE49-F238E27FC236}">
                <a16:creationId xmlns:a16="http://schemas.microsoft.com/office/drawing/2014/main" id="{0D1981A3-4DD5-4DE1-8184-12D22BA69F24}"/>
              </a:ext>
            </a:extLst>
          </p:cNvPr>
          <p:cNvSpPr txBox="1"/>
          <p:nvPr/>
        </p:nvSpPr>
        <p:spPr>
          <a:xfrm>
            <a:off x="9181057" y="4385731"/>
            <a:ext cx="2039341" cy="369332"/>
          </a:xfrm>
          <a:prstGeom prst="rect">
            <a:avLst/>
          </a:prstGeom>
          <a:noFill/>
        </p:spPr>
        <p:txBody>
          <a:bodyPr wrap="none" rtlCol="0">
            <a:spAutoFit/>
          </a:bodyPr>
          <a:lstStyle/>
          <a:p>
            <a:r>
              <a:rPr lang="fr-FR" dirty="0">
                <a:latin typeface="Bahnschrift SemiLight SemiConde" panose="020B0502040204020203" pitchFamily="34" charset="0"/>
              </a:rPr>
              <a:t>Référence: Beta v.0.1</a:t>
            </a:r>
          </a:p>
        </p:txBody>
      </p:sp>
    </p:spTree>
    <p:extLst>
      <p:ext uri="{BB962C8B-B14F-4D97-AF65-F5344CB8AC3E}">
        <p14:creationId xmlns:p14="http://schemas.microsoft.com/office/powerpoint/2010/main" val="1027800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F393FD-0472-46D9-846E-9CF312B04BC9}"/>
              </a:ext>
            </a:extLst>
          </p:cNvPr>
          <p:cNvSpPr>
            <a:spLocks noGrp="1"/>
          </p:cNvSpPr>
          <p:nvPr>
            <p:ph type="title"/>
          </p:nvPr>
        </p:nvSpPr>
        <p:spPr/>
        <p:txBody>
          <a:bodyPr/>
          <a:lstStyle/>
          <a:p>
            <a:r>
              <a:rPr lang="fr-FR" u="sng" dirty="0">
                <a:latin typeface="Bahnschrift SemiLight SemiConde" panose="020B0502040204020203" pitchFamily="34" charset="0"/>
              </a:rPr>
              <a:t>SOMMAIRE:</a:t>
            </a:r>
          </a:p>
        </p:txBody>
      </p:sp>
      <p:sp>
        <p:nvSpPr>
          <p:cNvPr id="3" name="Espace réservé du contenu 2">
            <a:extLst>
              <a:ext uri="{FF2B5EF4-FFF2-40B4-BE49-F238E27FC236}">
                <a16:creationId xmlns:a16="http://schemas.microsoft.com/office/drawing/2014/main" id="{05ADAE4D-8588-4FC7-A812-3C9047DA188F}"/>
              </a:ext>
            </a:extLst>
          </p:cNvPr>
          <p:cNvSpPr>
            <a:spLocks noGrp="1"/>
          </p:cNvSpPr>
          <p:nvPr>
            <p:ph idx="1"/>
          </p:nvPr>
        </p:nvSpPr>
        <p:spPr>
          <a:xfrm>
            <a:off x="685801" y="2390861"/>
            <a:ext cx="10131425" cy="3492617"/>
          </a:xfrm>
        </p:spPr>
        <p:txBody>
          <a:bodyPr>
            <a:normAutofit/>
          </a:bodyPr>
          <a:lstStyle/>
          <a:p>
            <a:r>
              <a:rPr lang="fr-FR" sz="2200" dirty="0">
                <a:latin typeface="Bahnschrift SemiLight SemiConde" panose="020B0502040204020203" pitchFamily="34" charset="0"/>
              </a:rPr>
              <a:t>1) Quel est mon projet ?</a:t>
            </a:r>
          </a:p>
          <a:p>
            <a:r>
              <a:rPr lang="fr-FR" sz="2200" dirty="0">
                <a:latin typeface="Bahnschrift SemiLight SemiConde" panose="020B0502040204020203" pitchFamily="34" charset="0"/>
              </a:rPr>
              <a:t>2) Le code</a:t>
            </a:r>
          </a:p>
          <a:p>
            <a:r>
              <a:rPr lang="fr-FR" sz="2200" dirty="0">
                <a:latin typeface="Bahnschrift SemiLight SemiConde" panose="020B0502040204020203" pitchFamily="34" charset="0"/>
              </a:rPr>
              <a:t>3) Comment l’utiliser ?</a:t>
            </a:r>
          </a:p>
          <a:p>
            <a:r>
              <a:rPr lang="fr-FR" sz="2200" dirty="0">
                <a:latin typeface="Bahnschrift SemiLight SemiConde" panose="020B0502040204020203" pitchFamily="34" charset="0"/>
              </a:rPr>
              <a:t>4) Le menu</a:t>
            </a:r>
          </a:p>
          <a:p>
            <a:r>
              <a:rPr lang="fr-FR" sz="2200" dirty="0">
                <a:latin typeface="Bahnschrift SemiLight SemiConde" panose="020B0502040204020203" pitchFamily="34" charset="0"/>
              </a:rPr>
              <a:t>5) La console</a:t>
            </a:r>
          </a:p>
          <a:p>
            <a:r>
              <a:rPr lang="fr-FR" sz="2200" dirty="0">
                <a:latin typeface="Bahnschrift SemiLight SemiConde" panose="020B0502040204020203" pitchFamily="34" charset="0"/>
              </a:rPr>
              <a:t>6) Les erreurs &amp; les améliorations</a:t>
            </a:r>
          </a:p>
          <a:p>
            <a:r>
              <a:rPr lang="fr-FR" sz="2200" dirty="0">
                <a:latin typeface="Bahnschrift SemiLight SemiConde" panose="020B0502040204020203" pitchFamily="34" charset="0"/>
              </a:rPr>
              <a:t>7) Synthèse</a:t>
            </a:r>
          </a:p>
        </p:txBody>
      </p:sp>
    </p:spTree>
    <p:extLst>
      <p:ext uri="{BB962C8B-B14F-4D97-AF65-F5344CB8AC3E}">
        <p14:creationId xmlns:p14="http://schemas.microsoft.com/office/powerpoint/2010/main" val="76997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2FECB3-F82A-4309-85CE-5A234BCD6E01}"/>
              </a:ext>
            </a:extLst>
          </p:cNvPr>
          <p:cNvSpPr>
            <a:spLocks noGrp="1"/>
          </p:cNvSpPr>
          <p:nvPr>
            <p:ph type="title"/>
          </p:nvPr>
        </p:nvSpPr>
        <p:spPr/>
        <p:txBody>
          <a:bodyPr/>
          <a:lstStyle/>
          <a:p>
            <a:r>
              <a:rPr lang="fr-FR" dirty="0">
                <a:latin typeface="Bahnschrift SemiLight SemiConde" panose="020B0502040204020203" pitchFamily="34" charset="0"/>
              </a:rPr>
              <a:t>1) </a:t>
            </a:r>
            <a:r>
              <a:rPr lang="fr-FR" u="sng" dirty="0">
                <a:latin typeface="Bahnschrift SemiLight SemiConde" panose="020B0502040204020203" pitchFamily="34" charset="0"/>
              </a:rPr>
              <a:t>Quel est mon projet ?</a:t>
            </a:r>
          </a:p>
        </p:txBody>
      </p:sp>
      <p:sp>
        <p:nvSpPr>
          <p:cNvPr id="3" name="Espace réservé du contenu 2">
            <a:extLst>
              <a:ext uri="{FF2B5EF4-FFF2-40B4-BE49-F238E27FC236}">
                <a16:creationId xmlns:a16="http://schemas.microsoft.com/office/drawing/2014/main" id="{E920A907-1F0D-4460-89A3-0E506BB53E24}"/>
              </a:ext>
            </a:extLst>
          </p:cNvPr>
          <p:cNvSpPr>
            <a:spLocks noGrp="1"/>
          </p:cNvSpPr>
          <p:nvPr>
            <p:ph idx="1"/>
          </p:nvPr>
        </p:nvSpPr>
        <p:spPr/>
        <p:txBody>
          <a:bodyPr>
            <a:normAutofit/>
          </a:bodyPr>
          <a:lstStyle/>
          <a:p>
            <a:r>
              <a:rPr lang="fr-FR" dirty="0">
                <a:latin typeface="Bahnschrift SemiLight SemiConde" panose="020B0502040204020203" pitchFamily="34" charset="0"/>
              </a:rPr>
              <a:t>L’</a:t>
            </a:r>
            <a:r>
              <a:rPr lang="fr-FR" dirty="0" err="1">
                <a:latin typeface="Bahnschrift SemiLight SemiConde" panose="020B0502040204020203" pitchFamily="34" charset="0"/>
              </a:rPr>
              <a:t>Aeditoryre</a:t>
            </a:r>
            <a:r>
              <a:rPr lang="fr-FR" dirty="0">
                <a:latin typeface="Bahnschrift SemiLight SemiConde" panose="020B0502040204020203" pitchFamily="34" charset="0"/>
              </a:rPr>
              <a:t> est un IDE que j’ai crée.</a:t>
            </a:r>
          </a:p>
          <a:p>
            <a:r>
              <a:rPr lang="fr-FR" dirty="0">
                <a:latin typeface="Bahnschrift SemiLight SemiConde" panose="020B0502040204020203" pitchFamily="34" charset="0"/>
              </a:rPr>
              <a:t>J’ai eu cette idée car, à Maintenon, nous utilisons le logiciel </a:t>
            </a:r>
            <a:r>
              <a:rPr lang="fr-FR" dirty="0" err="1">
                <a:latin typeface="Bahnschrift SemiLight SemiConde" panose="020B0502040204020203" pitchFamily="34" charset="0"/>
              </a:rPr>
              <a:t>Pyzo</a:t>
            </a:r>
            <a:r>
              <a:rPr lang="fr-FR" dirty="0">
                <a:latin typeface="Bahnschrift SemiLight SemiConde" panose="020B0502040204020203" pitchFamily="34" charset="0"/>
              </a:rPr>
              <a:t>, cependant je rencontre souvent des erreurs. Je me suis alors dit: « C’est pourtant simple de faire un IDE pourtant non ? » et c’est de là que j’ai eu mon idée.</a:t>
            </a:r>
          </a:p>
          <a:p>
            <a:r>
              <a:rPr lang="fr-FR" dirty="0">
                <a:latin typeface="Bahnschrift SemiLight SemiConde" panose="020B0502040204020203" pitchFamily="34" charset="0"/>
              </a:rPr>
              <a:t>Le nom vient d’un mélange entre le pseudo que j’utilise sur Internet « Apyre » et du mot « Editor ».</a:t>
            </a:r>
          </a:p>
          <a:p>
            <a:r>
              <a:rPr lang="fr-FR" dirty="0">
                <a:latin typeface="Bahnschrift SemiLight SemiConde" panose="020B0502040204020203" pitchFamily="34" charset="0"/>
              </a:rPr>
              <a:t>Seulement, je voulais ne voulais pas que ce soit pas un simple IDE. Tout d’abord celui-ci assisterait le programmeur dans sa tâche (en complétant une parenthèse, tabuler automatiquement…). Ensuite, l’idée de pouvoir coder à plusieurs m’est venue. Cependant j’avais beaucoup de difficultés à le faire fonctionner, alors j’ai pensé que ça serait juste une étape en plus. J’avais tort.</a:t>
            </a:r>
          </a:p>
          <a:p>
            <a:r>
              <a:rPr lang="fr-FR" dirty="0">
                <a:latin typeface="Bahnschrift SemiLight SemiConde" panose="020B0502040204020203" pitchFamily="34" charset="0"/>
              </a:rPr>
              <a:t>Après plusieurs mois de développement sur le projet, j’ai mis en place un éditeur qui fonctionne et exécute un programme python.</a:t>
            </a:r>
          </a:p>
        </p:txBody>
      </p:sp>
    </p:spTree>
    <p:extLst>
      <p:ext uri="{BB962C8B-B14F-4D97-AF65-F5344CB8AC3E}">
        <p14:creationId xmlns:p14="http://schemas.microsoft.com/office/powerpoint/2010/main" val="2129128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D41B60-17FE-43FF-ABA6-FD61D13CEF75}"/>
              </a:ext>
            </a:extLst>
          </p:cNvPr>
          <p:cNvSpPr>
            <a:spLocks noGrp="1"/>
          </p:cNvSpPr>
          <p:nvPr>
            <p:ph type="title"/>
          </p:nvPr>
        </p:nvSpPr>
        <p:spPr/>
        <p:txBody>
          <a:bodyPr/>
          <a:lstStyle/>
          <a:p>
            <a:r>
              <a:rPr lang="fr-FR" dirty="0">
                <a:latin typeface="Bahnschrift SemiLight SemiConde" panose="020B0502040204020203" pitchFamily="34" charset="0"/>
              </a:rPr>
              <a:t>2) </a:t>
            </a:r>
            <a:r>
              <a:rPr lang="fr-FR" u="sng" dirty="0">
                <a:latin typeface="Bahnschrift SemiLight SemiConde" panose="020B0502040204020203" pitchFamily="34" charset="0"/>
              </a:rPr>
              <a:t>Le code:</a:t>
            </a:r>
          </a:p>
        </p:txBody>
      </p:sp>
      <p:sp>
        <p:nvSpPr>
          <p:cNvPr id="3" name="Espace réservé du contenu 2">
            <a:extLst>
              <a:ext uri="{FF2B5EF4-FFF2-40B4-BE49-F238E27FC236}">
                <a16:creationId xmlns:a16="http://schemas.microsoft.com/office/drawing/2014/main" id="{33408C97-8152-4719-BFD2-36F7A8796AAD}"/>
              </a:ext>
            </a:extLst>
          </p:cNvPr>
          <p:cNvSpPr>
            <a:spLocks noGrp="1"/>
          </p:cNvSpPr>
          <p:nvPr>
            <p:ph idx="1"/>
          </p:nvPr>
        </p:nvSpPr>
        <p:spPr>
          <a:xfrm>
            <a:off x="685801" y="2125289"/>
            <a:ext cx="10131425" cy="3649133"/>
          </a:xfrm>
        </p:spPr>
        <p:txBody>
          <a:bodyPr/>
          <a:lstStyle/>
          <a:p>
            <a:r>
              <a:rPr lang="fr-FR" dirty="0">
                <a:latin typeface="Bahnschrift SemiLight SemiConde" panose="020B0502040204020203" pitchFamily="34" charset="0"/>
              </a:rPr>
              <a:t>Le code est regroupé en 4 fichiers:</a:t>
            </a:r>
          </a:p>
          <a:p>
            <a:r>
              <a:rPr lang="fr-FR" dirty="0">
                <a:latin typeface="Bahnschrift SemiLight SemiConde" panose="020B0502040204020203" pitchFamily="34" charset="0"/>
              </a:rPr>
              <a:t>Il y a 3 fichiers python. « </a:t>
            </a:r>
            <a:r>
              <a:rPr lang="fr-FR" b="1" dirty="0">
                <a:latin typeface="Bahnschrift SemiLight SemiConde" panose="020B0502040204020203" pitchFamily="34" charset="0"/>
              </a:rPr>
              <a:t>main.py </a:t>
            </a:r>
            <a:r>
              <a:rPr lang="fr-FR" dirty="0">
                <a:latin typeface="Bahnschrift SemiLight SemiConde" panose="020B0502040204020203" pitchFamily="34" charset="0"/>
              </a:rPr>
              <a:t>» est le principal. C’est une classe qui hérite de Thread (qui permet d’effectuer des tâches en parallèle). Il va créer la fenêtre et appeler le module fenetre.py. Celui-ci permet de gérer la fenêtre, les boutons, la zone de texte etc... Le programme fonctionne avec seulement ces deux fichiers, mais afin de continuer mon idée de pouvoir programmer à plusieurs, j’ai continué à écrire du code. Dans la fonction « </a:t>
            </a:r>
            <a:r>
              <a:rPr lang="fr-FR" dirty="0" err="1">
                <a:latin typeface="Bahnschrift SemiLight SemiConde" panose="020B0502040204020203" pitchFamily="34" charset="0"/>
              </a:rPr>
              <a:t>UserConnected</a:t>
            </a:r>
            <a:r>
              <a:rPr lang="fr-FR" dirty="0">
                <a:latin typeface="Bahnschrift SemiLight SemiConde" panose="020B0502040204020203" pitchFamily="34" charset="0"/>
              </a:rPr>
              <a:t> », du fichier « </a:t>
            </a:r>
            <a:r>
              <a:rPr lang="fr-FR" b="1" dirty="0">
                <a:latin typeface="Bahnschrift SemiLight SemiConde" panose="020B0502040204020203" pitchFamily="34" charset="0"/>
              </a:rPr>
              <a:t>fenetre.py »</a:t>
            </a:r>
            <a:r>
              <a:rPr lang="fr-FR" dirty="0">
                <a:latin typeface="Bahnschrift SemiLight SemiConde" panose="020B0502040204020203" pitchFamily="34" charset="0"/>
              </a:rPr>
              <a:t>, le module « </a:t>
            </a:r>
            <a:r>
              <a:rPr lang="fr-FR" b="1" dirty="0">
                <a:latin typeface="Bahnschrift SemiLight SemiConde" panose="020B0502040204020203" pitchFamily="34" charset="0"/>
              </a:rPr>
              <a:t>accounts.py » </a:t>
            </a:r>
            <a:r>
              <a:rPr lang="fr-FR" dirty="0">
                <a:latin typeface="Bahnschrift SemiLight SemiConde" panose="020B0502040204020203" pitchFamily="34" charset="0"/>
              </a:rPr>
              <a:t>est appelé et permet à une utilisateur de se connecter ou de s’enregistrer. Je n’ai pas pu continuer le code (de toute façon je dois tout changer) car c’est bien plus compliqué que cela et par manque de temps, je n’ai pas pu en apprendre davantage.</a:t>
            </a:r>
          </a:p>
          <a:p>
            <a:r>
              <a:rPr lang="fr-FR" dirty="0">
                <a:latin typeface="Bahnschrift SemiLight SemiConde" panose="020B0502040204020203" pitchFamily="34" charset="0"/>
              </a:rPr>
              <a:t>Il y a également le fichier « </a:t>
            </a:r>
            <a:r>
              <a:rPr lang="fr-FR" b="1" dirty="0" err="1">
                <a:latin typeface="Bahnschrift SemiLight SemiConde" panose="020B0502040204020203" pitchFamily="34" charset="0"/>
              </a:rPr>
              <a:t>database.db</a:t>
            </a:r>
            <a:r>
              <a:rPr lang="fr-FR" b="1" dirty="0">
                <a:latin typeface="Bahnschrift SemiLight SemiConde" panose="020B0502040204020203" pitchFamily="34" charset="0"/>
              </a:rPr>
              <a:t> » </a:t>
            </a:r>
            <a:r>
              <a:rPr lang="fr-FR" dirty="0">
                <a:latin typeface="Bahnschrift SemiLight SemiConde" panose="020B0502040204020203" pitchFamily="34" charset="0"/>
              </a:rPr>
              <a:t>qui est une base de donnée que j’avais crée pour stocker des utilisateurs en local (J’ai appris que ce n’était pas du tout comme cela qu’on s’y prenait donc je referai tout).</a:t>
            </a:r>
          </a:p>
        </p:txBody>
      </p:sp>
    </p:spTree>
    <p:extLst>
      <p:ext uri="{BB962C8B-B14F-4D97-AF65-F5344CB8AC3E}">
        <p14:creationId xmlns:p14="http://schemas.microsoft.com/office/powerpoint/2010/main" val="39111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C59BC0-BD0C-4141-96F5-ECE39889A255}"/>
              </a:ext>
            </a:extLst>
          </p:cNvPr>
          <p:cNvSpPr>
            <a:spLocks noGrp="1"/>
          </p:cNvSpPr>
          <p:nvPr>
            <p:ph type="title"/>
          </p:nvPr>
        </p:nvSpPr>
        <p:spPr/>
        <p:txBody>
          <a:bodyPr/>
          <a:lstStyle/>
          <a:p>
            <a:r>
              <a:rPr lang="fr-FR" dirty="0">
                <a:latin typeface="Bahnschrift SemiLight SemiConde" panose="020B0502040204020203" pitchFamily="34" charset="0"/>
              </a:rPr>
              <a:t>3) </a:t>
            </a:r>
            <a:r>
              <a:rPr lang="fr-FR" u="sng" dirty="0">
                <a:latin typeface="Bahnschrift SemiLight SemiConde" panose="020B0502040204020203" pitchFamily="34" charset="0"/>
              </a:rPr>
              <a:t>Comment l’utiliser:</a:t>
            </a:r>
          </a:p>
        </p:txBody>
      </p:sp>
      <p:sp>
        <p:nvSpPr>
          <p:cNvPr id="3" name="Espace réservé du contenu 2">
            <a:extLst>
              <a:ext uri="{FF2B5EF4-FFF2-40B4-BE49-F238E27FC236}">
                <a16:creationId xmlns:a16="http://schemas.microsoft.com/office/drawing/2014/main" id="{FCFDC22D-8DE7-403F-89FF-BB3FB8E9A6F2}"/>
              </a:ext>
            </a:extLst>
          </p:cNvPr>
          <p:cNvSpPr>
            <a:spLocks noGrp="1"/>
          </p:cNvSpPr>
          <p:nvPr>
            <p:ph idx="1"/>
          </p:nvPr>
        </p:nvSpPr>
        <p:spPr>
          <a:xfrm>
            <a:off x="685800" y="2159466"/>
            <a:ext cx="10131425" cy="1269534"/>
          </a:xfrm>
        </p:spPr>
        <p:txBody>
          <a:bodyPr/>
          <a:lstStyle/>
          <a:p>
            <a:r>
              <a:rPr lang="fr-FR" dirty="0">
                <a:latin typeface="Bahnschrift SemiLight SemiConde" panose="020B0502040204020203" pitchFamily="34" charset="0"/>
              </a:rPr>
              <a:t>Je pense que l’interface est assez simple mais je vais quand même expliquer comment cela fonctionne.</a:t>
            </a:r>
          </a:p>
          <a:p>
            <a:r>
              <a:rPr lang="fr-FR" dirty="0">
                <a:latin typeface="Bahnschrift SemiLight SemiConde" panose="020B0502040204020203" pitchFamily="34" charset="0"/>
              </a:rPr>
              <a:t>Voici le menu principal, c’est ici que tout se passe </a:t>
            </a:r>
          </a:p>
        </p:txBody>
      </p:sp>
      <p:pic>
        <p:nvPicPr>
          <p:cNvPr id="5" name="Image 4">
            <a:extLst>
              <a:ext uri="{FF2B5EF4-FFF2-40B4-BE49-F238E27FC236}">
                <a16:creationId xmlns:a16="http://schemas.microsoft.com/office/drawing/2014/main" id="{F2A2269E-F5DC-4290-9FBE-4E01F8AFD25A}"/>
              </a:ext>
            </a:extLst>
          </p:cNvPr>
          <p:cNvPicPr>
            <a:picLocks noChangeAspect="1"/>
          </p:cNvPicPr>
          <p:nvPr/>
        </p:nvPicPr>
        <p:blipFill>
          <a:blip r:embed="rId2"/>
          <a:stretch>
            <a:fillRect/>
          </a:stretch>
        </p:blipFill>
        <p:spPr>
          <a:xfrm>
            <a:off x="1063305" y="3522599"/>
            <a:ext cx="5268288" cy="2850912"/>
          </a:xfrm>
          <a:prstGeom prst="rect">
            <a:avLst/>
          </a:prstGeom>
        </p:spPr>
      </p:pic>
    </p:spTree>
    <p:extLst>
      <p:ext uri="{BB962C8B-B14F-4D97-AF65-F5344CB8AC3E}">
        <p14:creationId xmlns:p14="http://schemas.microsoft.com/office/powerpoint/2010/main" val="132004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0629C4-8F43-4E0B-85B0-0D8FD1C285E3}"/>
              </a:ext>
            </a:extLst>
          </p:cNvPr>
          <p:cNvSpPr>
            <a:spLocks noGrp="1"/>
          </p:cNvSpPr>
          <p:nvPr>
            <p:ph type="title"/>
          </p:nvPr>
        </p:nvSpPr>
        <p:spPr/>
        <p:txBody>
          <a:bodyPr/>
          <a:lstStyle/>
          <a:p>
            <a:r>
              <a:rPr lang="fr-FR" dirty="0">
                <a:latin typeface="Bahnschrift SemiLight SemiConde" panose="020B0502040204020203" pitchFamily="34" charset="0"/>
              </a:rPr>
              <a:t>4) </a:t>
            </a:r>
            <a:r>
              <a:rPr lang="fr-FR" u="sng" dirty="0">
                <a:latin typeface="Bahnschrift SemiLight SemiConde" panose="020B0502040204020203" pitchFamily="34" charset="0"/>
              </a:rPr>
              <a:t>Le menu:</a:t>
            </a:r>
          </a:p>
        </p:txBody>
      </p:sp>
      <p:sp>
        <p:nvSpPr>
          <p:cNvPr id="3" name="Espace réservé du contenu 2">
            <a:extLst>
              <a:ext uri="{FF2B5EF4-FFF2-40B4-BE49-F238E27FC236}">
                <a16:creationId xmlns:a16="http://schemas.microsoft.com/office/drawing/2014/main" id="{C4D78FC2-A89A-4DC2-8725-C4D88672EE82}"/>
              </a:ext>
            </a:extLst>
          </p:cNvPr>
          <p:cNvSpPr>
            <a:spLocks noGrp="1"/>
          </p:cNvSpPr>
          <p:nvPr>
            <p:ph idx="1"/>
          </p:nvPr>
        </p:nvSpPr>
        <p:spPr>
          <a:xfrm>
            <a:off x="685801" y="1966779"/>
            <a:ext cx="10131425" cy="3649133"/>
          </a:xfrm>
        </p:spPr>
        <p:txBody>
          <a:bodyPr>
            <a:normAutofit fontScale="92500"/>
          </a:bodyPr>
          <a:lstStyle/>
          <a:p>
            <a:r>
              <a:rPr lang="fr-FR" dirty="0">
                <a:latin typeface="Bahnschrift SemiLight SemiConde" panose="020B0502040204020203" pitchFamily="34" charset="0"/>
              </a:rPr>
              <a:t>Tout d’abord, avec l’onglet </a:t>
            </a:r>
            <a:r>
              <a:rPr lang="fr-FR" b="1" dirty="0">
                <a:latin typeface="Bahnschrift SemiLight SemiConde" panose="020B0502040204020203" pitchFamily="34" charset="0"/>
              </a:rPr>
              <a:t>« File » </a:t>
            </a:r>
            <a:r>
              <a:rPr lang="fr-FR" dirty="0">
                <a:latin typeface="Bahnschrift SemiLight SemiConde" panose="020B0502040204020203" pitchFamily="34" charset="0"/>
              </a:rPr>
              <a:t>Nous pouvons accéder à 6 options.</a:t>
            </a:r>
          </a:p>
          <a:p>
            <a:r>
              <a:rPr lang="fr-FR" dirty="0">
                <a:latin typeface="Bahnschrift SemiLight SemiConde" panose="020B0502040204020203" pitchFamily="34" charset="0"/>
              </a:rPr>
              <a:t>Premièrement, </a:t>
            </a:r>
            <a:r>
              <a:rPr lang="fr-FR" b="1" dirty="0">
                <a:latin typeface="Bahnschrift SemiLight SemiConde" panose="020B0502040204020203" pitchFamily="34" charset="0"/>
              </a:rPr>
              <a:t>« New » </a:t>
            </a:r>
            <a:r>
              <a:rPr lang="fr-FR" dirty="0">
                <a:latin typeface="Bahnschrift SemiLight SemiConde" panose="020B0502040204020203" pitchFamily="34" charset="0"/>
              </a:rPr>
              <a:t>permet de créer un nouveau fichier, qui n’est pas sauvegardé. </a:t>
            </a:r>
            <a:r>
              <a:rPr lang="fr-FR" b="1" dirty="0">
                <a:latin typeface="Bahnschrift SemiLight SemiConde" panose="020B0502040204020203" pitchFamily="34" charset="0"/>
              </a:rPr>
              <a:t>« Open » </a:t>
            </a:r>
            <a:r>
              <a:rPr lang="fr-FR" dirty="0">
                <a:latin typeface="Bahnschrift SemiLight SemiConde" panose="020B0502040204020203" pitchFamily="34" charset="0"/>
              </a:rPr>
              <a:t>permet d’ouvrir un fichier à travers une navigation. </a:t>
            </a:r>
            <a:r>
              <a:rPr lang="fr-FR" b="1" dirty="0">
                <a:latin typeface="Bahnschrift SemiLight SemiConde" panose="020B0502040204020203" pitchFamily="34" charset="0"/>
              </a:rPr>
              <a:t>« Save » </a:t>
            </a:r>
            <a:r>
              <a:rPr lang="fr-FR" dirty="0">
                <a:latin typeface="Bahnschrift SemiLight SemiConde" panose="020B0502040204020203" pitchFamily="34" charset="0"/>
              </a:rPr>
              <a:t>et </a:t>
            </a:r>
            <a:r>
              <a:rPr lang="fr-FR" b="1" dirty="0">
                <a:latin typeface="Bahnschrift SemiLight SemiConde" panose="020B0502040204020203" pitchFamily="34" charset="0"/>
              </a:rPr>
              <a:t>« Save as » </a:t>
            </a:r>
            <a:r>
              <a:rPr lang="fr-FR" dirty="0">
                <a:latin typeface="Bahnschrift SemiLight SemiConde" panose="020B0502040204020203" pitchFamily="34" charset="0"/>
              </a:rPr>
              <a:t>permet de sauvegarder le fichier ouvert actuellement. </a:t>
            </a:r>
            <a:r>
              <a:rPr lang="fr-FR" b="1" dirty="0">
                <a:latin typeface="Bahnschrift SemiLight SemiConde" panose="020B0502040204020203" pitchFamily="34" charset="0"/>
              </a:rPr>
              <a:t>« Save as » </a:t>
            </a:r>
            <a:r>
              <a:rPr lang="fr-FR" dirty="0">
                <a:latin typeface="Bahnschrift SemiLight SemiConde" panose="020B0502040204020203" pitchFamily="34" charset="0"/>
              </a:rPr>
              <a:t>permet de créer officiellement le fichier alors que </a:t>
            </a:r>
            <a:r>
              <a:rPr lang="fr-FR" b="1" dirty="0">
                <a:latin typeface="Bahnschrift SemiLight SemiConde" panose="020B0502040204020203" pitchFamily="34" charset="0"/>
              </a:rPr>
              <a:t>« Save » </a:t>
            </a:r>
            <a:r>
              <a:rPr lang="fr-FR" dirty="0">
                <a:latin typeface="Bahnschrift SemiLight SemiConde" panose="020B0502040204020203" pitchFamily="34" charset="0"/>
              </a:rPr>
              <a:t>écrase les modifications. </a:t>
            </a:r>
            <a:r>
              <a:rPr lang="fr-FR" b="1" dirty="0">
                <a:latin typeface="Bahnschrift SemiLight SemiConde" panose="020B0502040204020203" pitchFamily="34" charset="0"/>
              </a:rPr>
              <a:t>« Select Python </a:t>
            </a:r>
            <a:r>
              <a:rPr lang="fr-FR" b="1" dirty="0" err="1">
                <a:latin typeface="Bahnschrift SemiLight SemiConde" panose="020B0502040204020203" pitchFamily="34" charset="0"/>
              </a:rPr>
              <a:t>interpreter</a:t>
            </a:r>
            <a:r>
              <a:rPr lang="fr-FR" b="1" dirty="0">
                <a:latin typeface="Bahnschrift SemiLight SemiConde" panose="020B0502040204020203" pitchFamily="34" charset="0"/>
              </a:rPr>
              <a:t> » </a:t>
            </a:r>
            <a:r>
              <a:rPr lang="fr-FR" dirty="0">
                <a:latin typeface="Bahnschrift SemiLight SemiConde" panose="020B0502040204020203" pitchFamily="34" charset="0"/>
              </a:rPr>
              <a:t>permet de sélectionner son </a:t>
            </a:r>
            <a:r>
              <a:rPr lang="fr-FR" dirty="0" err="1">
                <a:latin typeface="Bahnschrift SemiLight SemiConde" panose="020B0502040204020203" pitchFamily="34" charset="0"/>
              </a:rPr>
              <a:t>interpreter</a:t>
            </a:r>
            <a:r>
              <a:rPr lang="fr-FR" dirty="0">
                <a:latin typeface="Bahnschrift SemiLight SemiConde" panose="020B0502040204020203" pitchFamily="34" charset="0"/>
              </a:rPr>
              <a:t> python. J’ajouterai plus tard une option qui permet de ne plus devoir sélectionner l’</a:t>
            </a:r>
            <a:r>
              <a:rPr lang="fr-FR" dirty="0" err="1">
                <a:latin typeface="Bahnschrift SemiLight SemiConde" panose="020B0502040204020203" pitchFamily="34" charset="0"/>
              </a:rPr>
              <a:t>interpreter</a:t>
            </a:r>
            <a:r>
              <a:rPr lang="fr-FR" dirty="0">
                <a:latin typeface="Bahnschrift SemiLight SemiConde" panose="020B0502040204020203" pitchFamily="34" charset="0"/>
              </a:rPr>
              <a:t> à chaque fois. Enfin, </a:t>
            </a:r>
            <a:r>
              <a:rPr lang="fr-FR" b="1" dirty="0">
                <a:latin typeface="Bahnschrift SemiLight SemiConde" panose="020B0502040204020203" pitchFamily="34" charset="0"/>
              </a:rPr>
              <a:t>« Exit » </a:t>
            </a:r>
            <a:r>
              <a:rPr lang="fr-FR" dirty="0">
                <a:latin typeface="Bahnschrift SemiLight SemiConde" panose="020B0502040204020203" pitchFamily="34" charset="0"/>
              </a:rPr>
              <a:t>permet de quitter, sans sauvegarder.</a:t>
            </a:r>
          </a:p>
          <a:p>
            <a:r>
              <a:rPr lang="fr-FR" dirty="0">
                <a:latin typeface="Bahnschrift SemiLight SemiConde" panose="020B0502040204020203" pitchFamily="34" charset="0"/>
              </a:rPr>
              <a:t>Ensuite, le menu </a:t>
            </a:r>
            <a:r>
              <a:rPr lang="fr-FR" b="1" dirty="0">
                <a:latin typeface="Bahnschrift SemiLight SemiConde" panose="020B0502040204020203" pitchFamily="34" charset="0"/>
              </a:rPr>
              <a:t>« Run » </a:t>
            </a:r>
            <a:r>
              <a:rPr lang="fr-FR" dirty="0">
                <a:latin typeface="Bahnschrift SemiLight SemiConde" panose="020B0502040204020203" pitchFamily="34" charset="0"/>
              </a:rPr>
              <a:t>permet d’</a:t>
            </a:r>
            <a:r>
              <a:rPr lang="fr-FR" dirty="0" err="1">
                <a:latin typeface="Bahnschrift SemiLight SemiConde" panose="020B0502040204020203" pitchFamily="34" charset="0"/>
              </a:rPr>
              <a:t>éxecuter</a:t>
            </a:r>
            <a:r>
              <a:rPr lang="fr-FR" dirty="0">
                <a:latin typeface="Bahnschrift SemiLight SemiConde" panose="020B0502040204020203" pitchFamily="34" charset="0"/>
              </a:rPr>
              <a:t> son script Python. Si celui-ci n’a pas été sauvegardé ou créer, il le fait.</a:t>
            </a:r>
          </a:p>
          <a:p>
            <a:r>
              <a:rPr lang="fr-FR" dirty="0">
                <a:latin typeface="Bahnschrift SemiLight SemiConde" panose="020B0502040204020203" pitchFamily="34" charset="0"/>
              </a:rPr>
              <a:t>Enfin, l’onglet </a:t>
            </a:r>
            <a:r>
              <a:rPr lang="fr-FR" b="1" dirty="0">
                <a:latin typeface="Bahnschrift SemiLight SemiConde" panose="020B0502040204020203" pitchFamily="34" charset="0"/>
              </a:rPr>
              <a:t>« </a:t>
            </a:r>
            <a:r>
              <a:rPr lang="fr-FR" b="1" dirty="0" err="1">
                <a:latin typeface="Bahnschrift SemiLight SemiConde" panose="020B0502040204020203" pitchFamily="34" charset="0"/>
              </a:rPr>
              <a:t>Account</a:t>
            </a:r>
            <a:r>
              <a:rPr lang="fr-FR" b="1" dirty="0">
                <a:latin typeface="Bahnschrift SemiLight SemiConde" panose="020B0502040204020203" pitchFamily="34" charset="0"/>
              </a:rPr>
              <a:t> » </a:t>
            </a:r>
            <a:r>
              <a:rPr lang="fr-FR" dirty="0">
                <a:latin typeface="Bahnschrift SemiLight SemiConde" panose="020B0502040204020203" pitchFamily="34" charset="0"/>
              </a:rPr>
              <a:t>permet de s’enregistrer, de se connecter, ou encore de se déconnecter. Celui-ci ne sert encore à rien mais il est là.</a:t>
            </a:r>
          </a:p>
          <a:p>
            <a:r>
              <a:rPr lang="fr-FR" dirty="0">
                <a:latin typeface="Bahnschrift SemiLight SemiConde" panose="020B0502040204020203" pitchFamily="34" charset="0"/>
              </a:rPr>
              <a:t>J’ai créer l’onglet </a:t>
            </a:r>
            <a:r>
              <a:rPr lang="fr-FR" b="1" dirty="0">
                <a:latin typeface="Bahnschrift SemiLight SemiConde" panose="020B0502040204020203" pitchFamily="34" charset="0"/>
              </a:rPr>
              <a:t>« Edit » </a:t>
            </a:r>
            <a:r>
              <a:rPr lang="fr-FR" dirty="0">
                <a:latin typeface="Bahnschrift SemiLight SemiConde" panose="020B0502040204020203" pitchFamily="34" charset="0"/>
              </a:rPr>
              <a:t>au début, lorsque je pensais ajouter des options pour customiser son IDE (couleur…) mais je ne l’ai pas encore rempli. Je l’ai laissé ici afin de ne pas oublier</a:t>
            </a:r>
          </a:p>
        </p:txBody>
      </p:sp>
      <p:pic>
        <p:nvPicPr>
          <p:cNvPr id="8" name="Image 7">
            <a:extLst>
              <a:ext uri="{FF2B5EF4-FFF2-40B4-BE49-F238E27FC236}">
                <a16:creationId xmlns:a16="http://schemas.microsoft.com/office/drawing/2014/main" id="{F11B3BF2-924C-44E3-B11F-BE1822869781}"/>
              </a:ext>
            </a:extLst>
          </p:cNvPr>
          <p:cNvPicPr>
            <a:picLocks noChangeAspect="1"/>
          </p:cNvPicPr>
          <p:nvPr/>
        </p:nvPicPr>
        <p:blipFill>
          <a:blip r:embed="rId2"/>
          <a:stretch>
            <a:fillRect/>
          </a:stretch>
        </p:blipFill>
        <p:spPr>
          <a:xfrm>
            <a:off x="8502327" y="492154"/>
            <a:ext cx="2114845" cy="1924319"/>
          </a:xfrm>
          <a:prstGeom prst="rect">
            <a:avLst/>
          </a:prstGeom>
        </p:spPr>
      </p:pic>
      <p:pic>
        <p:nvPicPr>
          <p:cNvPr id="10" name="Image 9">
            <a:extLst>
              <a:ext uri="{FF2B5EF4-FFF2-40B4-BE49-F238E27FC236}">
                <a16:creationId xmlns:a16="http://schemas.microsoft.com/office/drawing/2014/main" id="{EF21AE85-65CC-4E89-8A2C-DF683E52D865}"/>
              </a:ext>
            </a:extLst>
          </p:cNvPr>
          <p:cNvPicPr>
            <a:picLocks noChangeAspect="1"/>
          </p:cNvPicPr>
          <p:nvPr/>
        </p:nvPicPr>
        <p:blipFill>
          <a:blip r:embed="rId3"/>
          <a:stretch>
            <a:fillRect/>
          </a:stretch>
        </p:blipFill>
        <p:spPr>
          <a:xfrm>
            <a:off x="8702380" y="5622903"/>
            <a:ext cx="1914792" cy="1066800"/>
          </a:xfrm>
          <a:prstGeom prst="rect">
            <a:avLst/>
          </a:prstGeom>
        </p:spPr>
      </p:pic>
      <p:pic>
        <p:nvPicPr>
          <p:cNvPr id="12" name="Image 11">
            <a:extLst>
              <a:ext uri="{FF2B5EF4-FFF2-40B4-BE49-F238E27FC236}">
                <a16:creationId xmlns:a16="http://schemas.microsoft.com/office/drawing/2014/main" id="{1CCDF3AF-E0D9-4EC2-891D-F7C263FD733A}"/>
              </a:ext>
            </a:extLst>
          </p:cNvPr>
          <p:cNvPicPr>
            <a:picLocks noChangeAspect="1"/>
          </p:cNvPicPr>
          <p:nvPr/>
        </p:nvPicPr>
        <p:blipFill rotWithShape="1">
          <a:blip r:embed="rId4"/>
          <a:srcRect t="-1" b="1917"/>
          <a:stretch/>
        </p:blipFill>
        <p:spPr>
          <a:xfrm>
            <a:off x="1051566" y="5622902"/>
            <a:ext cx="2181529" cy="1066800"/>
          </a:xfrm>
          <a:prstGeom prst="rect">
            <a:avLst/>
          </a:prstGeom>
        </p:spPr>
      </p:pic>
      <p:sp>
        <p:nvSpPr>
          <p:cNvPr id="13" name="Flèche : droite 12">
            <a:extLst>
              <a:ext uri="{FF2B5EF4-FFF2-40B4-BE49-F238E27FC236}">
                <a16:creationId xmlns:a16="http://schemas.microsoft.com/office/drawing/2014/main" id="{AFD06843-1CEA-41A2-AED9-C61CF5E93499}"/>
              </a:ext>
            </a:extLst>
          </p:cNvPr>
          <p:cNvSpPr/>
          <p:nvPr/>
        </p:nvSpPr>
        <p:spPr>
          <a:xfrm rot="21048412" flipV="1">
            <a:off x="7017101" y="2093171"/>
            <a:ext cx="1380738" cy="2487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èche : courbe vers la gauche 16">
            <a:extLst>
              <a:ext uri="{FF2B5EF4-FFF2-40B4-BE49-F238E27FC236}">
                <a16:creationId xmlns:a16="http://schemas.microsoft.com/office/drawing/2014/main" id="{3D2BF189-DC45-4C6F-9444-01C8F839AFC5}"/>
              </a:ext>
            </a:extLst>
          </p:cNvPr>
          <p:cNvSpPr/>
          <p:nvPr/>
        </p:nvSpPr>
        <p:spPr>
          <a:xfrm>
            <a:off x="10817226" y="3966633"/>
            <a:ext cx="557605" cy="213080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Flèche : courbe vers la droite 17">
            <a:extLst>
              <a:ext uri="{FF2B5EF4-FFF2-40B4-BE49-F238E27FC236}">
                <a16:creationId xmlns:a16="http://schemas.microsoft.com/office/drawing/2014/main" id="{14F6A281-B6F6-4006-ADCA-AA956879F45F}"/>
              </a:ext>
            </a:extLst>
          </p:cNvPr>
          <p:cNvSpPr/>
          <p:nvPr/>
        </p:nvSpPr>
        <p:spPr>
          <a:xfrm>
            <a:off x="293907" y="4622334"/>
            <a:ext cx="557605" cy="162606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165638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C92FB2-85EE-44F6-93DE-613C83B7B0B7}"/>
              </a:ext>
            </a:extLst>
          </p:cNvPr>
          <p:cNvSpPr>
            <a:spLocks noGrp="1"/>
          </p:cNvSpPr>
          <p:nvPr>
            <p:ph type="title"/>
          </p:nvPr>
        </p:nvSpPr>
        <p:spPr>
          <a:xfrm>
            <a:off x="685800" y="441820"/>
            <a:ext cx="10131425" cy="1456267"/>
          </a:xfrm>
        </p:spPr>
        <p:txBody>
          <a:bodyPr/>
          <a:lstStyle/>
          <a:p>
            <a:r>
              <a:rPr lang="fr-FR" dirty="0">
                <a:latin typeface="Bahnschrift SemiLight SemiConde" panose="020B0502040204020203" pitchFamily="34" charset="0"/>
              </a:rPr>
              <a:t>5) </a:t>
            </a:r>
            <a:r>
              <a:rPr lang="fr-FR" u="sng" dirty="0">
                <a:latin typeface="Bahnschrift SemiLight SemiConde" panose="020B0502040204020203" pitchFamily="34" charset="0"/>
              </a:rPr>
              <a:t>La console:</a:t>
            </a:r>
          </a:p>
        </p:txBody>
      </p:sp>
      <p:sp>
        <p:nvSpPr>
          <p:cNvPr id="3" name="Espace réservé du contenu 2">
            <a:extLst>
              <a:ext uri="{FF2B5EF4-FFF2-40B4-BE49-F238E27FC236}">
                <a16:creationId xmlns:a16="http://schemas.microsoft.com/office/drawing/2014/main" id="{95588646-0820-4FB7-B40E-05EFCA33B5D6}"/>
              </a:ext>
            </a:extLst>
          </p:cNvPr>
          <p:cNvSpPr>
            <a:spLocks noGrp="1"/>
          </p:cNvSpPr>
          <p:nvPr>
            <p:ph idx="1"/>
          </p:nvPr>
        </p:nvSpPr>
        <p:spPr>
          <a:xfrm>
            <a:off x="685800" y="1406110"/>
            <a:ext cx="10131425" cy="2396377"/>
          </a:xfrm>
        </p:spPr>
        <p:txBody>
          <a:bodyPr/>
          <a:lstStyle/>
          <a:p>
            <a:r>
              <a:rPr lang="fr-FR" dirty="0">
                <a:latin typeface="Bahnschrift SemiLight SemiConde" panose="020B0502040204020203" pitchFamily="34" charset="0"/>
              </a:rPr>
              <a:t>Comme nous pouvons le voir en bas à droite de l’image, la console affiche la sortie du programme.</a:t>
            </a:r>
          </a:p>
          <a:p>
            <a:r>
              <a:rPr lang="fr-FR" dirty="0">
                <a:latin typeface="Bahnschrift SemiLight SemiConde" panose="020B0502040204020203" pitchFamily="34" charset="0"/>
              </a:rPr>
              <a:t>En cas d’erreur, celle-ci va afficher le problème, cependant il se peut qu’il y ait quelques problèmes qui ne soient pas affichés. Nous en parlons dans la diapositive suivante.</a:t>
            </a:r>
          </a:p>
        </p:txBody>
      </p:sp>
      <p:pic>
        <p:nvPicPr>
          <p:cNvPr id="5" name="Image 4">
            <a:extLst>
              <a:ext uri="{FF2B5EF4-FFF2-40B4-BE49-F238E27FC236}">
                <a16:creationId xmlns:a16="http://schemas.microsoft.com/office/drawing/2014/main" id="{2B01E8FB-A1B6-4D13-BC95-A9196A4FD30D}"/>
              </a:ext>
            </a:extLst>
          </p:cNvPr>
          <p:cNvPicPr>
            <a:picLocks noChangeAspect="1"/>
          </p:cNvPicPr>
          <p:nvPr/>
        </p:nvPicPr>
        <p:blipFill>
          <a:blip r:embed="rId2"/>
          <a:stretch>
            <a:fillRect/>
          </a:stretch>
        </p:blipFill>
        <p:spPr>
          <a:xfrm>
            <a:off x="1066965" y="3322784"/>
            <a:ext cx="6420908" cy="3274260"/>
          </a:xfrm>
          <a:prstGeom prst="rect">
            <a:avLst/>
          </a:prstGeom>
        </p:spPr>
      </p:pic>
    </p:spTree>
    <p:extLst>
      <p:ext uri="{BB962C8B-B14F-4D97-AF65-F5344CB8AC3E}">
        <p14:creationId xmlns:p14="http://schemas.microsoft.com/office/powerpoint/2010/main" val="4048100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0CAC68-9E61-440E-9F6D-457538666906}"/>
              </a:ext>
            </a:extLst>
          </p:cNvPr>
          <p:cNvSpPr>
            <a:spLocks noGrp="1"/>
          </p:cNvSpPr>
          <p:nvPr>
            <p:ph type="title"/>
          </p:nvPr>
        </p:nvSpPr>
        <p:spPr/>
        <p:txBody>
          <a:bodyPr/>
          <a:lstStyle/>
          <a:p>
            <a:r>
              <a:rPr lang="fr-FR" dirty="0">
                <a:latin typeface="Bahnschrift SemiLight SemiConde" panose="020B0502040204020203" pitchFamily="34" charset="0"/>
              </a:rPr>
              <a:t>6) </a:t>
            </a:r>
            <a:r>
              <a:rPr lang="fr-FR" u="sng" dirty="0">
                <a:latin typeface="Bahnschrift SemiLight SemiConde" panose="020B0502040204020203" pitchFamily="34" charset="0"/>
              </a:rPr>
              <a:t>Les erreurs &amp; les améliorations:</a:t>
            </a:r>
          </a:p>
        </p:txBody>
      </p:sp>
      <p:sp>
        <p:nvSpPr>
          <p:cNvPr id="3" name="Espace réservé du contenu 2">
            <a:extLst>
              <a:ext uri="{FF2B5EF4-FFF2-40B4-BE49-F238E27FC236}">
                <a16:creationId xmlns:a16="http://schemas.microsoft.com/office/drawing/2014/main" id="{7C234F0D-73AE-4372-B849-C658F95B298C}"/>
              </a:ext>
            </a:extLst>
          </p:cNvPr>
          <p:cNvSpPr>
            <a:spLocks noGrp="1"/>
          </p:cNvSpPr>
          <p:nvPr>
            <p:ph idx="1"/>
          </p:nvPr>
        </p:nvSpPr>
        <p:spPr/>
        <p:txBody>
          <a:bodyPr/>
          <a:lstStyle/>
          <a:p>
            <a:r>
              <a:rPr lang="fr-FR" dirty="0">
                <a:latin typeface="Bahnschrift SemiLight SemiConde" panose="020B0502040204020203" pitchFamily="34" charset="0"/>
              </a:rPr>
              <a:t>Hélas, même avec la version que je rends, il y a beaucoup de problèmes. Parmi eux, certains que je n’arrive pas à résoudre par manque de connaissances, et d’autres que je ne comprends même pas…</a:t>
            </a:r>
          </a:p>
          <a:p>
            <a:r>
              <a:rPr lang="fr-FR" dirty="0">
                <a:latin typeface="Bahnschrift SemiLight SemiConde" panose="020B0502040204020203" pitchFamily="34" charset="0"/>
              </a:rPr>
              <a:t>Il se peut que dans certains cas, il faille redémarrer le script pour le débloquer et je m’excuse d’avance. J’avertis pour éviter les mauvaises surprises</a:t>
            </a:r>
          </a:p>
          <a:p>
            <a:r>
              <a:rPr lang="fr-FR" dirty="0">
                <a:latin typeface="Bahnschrift SemiLight SemiConde" panose="020B0502040204020203" pitchFamily="34" charset="0"/>
              </a:rPr>
              <a:t>Dans le futur je compte régler les problèmes majeurs, puis de mettre en place la fonction pour programmer à plusieurs.</a:t>
            </a:r>
          </a:p>
        </p:txBody>
      </p:sp>
      <p:sp>
        <p:nvSpPr>
          <p:cNvPr id="5" name="ZoneTexte 4">
            <a:extLst>
              <a:ext uri="{FF2B5EF4-FFF2-40B4-BE49-F238E27FC236}">
                <a16:creationId xmlns:a16="http://schemas.microsoft.com/office/drawing/2014/main" id="{F8749828-83E6-449E-82F2-38FF3123B0D8}"/>
              </a:ext>
            </a:extLst>
          </p:cNvPr>
          <p:cNvSpPr txBox="1"/>
          <p:nvPr/>
        </p:nvSpPr>
        <p:spPr>
          <a:xfrm>
            <a:off x="922789" y="5940623"/>
            <a:ext cx="6309676" cy="307777"/>
          </a:xfrm>
          <a:prstGeom prst="rect">
            <a:avLst/>
          </a:prstGeom>
          <a:noFill/>
        </p:spPr>
        <p:txBody>
          <a:bodyPr wrap="square" rtlCol="0">
            <a:spAutoFit/>
          </a:bodyPr>
          <a:lstStyle/>
          <a:p>
            <a:r>
              <a:rPr lang="fr-FR" sz="1400" dirty="0">
                <a:latin typeface="Bahnschrift SemiLight SemiConde" panose="020B0502040204020203" pitchFamily="34" charset="0"/>
              </a:rPr>
              <a:t>Note: Des corrections seront apportées dans la prochaine release v.0.2</a:t>
            </a:r>
          </a:p>
        </p:txBody>
      </p:sp>
    </p:spTree>
    <p:extLst>
      <p:ext uri="{BB962C8B-B14F-4D97-AF65-F5344CB8AC3E}">
        <p14:creationId xmlns:p14="http://schemas.microsoft.com/office/powerpoint/2010/main" val="3240469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F393FD-0472-46D9-846E-9CF312B04BC9}"/>
              </a:ext>
            </a:extLst>
          </p:cNvPr>
          <p:cNvSpPr>
            <a:spLocks noGrp="1"/>
          </p:cNvSpPr>
          <p:nvPr>
            <p:ph type="title"/>
          </p:nvPr>
        </p:nvSpPr>
        <p:spPr/>
        <p:txBody>
          <a:bodyPr/>
          <a:lstStyle/>
          <a:p>
            <a:r>
              <a:rPr lang="fr-FR" dirty="0">
                <a:latin typeface="Bahnschrift SemiLight SemiConde" panose="020B0502040204020203" pitchFamily="34" charset="0"/>
              </a:rPr>
              <a:t>7) </a:t>
            </a:r>
            <a:r>
              <a:rPr lang="fr-FR" u="sng" dirty="0" err="1">
                <a:latin typeface="Bahnschrift SemiLight SemiConde" panose="020B0502040204020203" pitchFamily="34" charset="0"/>
              </a:rPr>
              <a:t>Synthese</a:t>
            </a:r>
            <a:r>
              <a:rPr lang="fr-FR" u="sng" dirty="0">
                <a:latin typeface="Bahnschrift SemiLight SemiConde" panose="020B0502040204020203" pitchFamily="34" charset="0"/>
              </a:rPr>
              <a:t>:</a:t>
            </a:r>
          </a:p>
        </p:txBody>
      </p:sp>
      <p:sp>
        <p:nvSpPr>
          <p:cNvPr id="3" name="Espace réservé du contenu 2">
            <a:extLst>
              <a:ext uri="{FF2B5EF4-FFF2-40B4-BE49-F238E27FC236}">
                <a16:creationId xmlns:a16="http://schemas.microsoft.com/office/drawing/2014/main" id="{05ADAE4D-8588-4FC7-A812-3C9047DA188F}"/>
              </a:ext>
            </a:extLst>
          </p:cNvPr>
          <p:cNvSpPr>
            <a:spLocks noGrp="1"/>
          </p:cNvSpPr>
          <p:nvPr>
            <p:ph idx="1"/>
          </p:nvPr>
        </p:nvSpPr>
        <p:spPr/>
        <p:txBody>
          <a:bodyPr/>
          <a:lstStyle/>
          <a:p>
            <a:r>
              <a:rPr lang="fr-FR" dirty="0">
                <a:latin typeface="Bahnschrift SemiLight SemiConde" panose="020B0502040204020203" pitchFamily="34" charset="0"/>
              </a:rPr>
              <a:t>Je peux dire que la fonction principale d’écrire du code est réalisée. Cependant dans un futur proche, de nombreuses modifications seront faites sur le code. Je compte vous tenir au courant des modifications.</a:t>
            </a:r>
          </a:p>
          <a:p>
            <a:r>
              <a:rPr lang="fr-FR" dirty="0">
                <a:latin typeface="Bahnschrift SemiLight SemiConde" panose="020B0502040204020203" pitchFamily="34" charset="0"/>
              </a:rPr>
              <a:t>Durant la construction du projet, j’ai appris beaucoup de choses qui me serviront plus tard.</a:t>
            </a:r>
          </a:p>
          <a:p>
            <a:r>
              <a:rPr lang="fr-FR" dirty="0">
                <a:latin typeface="Bahnschrift SemiLight SemiConde" panose="020B0502040204020203" pitchFamily="34" charset="0"/>
              </a:rPr>
              <a:t>Enfin, cela m’a permis de me fixer un nouvel objectif, celui de créer un langage de programmation que je pourrais faire fonctionner sur mon éditeur !</a:t>
            </a:r>
          </a:p>
          <a:p>
            <a:r>
              <a:rPr lang="fr-FR" dirty="0">
                <a:latin typeface="Bahnschrift SemiLight SemiConde" panose="020B0502040204020203" pitchFamily="34" charset="0"/>
              </a:rPr>
              <a:t>Merci de m’avoir écouté et bonne journée/soirée.</a:t>
            </a:r>
          </a:p>
        </p:txBody>
      </p:sp>
      <p:sp>
        <p:nvSpPr>
          <p:cNvPr id="4" name="ZoneTexte 3">
            <a:extLst>
              <a:ext uri="{FF2B5EF4-FFF2-40B4-BE49-F238E27FC236}">
                <a16:creationId xmlns:a16="http://schemas.microsoft.com/office/drawing/2014/main" id="{B45B9110-B71F-424E-908C-1D8ACD07C3E3}"/>
              </a:ext>
            </a:extLst>
          </p:cNvPr>
          <p:cNvSpPr txBox="1"/>
          <p:nvPr/>
        </p:nvSpPr>
        <p:spPr>
          <a:xfrm>
            <a:off x="9871293" y="6149130"/>
            <a:ext cx="1654620" cy="369332"/>
          </a:xfrm>
          <a:prstGeom prst="rect">
            <a:avLst/>
          </a:prstGeom>
          <a:noFill/>
        </p:spPr>
        <p:txBody>
          <a:bodyPr wrap="none" rtlCol="0">
            <a:spAutoFit/>
          </a:bodyPr>
          <a:lstStyle/>
          <a:p>
            <a:r>
              <a:rPr lang="fr-FR" u="sng" dirty="0">
                <a:latin typeface="Bahnschrift SemiLight SemiConde" panose="020B0502040204020203" pitchFamily="34" charset="0"/>
              </a:rPr>
              <a:t>Par Léo Fresnay</a:t>
            </a:r>
          </a:p>
        </p:txBody>
      </p:sp>
    </p:spTree>
    <p:extLst>
      <p:ext uri="{BB962C8B-B14F-4D97-AF65-F5344CB8AC3E}">
        <p14:creationId xmlns:p14="http://schemas.microsoft.com/office/powerpoint/2010/main" val="1838001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DB934A01576774AAB2A976DE8437DC4" ma:contentTypeVersion="0" ma:contentTypeDescription="Crée un document." ma:contentTypeScope="" ma:versionID="4d208c873373a7a493055b9b176f41b9">
  <xsd:schema xmlns:xsd="http://www.w3.org/2001/XMLSchema" xmlns:xs="http://www.w3.org/2001/XMLSchema" xmlns:p="http://schemas.microsoft.com/office/2006/metadata/properties" targetNamespace="http://schemas.microsoft.com/office/2006/metadata/properties" ma:root="true" ma:fieldsID="14992506e28396dc967d672df44302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9BB923-A837-4BD3-92C7-7693C84F8586}">
  <ds:schemaRef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dcmitype/"/>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4E0E57A-D61F-4386-A8E8-09044ACEA3A5}">
  <ds:schemaRefs>
    <ds:schemaRef ds:uri="http://schemas.microsoft.com/sharepoint/v3/contenttype/forms"/>
  </ds:schemaRefs>
</ds:datastoreItem>
</file>

<file path=customXml/itemProps3.xml><?xml version="1.0" encoding="utf-8"?>
<ds:datastoreItem xmlns:ds="http://schemas.openxmlformats.org/officeDocument/2006/customXml" ds:itemID="{442D7E3A-2E35-4032-B196-4FC7D08D95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{06F86349-4CE7-40A4-916F-D82CA5B712BA}tf03457452</Template>
  <TotalTime>145</TotalTime>
  <Words>964</Words>
  <Application>Microsoft Office PowerPoint</Application>
  <PresentationFormat>Grand écran</PresentationFormat>
  <Paragraphs>44</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Bahnschrift SemiLight SemiConde</vt:lpstr>
      <vt:lpstr>Calibri</vt:lpstr>
      <vt:lpstr>Calibri Light</vt:lpstr>
      <vt:lpstr>Céleste</vt:lpstr>
      <vt:lpstr>L’Aeditoryre</vt:lpstr>
      <vt:lpstr>SOMMAIRE:</vt:lpstr>
      <vt:lpstr>1) Quel est mon projet ?</vt:lpstr>
      <vt:lpstr>2) Le code:</vt:lpstr>
      <vt:lpstr>3) Comment l’utiliser:</vt:lpstr>
      <vt:lpstr>4) Le menu:</vt:lpstr>
      <vt:lpstr>5) La console:</vt:lpstr>
      <vt:lpstr>6) Les erreurs &amp; les améliorations:</vt:lpstr>
      <vt:lpstr>7) Synthese: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L’Aeditoryre</dc:title>
  <dc:creator>Leo FRESNAY</dc:creator>
  <cp:lastModifiedBy>Leo FRESNAY</cp:lastModifiedBy>
  <cp:revision>18</cp:revision>
  <dcterms:created xsi:type="dcterms:W3CDTF">2021-05-27T17:39:42Z</dcterms:created>
  <dcterms:modified xsi:type="dcterms:W3CDTF">2021-05-28T16:02:04Z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0x010100EDB934A01576774AAB2A976DE8437DC4</vt:lpwstr>
  </property>
</Properties>
</file>