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68" r:id="rId2"/>
    <p:sldId id="257" r:id="rId3"/>
    <p:sldId id="258" r:id="rId4"/>
    <p:sldId id="260" r:id="rId5"/>
    <p:sldId id="261" r:id="rId6"/>
    <p:sldId id="262" r:id="rId7"/>
    <p:sldId id="270" r:id="rId8"/>
    <p:sldId id="269" r:id="rId9"/>
    <p:sldId id="263" r:id="rId10"/>
    <p:sldId id="267" r:id="rId11"/>
    <p:sldId id="265" r:id="rId12"/>
    <p:sldId id="266" r:id="rId13"/>
  </p:sldIdLst>
  <p:sldSz cx="18288000" cy="10287000"/>
  <p:notesSz cx="6858000" cy="9144000"/>
  <p:embeddedFontLst>
    <p:embeddedFont>
      <p:font typeface="Inter" panose="02000503000000020004" pitchFamily="2" charset="0"/>
      <p:regular r:id="rId15"/>
      <p:bold r:id="rId16"/>
    </p:embeddedFont>
    <p:embeddedFont>
      <p:font typeface="Calibri" panose="020F0502020204030204" pitchFamily="34" charset="0"/>
      <p:regular r:id="rId17"/>
      <p:bold r:id="rId18"/>
      <p:italic r:id="rId19"/>
      <p:boldItalic r:id="rId20"/>
    </p:embeddedFont>
    <p:embeddedFont>
      <p:font typeface="Roboto Light" panose="02000000000000000000" pitchFamily="2" charset="0"/>
      <p:regular r:id="rId21"/>
      <p:italic r:id="rId22"/>
    </p:embeddedFont>
    <p:embeddedFont>
      <p:font typeface="Clear Sans Regular Bold" panose="020B0604020202020204" charset="0"/>
      <p:regular r:id="rId23"/>
    </p:embeddedFont>
    <p:embeddedFont>
      <p:font typeface="Poppins" panose="00000500000000000000" pitchFamily="2"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92153" autoAdjust="0"/>
  </p:normalViewPr>
  <p:slideViewPr>
    <p:cSldViewPr>
      <p:cViewPr varScale="1">
        <p:scale>
          <a:sx n="45" d="100"/>
          <a:sy n="45" d="100"/>
        </p:scale>
        <p:origin x="2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855569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256617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271166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1.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7.jpeg"/><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3.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2.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4.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9.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1.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1.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1.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0" y="571500"/>
            <a:ext cx="152400" cy="8991600"/>
          </a:xfrm>
          <a:prstGeom prst="round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52600" y="2843599"/>
            <a:ext cx="17449800" cy="2862322"/>
          </a:xfrm>
          <a:prstGeom prst="rect">
            <a:avLst/>
          </a:prstGeom>
          <a:noFill/>
        </p:spPr>
        <p:txBody>
          <a:bodyPr wrap="square" rtlCol="0" anchor="ctr">
            <a:spAutoFit/>
          </a:bodyPr>
          <a:lstStyle/>
          <a:p>
            <a:pPr>
              <a:spcAft>
                <a:spcPts val="130"/>
              </a:spcAft>
            </a:pPr>
            <a:r>
              <a:rPr lang="en-US" sz="6000" dirty="0">
                <a:solidFill>
                  <a:schemeClr val="tx1">
                    <a:lumMod val="50000"/>
                    <a:lumOff val="50000"/>
                  </a:schemeClr>
                </a:solidFill>
                <a:latin typeface="Poppins" panose="00000500000000000000" pitchFamily="2" charset="0"/>
                <a:cs typeface="Poppins" panose="00000500000000000000" pitchFamily="2" charset="0"/>
              </a:rPr>
              <a:t>Analysis and </a:t>
            </a:r>
            <a:r>
              <a:rPr lang="en-US" sz="6000" dirty="0" smtClean="0">
                <a:solidFill>
                  <a:schemeClr val="tx1">
                    <a:lumMod val="50000"/>
                    <a:lumOff val="50000"/>
                  </a:schemeClr>
                </a:solidFill>
                <a:latin typeface="Poppins" panose="00000500000000000000" pitchFamily="2" charset="0"/>
                <a:cs typeface="Poppins" panose="00000500000000000000" pitchFamily="2" charset="0"/>
              </a:rPr>
              <a:t>Differentiation </a:t>
            </a:r>
            <a:r>
              <a:rPr lang="en-US" sz="6000" dirty="0">
                <a:solidFill>
                  <a:schemeClr val="tx1">
                    <a:lumMod val="50000"/>
                    <a:lumOff val="50000"/>
                  </a:schemeClr>
                </a:solidFill>
                <a:latin typeface="Poppins" panose="00000500000000000000" pitchFamily="2" charset="0"/>
                <a:cs typeface="Poppins" panose="00000500000000000000" pitchFamily="2" charset="0"/>
              </a:rPr>
              <a:t>of the </a:t>
            </a:r>
            <a:r>
              <a:rPr lang="en-US" sz="6000" dirty="0" smtClean="0">
                <a:solidFill>
                  <a:schemeClr val="tx1">
                    <a:lumMod val="50000"/>
                    <a:lumOff val="50000"/>
                  </a:schemeClr>
                </a:solidFill>
                <a:latin typeface="Poppins" panose="00000500000000000000" pitchFamily="2" charset="0"/>
                <a:cs typeface="Poppins" panose="00000500000000000000" pitchFamily="2" charset="0"/>
              </a:rPr>
              <a:t>Use </a:t>
            </a:r>
            <a:r>
              <a:rPr lang="en-US" sz="6000" dirty="0">
                <a:solidFill>
                  <a:schemeClr val="tx1">
                    <a:lumMod val="50000"/>
                    <a:lumOff val="50000"/>
                  </a:schemeClr>
                </a:solidFill>
                <a:latin typeface="Poppins" panose="00000500000000000000" pitchFamily="2" charset="0"/>
                <a:cs typeface="Poppins" panose="00000500000000000000" pitchFamily="2" charset="0"/>
              </a:rPr>
              <a:t>of </a:t>
            </a:r>
            <a:r>
              <a:rPr lang="en-US" sz="6000" dirty="0" smtClean="0">
                <a:solidFill>
                  <a:schemeClr val="tx1">
                    <a:lumMod val="50000"/>
                    <a:lumOff val="50000"/>
                  </a:schemeClr>
                </a:solidFill>
                <a:latin typeface="Poppins" panose="00000500000000000000" pitchFamily="2" charset="0"/>
                <a:cs typeface="Poppins" panose="00000500000000000000" pitchFamily="2" charset="0"/>
              </a:rPr>
              <a:t>Cyclist </a:t>
            </a:r>
            <a:r>
              <a:rPr lang="en-US" sz="6000" dirty="0">
                <a:solidFill>
                  <a:schemeClr val="tx1">
                    <a:lumMod val="50000"/>
                    <a:lumOff val="50000"/>
                  </a:schemeClr>
                </a:solidFill>
                <a:latin typeface="Poppins" panose="00000500000000000000" pitchFamily="2" charset="0"/>
                <a:cs typeface="Poppins" panose="00000500000000000000" pitchFamily="2" charset="0"/>
              </a:rPr>
              <a:t>R</a:t>
            </a:r>
            <a:r>
              <a:rPr lang="en-US" sz="6000" dirty="0" smtClean="0">
                <a:solidFill>
                  <a:schemeClr val="tx1">
                    <a:lumMod val="50000"/>
                    <a:lumOff val="50000"/>
                  </a:schemeClr>
                </a:solidFill>
                <a:latin typeface="Poppins" panose="00000500000000000000" pitchFamily="2" charset="0"/>
                <a:cs typeface="Poppins" panose="00000500000000000000" pitchFamily="2" charset="0"/>
              </a:rPr>
              <a:t>ental </a:t>
            </a:r>
            <a:r>
              <a:rPr lang="en-US" sz="6000" dirty="0">
                <a:solidFill>
                  <a:schemeClr val="tx1">
                    <a:lumMod val="50000"/>
                    <a:lumOff val="50000"/>
                  </a:schemeClr>
                </a:solidFill>
                <a:latin typeface="Poppins" panose="00000500000000000000" pitchFamily="2" charset="0"/>
                <a:cs typeface="Poppins" panose="00000500000000000000" pitchFamily="2" charset="0"/>
              </a:rPr>
              <a:t>B</a:t>
            </a:r>
            <a:r>
              <a:rPr lang="en-US" sz="6000" dirty="0" smtClean="0">
                <a:solidFill>
                  <a:schemeClr val="tx1">
                    <a:lumMod val="50000"/>
                    <a:lumOff val="50000"/>
                  </a:schemeClr>
                </a:solidFill>
                <a:latin typeface="Poppins" panose="00000500000000000000" pitchFamily="2" charset="0"/>
                <a:cs typeface="Poppins" panose="00000500000000000000" pitchFamily="2" charset="0"/>
              </a:rPr>
              <a:t>ikes </a:t>
            </a:r>
            <a:r>
              <a:rPr lang="en-US" sz="6000" dirty="0">
                <a:solidFill>
                  <a:schemeClr val="tx1">
                    <a:lumMod val="50000"/>
                    <a:lumOff val="50000"/>
                  </a:schemeClr>
                </a:solidFill>
                <a:latin typeface="Poppins" panose="00000500000000000000" pitchFamily="2" charset="0"/>
                <a:cs typeface="Poppins" panose="00000500000000000000" pitchFamily="2" charset="0"/>
              </a:rPr>
              <a:t>by </a:t>
            </a:r>
            <a:r>
              <a:rPr lang="en-US" sz="6000" dirty="0" smtClean="0">
                <a:solidFill>
                  <a:schemeClr val="tx1">
                    <a:lumMod val="50000"/>
                    <a:lumOff val="50000"/>
                  </a:schemeClr>
                </a:solidFill>
                <a:latin typeface="Poppins" panose="00000500000000000000" pitchFamily="2" charset="0"/>
                <a:cs typeface="Poppins" panose="00000500000000000000" pitchFamily="2" charset="0"/>
              </a:rPr>
              <a:t>Casual </a:t>
            </a:r>
            <a:r>
              <a:rPr lang="en-US" sz="6000" dirty="0">
                <a:solidFill>
                  <a:schemeClr val="tx1">
                    <a:lumMod val="50000"/>
                    <a:lumOff val="50000"/>
                  </a:schemeClr>
                </a:solidFill>
                <a:latin typeface="Poppins" panose="00000500000000000000" pitchFamily="2" charset="0"/>
                <a:cs typeface="Poppins" panose="00000500000000000000" pitchFamily="2" charset="0"/>
              </a:rPr>
              <a:t>R</a:t>
            </a:r>
            <a:r>
              <a:rPr lang="en-US" sz="6000" dirty="0" smtClean="0">
                <a:solidFill>
                  <a:schemeClr val="tx1">
                    <a:lumMod val="50000"/>
                    <a:lumOff val="50000"/>
                  </a:schemeClr>
                </a:solidFill>
                <a:latin typeface="Poppins" panose="00000500000000000000" pitchFamily="2" charset="0"/>
                <a:cs typeface="Poppins" panose="00000500000000000000" pitchFamily="2" charset="0"/>
              </a:rPr>
              <a:t>iders </a:t>
            </a:r>
            <a:r>
              <a:rPr lang="en-US" sz="6000" dirty="0">
                <a:solidFill>
                  <a:schemeClr val="tx1">
                    <a:lumMod val="50000"/>
                    <a:lumOff val="50000"/>
                  </a:schemeClr>
                </a:solidFill>
                <a:latin typeface="Poppins" panose="00000500000000000000" pitchFamily="2" charset="0"/>
                <a:cs typeface="Poppins" panose="00000500000000000000" pitchFamily="2" charset="0"/>
              </a:rPr>
              <a:t>and </a:t>
            </a:r>
            <a:r>
              <a:rPr lang="en-US" sz="6000" dirty="0" smtClean="0">
                <a:solidFill>
                  <a:schemeClr val="tx1">
                    <a:lumMod val="50000"/>
                    <a:lumOff val="50000"/>
                  </a:schemeClr>
                </a:solidFill>
                <a:latin typeface="Poppins" panose="00000500000000000000" pitchFamily="2" charset="0"/>
                <a:cs typeface="Poppins" panose="00000500000000000000" pitchFamily="2" charset="0"/>
              </a:rPr>
              <a:t>Annual </a:t>
            </a:r>
            <a:r>
              <a:rPr lang="en-US" sz="6000" dirty="0">
                <a:solidFill>
                  <a:schemeClr val="tx1">
                    <a:lumMod val="50000"/>
                    <a:lumOff val="50000"/>
                  </a:schemeClr>
                </a:solidFill>
                <a:latin typeface="Poppins" panose="00000500000000000000" pitchFamily="2" charset="0"/>
                <a:cs typeface="Poppins" panose="00000500000000000000" pitchFamily="2" charset="0"/>
              </a:rPr>
              <a:t>M</a:t>
            </a:r>
            <a:r>
              <a:rPr lang="en-US" sz="6000" dirty="0" smtClean="0">
                <a:solidFill>
                  <a:schemeClr val="tx1">
                    <a:lumMod val="50000"/>
                    <a:lumOff val="50000"/>
                  </a:schemeClr>
                </a:solidFill>
                <a:latin typeface="Poppins" panose="00000500000000000000" pitchFamily="2" charset="0"/>
                <a:cs typeface="Poppins" panose="00000500000000000000" pitchFamily="2" charset="0"/>
              </a:rPr>
              <a:t>embers</a:t>
            </a:r>
            <a:r>
              <a:rPr lang="en-US" sz="6000" dirty="0">
                <a:solidFill>
                  <a:schemeClr val="tx1">
                    <a:lumMod val="50000"/>
                    <a:lumOff val="50000"/>
                  </a:schemeClr>
                </a:solidFill>
                <a:latin typeface="Poppins" panose="00000500000000000000" pitchFamily="2" charset="0"/>
                <a:cs typeface="Poppins" panose="00000500000000000000" pitchFamily="2" charset="0"/>
              </a:rPr>
              <a:t>.</a:t>
            </a:r>
            <a:endParaRPr lang="en-US" sz="6000" dirty="0">
              <a:solidFill>
                <a:schemeClr val="tx1">
                  <a:lumMod val="50000"/>
                  <a:lumOff val="50000"/>
                </a:schemeClr>
              </a:solidFill>
              <a:latin typeface="Poppins" panose="00000500000000000000" pitchFamily="2" charset="0"/>
              <a:ea typeface="Inter" panose="02000503000000020004" pitchFamily="2" charset="0"/>
              <a:cs typeface="Poppins" panose="00000500000000000000" pitchFamily="2" charset="0"/>
            </a:endParaRPr>
          </a:p>
        </p:txBody>
      </p:sp>
      <p:sp>
        <p:nvSpPr>
          <p:cNvPr id="4" name="TextBox 3"/>
          <p:cNvSpPr txBox="1"/>
          <p:nvPr/>
        </p:nvSpPr>
        <p:spPr>
          <a:xfrm>
            <a:off x="1524000" y="6362700"/>
            <a:ext cx="3733800" cy="1169551"/>
          </a:xfrm>
          <a:prstGeom prst="rect">
            <a:avLst/>
          </a:prstGeom>
          <a:noFill/>
        </p:spPr>
        <p:txBody>
          <a:bodyPr wrap="square" rtlCol="0">
            <a:spAutoFit/>
          </a:bodyPr>
          <a:lstStyle/>
          <a:p>
            <a:r>
              <a:rPr lang="en-US" sz="3500" b="1" dirty="0" smtClean="0">
                <a:solidFill>
                  <a:schemeClr val="tx1">
                    <a:lumMod val="65000"/>
                    <a:lumOff val="35000"/>
                  </a:schemeClr>
                </a:solidFill>
              </a:rPr>
              <a:t>January 2023</a:t>
            </a:r>
          </a:p>
          <a:p>
            <a:r>
              <a:rPr lang="en-US" sz="3500" dirty="0" smtClean="0">
                <a:solidFill>
                  <a:schemeClr val="tx1">
                    <a:lumMod val="65000"/>
                    <a:lumOff val="35000"/>
                  </a:schemeClr>
                </a:solidFill>
              </a:rPr>
              <a:t>Aqdas Ansari</a:t>
            </a:r>
            <a:endParaRPr lang="en-US" sz="3500" dirty="0">
              <a:solidFill>
                <a:schemeClr val="tx1">
                  <a:lumMod val="65000"/>
                  <a:lumOff val="35000"/>
                </a:schemeClr>
              </a:solidFill>
            </a:endParaRPr>
          </a:p>
        </p:txBody>
      </p:sp>
      <p:sp>
        <p:nvSpPr>
          <p:cNvPr id="6" name="Chord 5"/>
          <p:cNvSpPr/>
          <p:nvPr/>
        </p:nvSpPr>
        <p:spPr>
          <a:xfrm rot="1425744">
            <a:off x="941587" y="3045012"/>
            <a:ext cx="699701" cy="699701"/>
          </a:xfrm>
          <a:prstGeom prst="chord">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02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4240" y="1992999"/>
            <a:ext cx="16457958" cy="5877843"/>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651770" y="4751829"/>
            <a:ext cx="4703553" cy="1231106"/>
          </a:xfrm>
          <a:prstGeom prst="rect">
            <a:avLst/>
          </a:prstGeom>
        </p:spPr>
        <p:txBody>
          <a:bodyPr wrap="square" lIns="0" tIns="0" rIns="0" bIns="0" rtlCol="0" anchor="t">
            <a:spAutoFit/>
          </a:bodyPr>
          <a:lstStyle/>
          <a:p>
            <a:pPr>
              <a:lnSpc>
                <a:spcPts val="9600"/>
              </a:lnSpc>
            </a:pPr>
            <a:r>
              <a:rPr lang="en-US" sz="10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p:cNvSpPr txBox="1"/>
          <p:nvPr/>
        </p:nvSpPr>
        <p:spPr>
          <a:xfrm>
            <a:off x="11572970" y="1257300"/>
            <a:ext cx="6325167" cy="630942"/>
          </a:xfrm>
          <a:prstGeom prst="rect">
            <a:avLst/>
          </a:prstGeom>
          <a:noFill/>
        </p:spPr>
        <p:txBody>
          <a:bodyPr wrap="square" rtlCol="0">
            <a:spAutoFit/>
          </a:bodyPr>
          <a:lstStyle/>
          <a:p>
            <a:r>
              <a:rPr lang="en-US" sz="3500" b="1" dirty="0" smtClean="0">
                <a:solidFill>
                  <a:schemeClr val="tx1">
                    <a:lumMod val="50000"/>
                    <a:lumOff val="50000"/>
                  </a:schemeClr>
                </a:solidFill>
                <a:latin typeface="Poppins" panose="00000500000000000000" pitchFamily="2" charset="0"/>
                <a:cs typeface="Poppins" panose="00000500000000000000" pitchFamily="2" charset="0"/>
              </a:rPr>
              <a:t>ANALYSIS</a:t>
            </a:r>
            <a:endParaRPr lang="en-US" sz="3500" b="1" dirty="0">
              <a:solidFill>
                <a:schemeClr val="tx1">
                  <a:lumMod val="50000"/>
                  <a:lumOff val="50000"/>
                </a:schemeClr>
              </a:solidFill>
              <a:latin typeface="Poppins" panose="00000500000000000000" pitchFamily="2" charset="0"/>
              <a:cs typeface="Poppins" panose="00000500000000000000" pitchFamily="2" charset="0"/>
            </a:endParaRPr>
          </a:p>
        </p:txBody>
      </p:sp>
      <p:sp>
        <p:nvSpPr>
          <p:cNvPr id="28" name="TextBox 27"/>
          <p:cNvSpPr txBox="1"/>
          <p:nvPr/>
        </p:nvSpPr>
        <p:spPr>
          <a:xfrm>
            <a:off x="11572970" y="1725540"/>
            <a:ext cx="5677468" cy="1805238"/>
          </a:xfrm>
          <a:prstGeom prst="rect">
            <a:avLst/>
          </a:prstGeom>
          <a:noFill/>
        </p:spPr>
        <p:txBody>
          <a:bodyPr wrap="square" rtlCol="0">
            <a:spAutoFit/>
          </a:bodyPr>
          <a:lstStyle/>
          <a:p>
            <a:pPr>
              <a:lnSpc>
                <a:spcPct val="150000"/>
              </a:lnSpc>
            </a:pPr>
            <a:r>
              <a:rPr lang="en-US" sz="1900" dirty="0" smtClean="0">
                <a:solidFill>
                  <a:schemeClr val="tx1">
                    <a:lumMod val="50000"/>
                    <a:lumOff val="50000"/>
                  </a:schemeClr>
                </a:solidFill>
                <a:latin typeface="Poppins" panose="00000500000000000000" pitchFamily="2" charset="0"/>
                <a:cs typeface="Poppins" panose="00000500000000000000" pitchFamily="2" charset="0"/>
              </a:rPr>
              <a:t>Our data reveals that June and July are the months with the highest number of ride bookings, and Friday, Saturday, and Sunday are the most popular days for booking rides.</a:t>
            </a:r>
          </a:p>
        </p:txBody>
      </p:sp>
      <p:sp>
        <p:nvSpPr>
          <p:cNvPr id="29" name="TextBox 28"/>
          <p:cNvSpPr txBox="1"/>
          <p:nvPr/>
        </p:nvSpPr>
        <p:spPr>
          <a:xfrm>
            <a:off x="11572970" y="3924300"/>
            <a:ext cx="6325167" cy="630942"/>
          </a:xfrm>
          <a:prstGeom prst="rect">
            <a:avLst/>
          </a:prstGeom>
          <a:noFill/>
        </p:spPr>
        <p:txBody>
          <a:bodyPr wrap="square" rtlCol="0">
            <a:spAutoFit/>
          </a:bodyPr>
          <a:lstStyle/>
          <a:p>
            <a:r>
              <a:rPr lang="en-US" sz="3500" b="1" dirty="0" smtClean="0">
                <a:solidFill>
                  <a:schemeClr val="tx1">
                    <a:lumMod val="50000"/>
                    <a:lumOff val="50000"/>
                  </a:schemeClr>
                </a:solidFill>
                <a:latin typeface="Poppins" panose="00000500000000000000" pitchFamily="2" charset="0"/>
                <a:cs typeface="Poppins" panose="00000500000000000000" pitchFamily="2" charset="0"/>
              </a:rPr>
              <a:t>INSIGHT</a:t>
            </a:r>
            <a:endParaRPr lang="en-US" sz="3500" b="1" dirty="0">
              <a:solidFill>
                <a:schemeClr val="tx1">
                  <a:lumMod val="50000"/>
                  <a:lumOff val="50000"/>
                </a:schemeClr>
              </a:solidFill>
              <a:latin typeface="Poppins" panose="00000500000000000000" pitchFamily="2" charset="0"/>
              <a:cs typeface="Poppins" panose="00000500000000000000" pitchFamily="2" charset="0"/>
            </a:endParaRPr>
          </a:p>
        </p:txBody>
      </p:sp>
      <p:sp>
        <p:nvSpPr>
          <p:cNvPr id="31" name="TextBox 30"/>
          <p:cNvSpPr txBox="1"/>
          <p:nvPr/>
        </p:nvSpPr>
        <p:spPr>
          <a:xfrm>
            <a:off x="11572970" y="4412395"/>
            <a:ext cx="5677468" cy="2243819"/>
          </a:xfrm>
          <a:prstGeom prst="rect">
            <a:avLst/>
          </a:prstGeom>
          <a:noFill/>
        </p:spPr>
        <p:txBody>
          <a:bodyPr wrap="square" rtlCol="0">
            <a:spAutoFit/>
          </a:bodyPr>
          <a:lstStyle/>
          <a:p>
            <a:pPr>
              <a:lnSpc>
                <a:spcPct val="150000"/>
              </a:lnSpc>
            </a:pPr>
            <a:r>
              <a:rPr lang="en-US" sz="1900" dirty="0" smtClean="0">
                <a:solidFill>
                  <a:schemeClr val="tx1">
                    <a:lumMod val="50000"/>
                    <a:lumOff val="50000"/>
                  </a:schemeClr>
                </a:solidFill>
                <a:latin typeface="Poppins" panose="00000500000000000000" pitchFamily="2" charset="0"/>
                <a:cs typeface="Poppins" panose="00000500000000000000" pitchFamily="2" charset="0"/>
              </a:rPr>
              <a:t>The most common station among casual riders is Streeter Grand Ave station. The Casual riders mostly used classic bike for large distance, for shorter distance they prefer to use electric bike.</a:t>
            </a:r>
          </a:p>
        </p:txBody>
      </p:sp>
      <p:sp>
        <p:nvSpPr>
          <p:cNvPr id="32" name="TextBox 31"/>
          <p:cNvSpPr txBox="1"/>
          <p:nvPr/>
        </p:nvSpPr>
        <p:spPr>
          <a:xfrm>
            <a:off x="11572970" y="6963778"/>
            <a:ext cx="6325167" cy="630942"/>
          </a:xfrm>
          <a:prstGeom prst="rect">
            <a:avLst/>
          </a:prstGeom>
          <a:noFill/>
        </p:spPr>
        <p:txBody>
          <a:bodyPr wrap="square" rtlCol="0">
            <a:spAutoFit/>
          </a:bodyPr>
          <a:lstStyle/>
          <a:p>
            <a:r>
              <a:rPr lang="en-US" sz="3500" b="1" dirty="0" smtClean="0">
                <a:solidFill>
                  <a:schemeClr val="tx1">
                    <a:lumMod val="50000"/>
                    <a:lumOff val="50000"/>
                  </a:schemeClr>
                </a:solidFill>
                <a:latin typeface="Poppins" panose="00000500000000000000" pitchFamily="2" charset="0"/>
                <a:cs typeface="Poppins" panose="00000500000000000000" pitchFamily="2" charset="0"/>
              </a:rPr>
              <a:t>NEXT STEP</a:t>
            </a:r>
            <a:endParaRPr lang="en-US" sz="3500" b="1" dirty="0">
              <a:solidFill>
                <a:schemeClr val="tx1">
                  <a:lumMod val="50000"/>
                  <a:lumOff val="50000"/>
                </a:schemeClr>
              </a:solidFill>
              <a:latin typeface="Poppins" panose="00000500000000000000" pitchFamily="2" charset="0"/>
              <a:cs typeface="Poppins" panose="00000500000000000000" pitchFamily="2" charset="0"/>
            </a:endParaRPr>
          </a:p>
        </p:txBody>
      </p:sp>
      <p:sp>
        <p:nvSpPr>
          <p:cNvPr id="33" name="TextBox 32"/>
          <p:cNvSpPr txBox="1"/>
          <p:nvPr/>
        </p:nvSpPr>
        <p:spPr>
          <a:xfrm>
            <a:off x="11572970" y="7545422"/>
            <a:ext cx="5688355" cy="1408078"/>
          </a:xfrm>
          <a:prstGeom prst="rect">
            <a:avLst/>
          </a:prstGeom>
          <a:noFill/>
        </p:spPr>
        <p:txBody>
          <a:bodyPr wrap="square" rtlCol="0">
            <a:spAutoFit/>
          </a:bodyPr>
          <a:lstStyle/>
          <a:p>
            <a:pPr>
              <a:lnSpc>
                <a:spcPct val="150000"/>
              </a:lnSpc>
            </a:pPr>
            <a:r>
              <a:rPr lang="en-US" sz="1900" dirty="0" smtClean="0">
                <a:solidFill>
                  <a:schemeClr val="tx1">
                    <a:lumMod val="50000"/>
                    <a:lumOff val="50000"/>
                  </a:schemeClr>
                </a:solidFill>
                <a:latin typeface="Poppins" panose="00000500000000000000" pitchFamily="2" charset="0"/>
                <a:cs typeface="Poppins" panose="00000500000000000000" pitchFamily="2" charset="0"/>
              </a:rPr>
              <a:t>Create marketing strategies based on these finding to convince the casual riders buy annual membership.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2599501"/>
            <a:ext cx="8673443" cy="5524366"/>
            <a:chOff x="0" y="0"/>
            <a:chExt cx="11564591" cy="7365819"/>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chemeClr val="tx1">
                      <a:lumMod val="65000"/>
                      <a:lumOff val="35000"/>
                    </a:schemeClr>
                  </a:solidFill>
                  <a:latin typeface="Poppins" panose="00000500000000000000" pitchFamily="2" charset="0"/>
                  <a:cs typeface="Poppins" panose="00000500000000000000" pitchFamily="2" charset="0"/>
                </a:rPr>
                <a:t>Today's a</a:t>
              </a:r>
              <a:r>
                <a:rPr lang="en-US" sz="8000" spc="-80" dirty="0" smtClean="0">
                  <a:solidFill>
                    <a:schemeClr val="tx1">
                      <a:lumMod val="65000"/>
                      <a:lumOff val="35000"/>
                    </a:schemeClr>
                  </a:solidFill>
                  <a:latin typeface="Poppins" panose="00000500000000000000" pitchFamily="2" charset="0"/>
                  <a:cs typeface="Poppins" panose="00000500000000000000" pitchFamily="2" charset="0"/>
                </a:rPr>
                <a:t>genda</a:t>
              </a:r>
              <a:endParaRPr lang="en-US" sz="8000" spc="-80" dirty="0">
                <a:solidFill>
                  <a:schemeClr val="tx1">
                    <a:lumMod val="65000"/>
                    <a:lumOff val="35000"/>
                  </a:schemeClr>
                </a:solidFill>
                <a:latin typeface="Poppins" panose="00000500000000000000" pitchFamily="2" charset="0"/>
                <a:cs typeface="Poppins" panose="00000500000000000000" pitchFamily="2" charset="0"/>
              </a:endParaRPr>
            </a:p>
          </p:txBody>
        </p:sp>
        <p:sp>
          <p:nvSpPr>
            <p:cNvPr id="4" name="TextBox 4"/>
            <p:cNvSpPr txBox="1"/>
            <p:nvPr/>
          </p:nvSpPr>
          <p:spPr>
            <a:xfrm>
              <a:off x="0" y="2195174"/>
              <a:ext cx="11564591" cy="5170645"/>
            </a:xfrm>
            <a:prstGeom prst="rect">
              <a:avLst/>
            </a:prstGeom>
          </p:spPr>
          <p:txBody>
            <a:bodyPr lIns="0" tIns="0" rIns="0" bIns="0" rtlCol="0" anchor="t">
              <a:spAutoFit/>
            </a:bodyPr>
            <a:lstStyle/>
            <a:p>
              <a:pPr>
                <a:lnSpc>
                  <a:spcPct val="150000"/>
                </a:lnSpc>
              </a:pPr>
              <a:r>
                <a:rPr lang="en-US" sz="2800" spc="-19" dirty="0">
                  <a:solidFill>
                    <a:srgbClr val="000000"/>
                  </a:solidFill>
                  <a:latin typeface="Poppins" panose="00000500000000000000" pitchFamily="2" charset="0"/>
                  <a:ea typeface="Roboto Light" panose="02000000000000000000" pitchFamily="2" charset="0"/>
                  <a:cs typeface="Poppins" panose="00000500000000000000" pitchFamily="2" charset="0"/>
                </a:rPr>
                <a:t>Project recap</a:t>
              </a:r>
            </a:p>
            <a:p>
              <a:pPr>
                <a:lnSpc>
                  <a:spcPct val="150000"/>
                </a:lnSpc>
              </a:pPr>
              <a:r>
                <a:rPr lang="en-US" sz="2800" spc="-19" dirty="0">
                  <a:solidFill>
                    <a:srgbClr val="000000"/>
                  </a:solidFill>
                  <a:latin typeface="Poppins" panose="00000500000000000000" pitchFamily="2" charset="0"/>
                  <a:ea typeface="Roboto Light" panose="02000000000000000000" pitchFamily="2" charset="0"/>
                  <a:cs typeface="Poppins" panose="00000500000000000000" pitchFamily="2" charset="0"/>
                </a:rPr>
                <a:t>Problem</a:t>
              </a:r>
            </a:p>
            <a:p>
              <a:pPr>
                <a:lnSpc>
                  <a:spcPct val="150000"/>
                </a:lnSpc>
              </a:pPr>
              <a:r>
                <a:rPr lang="en-US" sz="2800" spc="-19" dirty="0">
                  <a:solidFill>
                    <a:srgbClr val="000000"/>
                  </a:solidFill>
                  <a:latin typeface="Poppins" panose="00000500000000000000" pitchFamily="2" charset="0"/>
                  <a:ea typeface="Roboto Light" panose="02000000000000000000" pitchFamily="2" charset="0"/>
                  <a:cs typeface="Poppins" panose="00000500000000000000" pitchFamily="2" charset="0"/>
                </a:rPr>
                <a:t>The Analytics team</a:t>
              </a:r>
            </a:p>
            <a:p>
              <a:pPr>
                <a:lnSpc>
                  <a:spcPct val="150000"/>
                </a:lnSpc>
              </a:pPr>
              <a:r>
                <a:rPr lang="en-US" sz="2800" spc="-19" dirty="0">
                  <a:solidFill>
                    <a:srgbClr val="000000"/>
                  </a:solidFill>
                  <a:latin typeface="Poppins" panose="00000500000000000000" pitchFamily="2" charset="0"/>
                  <a:ea typeface="Roboto Light" panose="02000000000000000000" pitchFamily="2" charset="0"/>
                  <a:cs typeface="Poppins" panose="00000500000000000000" pitchFamily="2" charset="0"/>
                </a:rPr>
                <a:t>Process</a:t>
              </a:r>
            </a:p>
            <a:p>
              <a:pPr>
                <a:lnSpc>
                  <a:spcPct val="150000"/>
                </a:lnSpc>
              </a:pPr>
              <a:r>
                <a:rPr lang="en-US" sz="2800" spc="-19" dirty="0">
                  <a:solidFill>
                    <a:srgbClr val="000000"/>
                  </a:solidFill>
                  <a:latin typeface="Poppins" panose="00000500000000000000" pitchFamily="2" charset="0"/>
                  <a:ea typeface="Roboto Light" panose="02000000000000000000" pitchFamily="2" charset="0"/>
                  <a:cs typeface="Poppins" panose="00000500000000000000" pitchFamily="2" charset="0"/>
                </a:rPr>
                <a:t>Insights</a:t>
              </a:r>
            </a:p>
            <a:p>
              <a:pPr>
                <a:lnSpc>
                  <a:spcPct val="150000"/>
                </a:lnSpc>
              </a:pPr>
              <a:r>
                <a:rPr lang="en-US" sz="2800" spc="-19" dirty="0">
                  <a:solidFill>
                    <a:srgbClr val="000000"/>
                  </a:solidFill>
                  <a:latin typeface="Poppins" panose="00000500000000000000" pitchFamily="2" charset="0"/>
                  <a:ea typeface="Roboto Light" panose="02000000000000000000" pitchFamily="2" charset="0"/>
                  <a:cs typeface="Poppins" panose="00000500000000000000" pitchFamily="2"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21427" y="696679"/>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p:cNvSpPr txBox="1"/>
          <p:nvPr/>
        </p:nvSpPr>
        <p:spPr>
          <a:xfrm>
            <a:off x="8719950" y="3238500"/>
            <a:ext cx="6882036" cy="1908215"/>
          </a:xfrm>
          <a:prstGeom prst="rect">
            <a:avLst/>
          </a:prstGeom>
          <a:noFill/>
        </p:spPr>
        <p:txBody>
          <a:bodyPr wrap="square" rtlCol="0">
            <a:spAutoFit/>
          </a:bodyPr>
          <a:lstStyle/>
          <a:p>
            <a:r>
              <a:rPr lang="en-US" sz="2300" dirty="0" smtClean="0">
                <a:latin typeface="Poppins" panose="00000500000000000000" pitchFamily="2" charset="0"/>
                <a:cs typeface="Poppins" panose="00000500000000000000" pitchFamily="2" charset="0"/>
              </a:rPr>
              <a:t>Cyclist is a fastest growing bike rental company. Majority of bike borrowers are casual rider. Cyclist has a great potential to grow it’s revenue by converting it’s casual riders into annual members</a:t>
            </a:r>
            <a:r>
              <a:rPr lang="en-US" sz="2600" dirty="0" smtClean="0"/>
              <a:t>. </a:t>
            </a:r>
            <a:endParaRPr lang="en-US" sz="2600" dirty="0"/>
          </a:p>
        </p:txBody>
      </p:sp>
      <p:sp>
        <p:nvSpPr>
          <p:cNvPr id="35" name="TextBox 34"/>
          <p:cNvSpPr txBox="1"/>
          <p:nvPr/>
        </p:nvSpPr>
        <p:spPr>
          <a:xfrm>
            <a:off x="9205894" y="5356396"/>
            <a:ext cx="6882036" cy="1508105"/>
          </a:xfrm>
          <a:prstGeom prst="rect">
            <a:avLst/>
          </a:prstGeom>
          <a:noFill/>
        </p:spPr>
        <p:txBody>
          <a:bodyPr wrap="square" rtlCol="0">
            <a:spAutoFit/>
          </a:bodyPr>
          <a:lstStyle/>
          <a:p>
            <a:pPr marL="457200" indent="-457200">
              <a:buFont typeface="Arial" panose="020B0604020202020204" pitchFamily="34" charset="0"/>
              <a:buChar char="•"/>
            </a:pPr>
            <a:r>
              <a:rPr lang="en-US" sz="2300" dirty="0" smtClean="0">
                <a:latin typeface="Poppins" panose="00000500000000000000" pitchFamily="2" charset="0"/>
                <a:cs typeface="Poppins" panose="00000500000000000000" pitchFamily="2" charset="0"/>
              </a:rPr>
              <a:t>Differentiation and analysis of casual cyclist and annual members way of use.</a:t>
            </a:r>
          </a:p>
          <a:p>
            <a:pPr marL="457200" indent="-457200">
              <a:buFont typeface="Arial" panose="020B0604020202020204" pitchFamily="34" charset="0"/>
              <a:buChar char="•"/>
            </a:pPr>
            <a:r>
              <a:rPr lang="en-US" sz="2300" dirty="0" smtClean="0">
                <a:latin typeface="Poppins" panose="00000500000000000000" pitchFamily="2" charset="0"/>
                <a:cs typeface="Poppins" panose="00000500000000000000" pitchFamily="2" charset="0"/>
              </a:rPr>
              <a:t>Recommendations for a successful marketing strategy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43639" y="6953289"/>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p:cNvSpPr txBox="1"/>
          <p:nvPr/>
        </p:nvSpPr>
        <p:spPr>
          <a:xfrm>
            <a:off x="14293092" y="1391545"/>
            <a:ext cx="2757779" cy="954107"/>
          </a:xfrm>
          <a:prstGeom prst="rect">
            <a:avLst/>
          </a:prstGeom>
          <a:noFill/>
        </p:spPr>
        <p:txBody>
          <a:bodyPr wrap="square" rtlCol="0">
            <a:spAutoFit/>
          </a:bodyPr>
          <a:lstStyle/>
          <a:p>
            <a:r>
              <a:rPr lang="en-US" sz="2800" b="1" dirty="0" smtClean="0"/>
              <a:t>Marcus Rompton</a:t>
            </a:r>
          </a:p>
          <a:p>
            <a:r>
              <a:rPr lang="en-US" sz="2800" dirty="0" smtClean="0"/>
              <a:t>Senior Principle </a:t>
            </a:r>
            <a:endParaRPr lang="en-US" sz="2800" dirty="0"/>
          </a:p>
        </p:txBody>
      </p:sp>
      <p:sp>
        <p:nvSpPr>
          <p:cNvPr id="34" name="TextBox 33"/>
          <p:cNvSpPr txBox="1"/>
          <p:nvPr/>
        </p:nvSpPr>
        <p:spPr>
          <a:xfrm>
            <a:off x="14389306" y="4520505"/>
            <a:ext cx="2979013" cy="1384995"/>
          </a:xfrm>
          <a:prstGeom prst="rect">
            <a:avLst/>
          </a:prstGeom>
          <a:noFill/>
        </p:spPr>
        <p:txBody>
          <a:bodyPr wrap="square" rtlCol="0">
            <a:spAutoFit/>
          </a:bodyPr>
          <a:lstStyle/>
          <a:p>
            <a:r>
              <a:rPr lang="en-US" sz="2800" b="1" dirty="0" smtClean="0"/>
              <a:t>Andrew Flaming</a:t>
            </a:r>
          </a:p>
          <a:p>
            <a:r>
              <a:rPr lang="en-US" sz="2800" dirty="0" smtClean="0"/>
              <a:t>Chief Technical Architect</a:t>
            </a:r>
          </a:p>
        </p:txBody>
      </p:sp>
      <p:sp>
        <p:nvSpPr>
          <p:cNvPr id="35" name="TextBox 34"/>
          <p:cNvSpPr txBox="1"/>
          <p:nvPr/>
        </p:nvSpPr>
        <p:spPr>
          <a:xfrm>
            <a:off x="14317511" y="7640550"/>
            <a:ext cx="2757779" cy="954107"/>
          </a:xfrm>
          <a:prstGeom prst="rect">
            <a:avLst/>
          </a:prstGeom>
          <a:noFill/>
        </p:spPr>
        <p:txBody>
          <a:bodyPr wrap="square" rtlCol="0">
            <a:spAutoFit/>
          </a:bodyPr>
          <a:lstStyle/>
          <a:p>
            <a:r>
              <a:rPr lang="en-US" sz="2800" b="1" dirty="0" smtClean="0"/>
              <a:t>Aqdas Ansari</a:t>
            </a:r>
          </a:p>
          <a:p>
            <a:r>
              <a:rPr lang="en-US" sz="2800" dirty="0" smtClean="0"/>
              <a:t>Data Analyst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p:cNvSpPr txBox="1"/>
          <p:nvPr/>
        </p:nvSpPr>
        <p:spPr>
          <a:xfrm>
            <a:off x="3964947" y="1372969"/>
            <a:ext cx="4973021" cy="630942"/>
          </a:xfrm>
          <a:prstGeom prst="rect">
            <a:avLst/>
          </a:prstGeom>
          <a:noFill/>
        </p:spPr>
        <p:txBody>
          <a:bodyPr wrap="square" rtlCol="0">
            <a:spAutoFit/>
          </a:bodyPr>
          <a:lstStyle/>
          <a:p>
            <a:r>
              <a:rPr lang="en-US" sz="3500" dirty="0" smtClean="0">
                <a:solidFill>
                  <a:schemeClr val="bg1"/>
                </a:solidFill>
                <a:latin typeface="Poppins" panose="00000500000000000000" pitchFamily="2" charset="0"/>
                <a:cs typeface="Poppins" panose="00000500000000000000" pitchFamily="2" charset="0"/>
              </a:rPr>
              <a:t>Data </a:t>
            </a:r>
            <a:r>
              <a:rPr lang="en-US" sz="3500" dirty="0">
                <a:solidFill>
                  <a:schemeClr val="bg1"/>
                </a:solidFill>
                <a:latin typeface="Poppins" panose="00000500000000000000" pitchFamily="2" charset="0"/>
                <a:cs typeface="Poppins" panose="00000500000000000000" pitchFamily="2" charset="0"/>
              </a:rPr>
              <a:t>Understanding</a:t>
            </a:r>
          </a:p>
        </p:txBody>
      </p:sp>
      <p:sp>
        <p:nvSpPr>
          <p:cNvPr id="40" name="TextBox 39"/>
          <p:cNvSpPr txBox="1"/>
          <p:nvPr/>
        </p:nvSpPr>
        <p:spPr>
          <a:xfrm>
            <a:off x="5764133" y="2987814"/>
            <a:ext cx="3659234" cy="707886"/>
          </a:xfrm>
          <a:prstGeom prst="rect">
            <a:avLst/>
          </a:prstGeom>
          <a:noFill/>
        </p:spPr>
        <p:txBody>
          <a:bodyPr wrap="square" rtlCol="0">
            <a:spAutoFit/>
          </a:bodyPr>
          <a:lstStyle/>
          <a:p>
            <a:r>
              <a:rPr lang="en-US" sz="3500" dirty="0">
                <a:solidFill>
                  <a:schemeClr val="bg1"/>
                </a:solidFill>
                <a:latin typeface="Poppins" panose="00000500000000000000" pitchFamily="2" charset="0"/>
                <a:cs typeface="Poppins" panose="00000500000000000000" pitchFamily="2" charset="0"/>
              </a:rPr>
              <a:t>Data</a:t>
            </a:r>
            <a:r>
              <a:rPr lang="en-US" sz="3600" dirty="0" smtClean="0">
                <a:solidFill>
                  <a:schemeClr val="bg1"/>
                </a:solidFill>
              </a:rPr>
              <a:t>  </a:t>
            </a:r>
            <a:r>
              <a:rPr lang="en-US" sz="3500" dirty="0">
                <a:solidFill>
                  <a:schemeClr val="bg1"/>
                </a:solidFill>
                <a:latin typeface="Poppins" panose="00000500000000000000" pitchFamily="2" charset="0"/>
                <a:cs typeface="Poppins" panose="00000500000000000000" pitchFamily="2" charset="0"/>
              </a:rPr>
              <a:t>Cleaning</a:t>
            </a:r>
            <a:r>
              <a:rPr lang="en-US" sz="4000" dirty="0" smtClean="0">
                <a:solidFill>
                  <a:schemeClr val="bg1"/>
                </a:solidFill>
              </a:rPr>
              <a:t> </a:t>
            </a:r>
            <a:endParaRPr lang="en-US" sz="4000" dirty="0">
              <a:solidFill>
                <a:schemeClr val="bg1"/>
              </a:solidFill>
            </a:endParaRPr>
          </a:p>
        </p:txBody>
      </p:sp>
      <p:sp>
        <p:nvSpPr>
          <p:cNvPr id="43" name="TextBox 42"/>
          <p:cNvSpPr txBox="1"/>
          <p:nvPr/>
        </p:nvSpPr>
        <p:spPr>
          <a:xfrm>
            <a:off x="7662693" y="4610100"/>
            <a:ext cx="3675017" cy="646331"/>
          </a:xfrm>
          <a:prstGeom prst="rect">
            <a:avLst/>
          </a:prstGeom>
          <a:noFill/>
        </p:spPr>
        <p:txBody>
          <a:bodyPr wrap="square" rtlCol="0">
            <a:spAutoFit/>
          </a:bodyPr>
          <a:lstStyle/>
          <a:p>
            <a:r>
              <a:rPr lang="en-US" sz="3500" dirty="0">
                <a:solidFill>
                  <a:schemeClr val="bg1"/>
                </a:solidFill>
                <a:latin typeface="Poppins" panose="00000500000000000000" pitchFamily="2" charset="0"/>
                <a:cs typeface="Poppins" panose="00000500000000000000" pitchFamily="2" charset="0"/>
              </a:rPr>
              <a:t>Data</a:t>
            </a:r>
            <a:r>
              <a:rPr lang="en-US" sz="3600" dirty="0" smtClean="0">
                <a:solidFill>
                  <a:schemeClr val="bg1"/>
                </a:solidFill>
              </a:rPr>
              <a:t> </a:t>
            </a:r>
            <a:r>
              <a:rPr lang="en-US" sz="3500" dirty="0">
                <a:solidFill>
                  <a:schemeClr val="bg1"/>
                </a:solidFill>
                <a:latin typeface="Poppins" panose="00000500000000000000" pitchFamily="2" charset="0"/>
                <a:cs typeface="Poppins" panose="00000500000000000000" pitchFamily="2" charset="0"/>
              </a:rPr>
              <a:t>Modelling</a:t>
            </a:r>
            <a:endParaRPr lang="en-US" sz="3500" dirty="0">
              <a:solidFill>
                <a:schemeClr val="bg1"/>
              </a:solidFill>
              <a:latin typeface="Poppins" panose="00000500000000000000" pitchFamily="2" charset="0"/>
              <a:cs typeface="Poppins" panose="00000500000000000000" pitchFamily="2" charset="0"/>
            </a:endParaRPr>
          </a:p>
        </p:txBody>
      </p:sp>
      <p:sp>
        <p:nvSpPr>
          <p:cNvPr id="44" name="TextBox 43"/>
          <p:cNvSpPr txBox="1"/>
          <p:nvPr/>
        </p:nvSpPr>
        <p:spPr>
          <a:xfrm>
            <a:off x="9531036" y="6249769"/>
            <a:ext cx="3880164" cy="646331"/>
          </a:xfrm>
          <a:prstGeom prst="rect">
            <a:avLst/>
          </a:prstGeom>
          <a:noFill/>
        </p:spPr>
        <p:txBody>
          <a:bodyPr wrap="square" rtlCol="0">
            <a:spAutoFit/>
          </a:bodyPr>
          <a:lstStyle/>
          <a:p>
            <a:r>
              <a:rPr lang="en-US" sz="3500" dirty="0">
                <a:solidFill>
                  <a:schemeClr val="bg1"/>
                </a:solidFill>
                <a:latin typeface="Poppins" panose="00000500000000000000" pitchFamily="2" charset="0"/>
                <a:cs typeface="Poppins" panose="00000500000000000000" pitchFamily="2" charset="0"/>
              </a:rPr>
              <a:t>Data</a:t>
            </a:r>
            <a:r>
              <a:rPr lang="en-US" sz="3600" dirty="0" smtClean="0">
                <a:solidFill>
                  <a:schemeClr val="bg1"/>
                </a:solidFill>
              </a:rPr>
              <a:t> </a:t>
            </a:r>
            <a:r>
              <a:rPr lang="en-US" sz="3500" dirty="0">
                <a:solidFill>
                  <a:schemeClr val="bg1"/>
                </a:solidFill>
                <a:latin typeface="Poppins" panose="00000500000000000000" pitchFamily="2" charset="0"/>
                <a:cs typeface="Poppins" panose="00000500000000000000" pitchFamily="2" charset="0"/>
              </a:rPr>
              <a:t>Analysis</a:t>
            </a:r>
            <a:endParaRPr lang="en-US" sz="3500" dirty="0">
              <a:solidFill>
                <a:schemeClr val="bg1"/>
              </a:solidFill>
              <a:latin typeface="Poppins" panose="00000500000000000000" pitchFamily="2" charset="0"/>
              <a:cs typeface="Poppins" panose="00000500000000000000" pitchFamily="2" charset="0"/>
            </a:endParaRPr>
          </a:p>
        </p:txBody>
      </p:sp>
      <p:sp>
        <p:nvSpPr>
          <p:cNvPr id="45" name="TextBox 44"/>
          <p:cNvSpPr txBox="1"/>
          <p:nvPr/>
        </p:nvSpPr>
        <p:spPr>
          <a:xfrm>
            <a:off x="11337710" y="7926169"/>
            <a:ext cx="4283290" cy="646331"/>
          </a:xfrm>
          <a:prstGeom prst="rect">
            <a:avLst/>
          </a:prstGeom>
          <a:noFill/>
        </p:spPr>
        <p:txBody>
          <a:bodyPr wrap="square" rtlCol="0">
            <a:spAutoFit/>
          </a:bodyPr>
          <a:lstStyle/>
          <a:p>
            <a:r>
              <a:rPr lang="en-US" sz="3500" dirty="0">
                <a:solidFill>
                  <a:schemeClr val="bg1"/>
                </a:solidFill>
                <a:latin typeface="Poppins" panose="00000500000000000000" pitchFamily="2" charset="0"/>
                <a:cs typeface="Poppins" panose="00000500000000000000" pitchFamily="2" charset="0"/>
              </a:rPr>
              <a:t>Uncover</a:t>
            </a:r>
            <a:r>
              <a:rPr lang="en-US" sz="3600" dirty="0" smtClean="0">
                <a:solidFill>
                  <a:schemeClr val="bg1"/>
                </a:solidFill>
              </a:rPr>
              <a:t> </a:t>
            </a:r>
            <a:r>
              <a:rPr lang="en-US" sz="3500" dirty="0">
                <a:solidFill>
                  <a:schemeClr val="bg1"/>
                </a:solidFill>
                <a:latin typeface="Poppins" panose="00000500000000000000" pitchFamily="2" charset="0"/>
                <a:cs typeface="Poppins" panose="00000500000000000000" pitchFamily="2" charset="0"/>
              </a:rPr>
              <a:t>Insights</a:t>
            </a:r>
            <a:endParaRPr lang="en-US" sz="3500" dirty="0">
              <a:solidFill>
                <a:schemeClr val="bg1"/>
              </a:solidFill>
              <a:latin typeface="Poppins" panose="00000500000000000000" pitchFamily="2" charset="0"/>
              <a:cs typeface="Poppins" panose="000005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
        <p:nvSpPr>
          <p:cNvPr id="14" name="TextBox 13"/>
          <p:cNvSpPr txBox="1"/>
          <p:nvPr/>
        </p:nvSpPr>
        <p:spPr>
          <a:xfrm>
            <a:off x="12850644" y="5025545"/>
            <a:ext cx="2611612" cy="1015663"/>
          </a:xfrm>
          <a:prstGeom prst="rect">
            <a:avLst/>
          </a:prstGeom>
          <a:noFill/>
        </p:spPr>
        <p:txBody>
          <a:bodyPr wrap="none" rtlCol="0">
            <a:spAutoFit/>
          </a:bodyPr>
          <a:lstStyle/>
          <a:p>
            <a:pPr algn="ctr"/>
            <a:r>
              <a:rPr lang="en-US" sz="3000" dirty="0" smtClean="0">
                <a:latin typeface="Poppins" panose="00000500000000000000" pitchFamily="2" charset="0"/>
                <a:cs typeface="Poppins" panose="00000500000000000000" pitchFamily="2" charset="0"/>
              </a:rPr>
              <a:t>MONTH WITH</a:t>
            </a:r>
          </a:p>
          <a:p>
            <a:pPr algn="ctr"/>
            <a:r>
              <a:rPr lang="en-US" sz="3000" dirty="0" smtClean="0">
                <a:latin typeface="Poppins" panose="00000500000000000000" pitchFamily="2" charset="0"/>
                <a:cs typeface="Poppins" panose="00000500000000000000" pitchFamily="2" charset="0"/>
              </a:rPr>
              <a:t> MOST RIDES </a:t>
            </a:r>
            <a:endParaRPr lang="en-US" sz="3000" dirty="0">
              <a:latin typeface="Poppins" panose="00000500000000000000" pitchFamily="2" charset="0"/>
              <a:cs typeface="Poppins" panose="00000500000000000000" pitchFamily="2" charset="0"/>
            </a:endParaRPr>
          </a:p>
        </p:txBody>
      </p:sp>
      <p:sp>
        <p:nvSpPr>
          <p:cNvPr id="15" name="TextBox 14"/>
          <p:cNvSpPr txBox="1"/>
          <p:nvPr/>
        </p:nvSpPr>
        <p:spPr>
          <a:xfrm>
            <a:off x="7551075" y="5025545"/>
            <a:ext cx="2414444" cy="1015663"/>
          </a:xfrm>
          <a:prstGeom prst="rect">
            <a:avLst/>
          </a:prstGeom>
          <a:noFill/>
        </p:spPr>
        <p:txBody>
          <a:bodyPr wrap="none" rtlCol="0">
            <a:spAutoFit/>
          </a:bodyPr>
          <a:lstStyle/>
          <a:p>
            <a:pPr algn="ctr"/>
            <a:r>
              <a:rPr lang="en-US" sz="3000" dirty="0" smtClean="0">
                <a:latin typeface="Poppins" panose="00000500000000000000" pitchFamily="2" charset="0"/>
                <a:cs typeface="Poppins" panose="00000500000000000000" pitchFamily="2" charset="0"/>
              </a:rPr>
              <a:t>MOST USED </a:t>
            </a:r>
          </a:p>
          <a:p>
            <a:pPr algn="ctr"/>
            <a:r>
              <a:rPr lang="en-US" sz="3000" dirty="0" smtClean="0">
                <a:latin typeface="Poppins" panose="00000500000000000000" pitchFamily="2" charset="0"/>
                <a:cs typeface="Poppins" panose="00000500000000000000" pitchFamily="2" charset="0"/>
              </a:rPr>
              <a:t>STATION </a:t>
            </a:r>
          </a:p>
        </p:txBody>
      </p:sp>
      <p:sp>
        <p:nvSpPr>
          <p:cNvPr id="16" name="TextBox 15"/>
          <p:cNvSpPr txBox="1"/>
          <p:nvPr/>
        </p:nvSpPr>
        <p:spPr>
          <a:xfrm>
            <a:off x="2016517" y="5025545"/>
            <a:ext cx="3193503" cy="1015663"/>
          </a:xfrm>
          <a:prstGeom prst="rect">
            <a:avLst/>
          </a:prstGeom>
          <a:noFill/>
        </p:spPr>
        <p:txBody>
          <a:bodyPr wrap="none" rtlCol="0">
            <a:spAutoFit/>
          </a:bodyPr>
          <a:lstStyle/>
          <a:p>
            <a:pPr algn="ctr"/>
            <a:r>
              <a:rPr lang="en-US" sz="3000" dirty="0" smtClean="0">
                <a:latin typeface="Poppins" panose="00000500000000000000" pitchFamily="2" charset="0"/>
                <a:cs typeface="Poppins" panose="00000500000000000000" pitchFamily="2" charset="0"/>
              </a:rPr>
              <a:t>WEEK DAY WITH </a:t>
            </a:r>
          </a:p>
          <a:p>
            <a:pPr algn="ctr"/>
            <a:r>
              <a:rPr lang="en-US" sz="3000" dirty="0" smtClean="0">
                <a:latin typeface="Poppins" panose="00000500000000000000" pitchFamily="2" charset="0"/>
                <a:cs typeface="Poppins" panose="00000500000000000000" pitchFamily="2" charset="0"/>
              </a:rPr>
              <a:t>MOST RIDES</a:t>
            </a:r>
          </a:p>
        </p:txBody>
      </p:sp>
      <p:sp>
        <p:nvSpPr>
          <p:cNvPr id="17" name="TextBox 16"/>
          <p:cNvSpPr txBox="1"/>
          <p:nvPr/>
        </p:nvSpPr>
        <p:spPr>
          <a:xfrm>
            <a:off x="13124903" y="3309337"/>
            <a:ext cx="2063094" cy="1015663"/>
          </a:xfrm>
          <a:prstGeom prst="rect">
            <a:avLst/>
          </a:prstGeom>
          <a:noFill/>
        </p:spPr>
        <p:txBody>
          <a:bodyPr wrap="square" rtlCol="0">
            <a:spAutoFit/>
          </a:bodyPr>
          <a:lstStyle/>
          <a:p>
            <a:r>
              <a:rPr lang="en-US" sz="6000" dirty="0" smtClean="0">
                <a:solidFill>
                  <a:srgbClr val="A100FF"/>
                </a:solidFill>
                <a:latin typeface="Poppins" panose="00000500000000000000" pitchFamily="2" charset="0"/>
                <a:cs typeface="Poppins" panose="00000500000000000000" pitchFamily="2" charset="0"/>
              </a:rPr>
              <a:t>JULY</a:t>
            </a:r>
            <a:endParaRPr lang="en-US" sz="6000" dirty="0">
              <a:solidFill>
                <a:srgbClr val="A100FF"/>
              </a:solidFill>
              <a:latin typeface="Poppins" panose="00000500000000000000" pitchFamily="2" charset="0"/>
              <a:cs typeface="Poppins" panose="00000500000000000000" pitchFamily="2" charset="0"/>
            </a:endParaRPr>
          </a:p>
        </p:txBody>
      </p:sp>
      <p:sp>
        <p:nvSpPr>
          <p:cNvPr id="18" name="TextBox 17"/>
          <p:cNvSpPr txBox="1"/>
          <p:nvPr/>
        </p:nvSpPr>
        <p:spPr>
          <a:xfrm>
            <a:off x="5298208" y="2862337"/>
            <a:ext cx="6920168" cy="1938992"/>
          </a:xfrm>
          <a:prstGeom prst="rect">
            <a:avLst/>
          </a:prstGeom>
          <a:noFill/>
        </p:spPr>
        <p:txBody>
          <a:bodyPr wrap="square" rtlCol="0">
            <a:spAutoFit/>
          </a:bodyPr>
          <a:lstStyle/>
          <a:p>
            <a:pPr algn="ctr"/>
            <a:r>
              <a:rPr lang="en-US" sz="6000" dirty="0" smtClean="0">
                <a:solidFill>
                  <a:srgbClr val="A100FF"/>
                </a:solidFill>
                <a:latin typeface="Poppins" panose="00000500000000000000" pitchFamily="2" charset="0"/>
                <a:cs typeface="Poppins" panose="00000500000000000000" pitchFamily="2" charset="0"/>
              </a:rPr>
              <a:t>STREETER GRAND AVE STATION</a:t>
            </a:r>
          </a:p>
        </p:txBody>
      </p:sp>
      <p:sp>
        <p:nvSpPr>
          <p:cNvPr id="20" name="TextBox 19"/>
          <p:cNvSpPr txBox="1"/>
          <p:nvPr/>
        </p:nvSpPr>
        <p:spPr>
          <a:xfrm>
            <a:off x="1708268" y="3309337"/>
            <a:ext cx="3810000" cy="1015663"/>
          </a:xfrm>
          <a:prstGeom prst="rect">
            <a:avLst/>
          </a:prstGeom>
          <a:noFill/>
        </p:spPr>
        <p:txBody>
          <a:bodyPr wrap="square" rtlCol="0">
            <a:spAutoFit/>
          </a:bodyPr>
          <a:lstStyle/>
          <a:p>
            <a:pPr algn="ctr"/>
            <a:r>
              <a:rPr lang="en-US" sz="6000" dirty="0" smtClean="0">
                <a:solidFill>
                  <a:srgbClr val="A100FF"/>
                </a:solidFill>
                <a:latin typeface="Poppins" panose="00000500000000000000" pitchFamily="2" charset="0"/>
                <a:cs typeface="Poppins" panose="00000500000000000000" pitchFamily="2" charset="0"/>
              </a:rPr>
              <a:t>FRIDAY</a:t>
            </a:r>
            <a:endParaRPr lang="en-US" sz="6000" dirty="0">
              <a:solidFill>
                <a:srgbClr val="A100FF"/>
              </a:solidFill>
              <a:latin typeface="Poppins" panose="00000500000000000000" pitchFamily="2" charset="0"/>
              <a:cs typeface="Poppins"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5094" y="530470"/>
            <a:ext cx="8686400" cy="8686400"/>
          </a:xfrm>
          <a:prstGeom prst="rect">
            <a:avLst/>
          </a:prstGeom>
        </p:spPr>
      </p:pic>
      <p:sp>
        <p:nvSpPr>
          <p:cNvPr id="29" name="TextBox 28"/>
          <p:cNvSpPr txBox="1"/>
          <p:nvPr/>
        </p:nvSpPr>
        <p:spPr>
          <a:xfrm>
            <a:off x="3103051" y="2799136"/>
            <a:ext cx="3766777" cy="630942"/>
          </a:xfrm>
          <a:prstGeom prst="rect">
            <a:avLst/>
          </a:prstGeom>
          <a:noFill/>
        </p:spPr>
        <p:txBody>
          <a:bodyPr wrap="square" rtlCol="0">
            <a:spAutoFit/>
          </a:bodyPr>
          <a:lstStyle/>
          <a:p>
            <a:r>
              <a:rPr lang="en-US" sz="3500" dirty="0" smtClean="0">
                <a:solidFill>
                  <a:srgbClr val="A100FF"/>
                </a:solidFill>
                <a:latin typeface="Poppins" panose="00000500000000000000" pitchFamily="2" charset="0"/>
                <a:cs typeface="Poppins" panose="00000500000000000000" pitchFamily="2" charset="0"/>
              </a:rPr>
              <a:t>Key takeaways:</a:t>
            </a:r>
            <a:endParaRPr lang="en-US" sz="3500" dirty="0">
              <a:solidFill>
                <a:srgbClr val="A100FF"/>
              </a:solidFill>
              <a:latin typeface="Poppins" panose="00000500000000000000" pitchFamily="2" charset="0"/>
              <a:cs typeface="Poppins" panose="00000500000000000000" pitchFamily="2" charset="0"/>
            </a:endParaRPr>
          </a:p>
        </p:txBody>
      </p:sp>
      <p:sp>
        <p:nvSpPr>
          <p:cNvPr id="30" name="TextBox 29"/>
          <p:cNvSpPr txBox="1"/>
          <p:nvPr/>
        </p:nvSpPr>
        <p:spPr>
          <a:xfrm>
            <a:off x="3491894" y="3879831"/>
            <a:ext cx="6553200" cy="5062924"/>
          </a:xfrm>
          <a:prstGeom prst="rect">
            <a:avLst/>
          </a:prstGeom>
          <a:noFill/>
        </p:spPr>
        <p:txBody>
          <a:bodyPr wrap="square" rtlCol="0">
            <a:spAutoFit/>
          </a:bodyPr>
          <a:lstStyle/>
          <a:p>
            <a:pPr marL="685800" indent="-685800">
              <a:buFont typeface="Arial" panose="020B0604020202020204" pitchFamily="34" charset="0"/>
              <a:buChar char="•"/>
            </a:pPr>
            <a:r>
              <a:rPr lang="en-US" sz="2700" dirty="0" smtClean="0">
                <a:solidFill>
                  <a:schemeClr val="tx1">
                    <a:lumMod val="50000"/>
                    <a:lumOff val="50000"/>
                  </a:schemeClr>
                </a:solidFill>
                <a:latin typeface="Poppins" panose="00000500000000000000" pitchFamily="2" charset="0"/>
                <a:cs typeface="Poppins" panose="00000500000000000000" pitchFamily="2" charset="0"/>
              </a:rPr>
              <a:t>By looking at 11+ months of  past data, we’re able to identify </a:t>
            </a:r>
            <a:r>
              <a:rPr lang="en-US" sz="2700" b="1" dirty="0" smtClean="0">
                <a:solidFill>
                  <a:schemeClr val="tx1">
                    <a:lumMod val="50000"/>
                    <a:lumOff val="50000"/>
                  </a:schemeClr>
                </a:solidFill>
                <a:latin typeface="Poppins" panose="00000500000000000000" pitchFamily="2" charset="0"/>
                <a:cs typeface="Poppins" panose="00000500000000000000" pitchFamily="2" charset="0"/>
              </a:rPr>
              <a:t>electric bikes are the most frequently booked type of bike.</a:t>
            </a:r>
          </a:p>
          <a:p>
            <a:pPr marL="685800" indent="-685800">
              <a:buFont typeface="Arial" panose="020B0604020202020204" pitchFamily="34" charset="0"/>
              <a:buChar char="•"/>
            </a:pPr>
            <a:endParaRPr lang="en-US" sz="2500" b="1" dirty="0" smtClean="0">
              <a:solidFill>
                <a:schemeClr val="tx1">
                  <a:lumMod val="50000"/>
                  <a:lumOff val="50000"/>
                </a:schemeClr>
              </a:solidFill>
              <a:latin typeface="Poppins" panose="00000500000000000000" pitchFamily="2" charset="0"/>
              <a:cs typeface="Poppins" panose="00000500000000000000" pitchFamily="2" charset="0"/>
            </a:endParaRPr>
          </a:p>
          <a:p>
            <a:pPr marL="685800" indent="-685800">
              <a:buFont typeface="Arial" panose="020B0604020202020204" pitchFamily="34" charset="0"/>
              <a:buChar char="•"/>
            </a:pPr>
            <a:r>
              <a:rPr lang="en-US" sz="2700" dirty="0" smtClean="0">
                <a:solidFill>
                  <a:schemeClr val="tx1">
                    <a:lumMod val="50000"/>
                    <a:lumOff val="50000"/>
                  </a:schemeClr>
                </a:solidFill>
                <a:latin typeface="Poppins" panose="00000500000000000000" pitchFamily="2" charset="0"/>
                <a:cs typeface="Poppins" panose="00000500000000000000" pitchFamily="2" charset="0"/>
              </a:rPr>
              <a:t>Most Preferable bike </a:t>
            </a:r>
            <a:r>
              <a:rPr lang="en-US" sz="2700" b="1" dirty="0" smtClean="0">
                <a:solidFill>
                  <a:schemeClr val="tx1">
                    <a:lumMod val="50000"/>
                    <a:lumOff val="50000"/>
                  </a:schemeClr>
                </a:solidFill>
                <a:latin typeface="Poppins" panose="00000500000000000000" pitchFamily="2" charset="0"/>
                <a:cs typeface="Poppins" panose="00000500000000000000" pitchFamily="2" charset="0"/>
              </a:rPr>
              <a:t>used for covering large distance is Classic bikes.</a:t>
            </a:r>
          </a:p>
          <a:p>
            <a:pPr marL="685800" indent="-685800">
              <a:buFont typeface="Arial" panose="020B0604020202020204" pitchFamily="34" charset="0"/>
              <a:buChar char="•"/>
            </a:pPr>
            <a:endParaRPr lang="en-US" sz="2500" dirty="0">
              <a:solidFill>
                <a:schemeClr val="tx1">
                  <a:lumMod val="50000"/>
                  <a:lumOff val="50000"/>
                </a:schemeClr>
              </a:solidFill>
              <a:latin typeface="Poppins" panose="00000500000000000000" pitchFamily="2" charset="0"/>
              <a:cs typeface="Poppins" panose="00000500000000000000" pitchFamily="2" charset="0"/>
            </a:endParaRPr>
          </a:p>
          <a:p>
            <a:pPr marL="685800" indent="-685800">
              <a:buFont typeface="Arial" panose="020B0604020202020204" pitchFamily="34" charset="0"/>
              <a:buChar char="•"/>
            </a:pPr>
            <a:r>
              <a:rPr lang="en-US" sz="2700" dirty="0" smtClean="0">
                <a:solidFill>
                  <a:schemeClr val="tx1">
                    <a:lumMod val="50000"/>
                    <a:lumOff val="50000"/>
                  </a:schemeClr>
                </a:solidFill>
                <a:latin typeface="Poppins" panose="00000500000000000000" pitchFamily="2" charset="0"/>
                <a:cs typeface="Poppins" panose="00000500000000000000" pitchFamily="2" charset="0"/>
              </a:rPr>
              <a:t>Docked bike is used </a:t>
            </a:r>
            <a:r>
              <a:rPr lang="en-US" sz="2700" b="1" dirty="0" smtClean="0">
                <a:solidFill>
                  <a:schemeClr val="tx1">
                    <a:lumMod val="50000"/>
                    <a:lumOff val="50000"/>
                  </a:schemeClr>
                </a:solidFill>
                <a:latin typeface="Poppins" panose="00000500000000000000" pitchFamily="2" charset="0"/>
                <a:cs typeface="Poppins" panose="00000500000000000000" pitchFamily="2" charset="0"/>
              </a:rPr>
              <a:t>very little</a:t>
            </a:r>
            <a:r>
              <a:rPr lang="en-US" sz="2700" dirty="0" smtClean="0">
                <a:solidFill>
                  <a:schemeClr val="tx1">
                    <a:lumMod val="50000"/>
                    <a:lumOff val="50000"/>
                  </a:schemeClr>
                </a:solidFill>
                <a:latin typeface="Poppins" panose="00000500000000000000" pitchFamily="2" charset="0"/>
                <a:cs typeface="Poppins" panose="00000500000000000000" pitchFamily="2" charset="0"/>
              </a:rPr>
              <a:t> or not at all</a:t>
            </a:r>
            <a:r>
              <a:rPr lang="en-US" sz="2700" b="1" dirty="0" smtClean="0">
                <a:solidFill>
                  <a:schemeClr val="tx1">
                    <a:lumMod val="50000"/>
                    <a:lumOff val="50000"/>
                  </a:schemeClr>
                </a:solidFill>
                <a:latin typeface="Poppins" panose="00000500000000000000" pitchFamily="2" charset="0"/>
                <a:cs typeface="Poppins" panose="00000500000000000000" pitchFamily="2" charset="0"/>
              </a:rPr>
              <a:t>.</a:t>
            </a:r>
          </a:p>
          <a:p>
            <a:pPr marL="685800" indent="-685800">
              <a:buFont typeface="Arial" panose="020B0604020202020204" pitchFamily="34" charset="0"/>
              <a:buChar char="•"/>
            </a:pPr>
            <a:endParaRPr lang="en-US" sz="30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607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9649" y="1155659"/>
            <a:ext cx="11165956" cy="7975682"/>
          </a:xfrm>
          <a:prstGeom prst="rect">
            <a:avLst/>
          </a:prstGeom>
        </p:spPr>
      </p:pic>
    </p:spTree>
    <p:extLst>
      <p:ext uri="{BB962C8B-B14F-4D97-AF65-F5344CB8AC3E}">
        <p14:creationId xmlns:p14="http://schemas.microsoft.com/office/powerpoint/2010/main" val="3173599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9664" y="1943070"/>
            <a:ext cx="17687810" cy="66329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309</Words>
  <Application>Microsoft Office PowerPoint</Application>
  <PresentationFormat>Custom</PresentationFormat>
  <Paragraphs>80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Inter</vt:lpstr>
      <vt:lpstr>Calibri</vt:lpstr>
      <vt:lpstr>Roboto Light</vt:lpstr>
      <vt:lpstr>Graphik Regular</vt:lpstr>
      <vt:lpstr>Arial</vt:lpstr>
      <vt:lpstr>Clear Sans Regular Bold</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Adas</cp:lastModifiedBy>
  <cp:revision>34</cp:revision>
  <dcterms:created xsi:type="dcterms:W3CDTF">2006-08-16T00:00:00Z</dcterms:created>
  <dcterms:modified xsi:type="dcterms:W3CDTF">2022-12-31T13:47:39Z</dcterms:modified>
  <dc:identifier>DAEhDyfaYKE</dc:identifier>
</cp:coreProperties>
</file>