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82" r:id="rId25"/>
    <p:sldId id="284" r:id="rId26"/>
    <p:sldId id="283" r:id="rId27"/>
    <p:sldId id="280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5" r:id="rId36"/>
    <p:sldId id="286" r:id="rId37"/>
    <p:sldId id="287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5A323-F0A2-46EA-AC54-310C747F4DA3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051AC-343A-4E02-A731-A8E338A3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5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19580A-AEBE-4836-A8C8-EF89AD34F0B9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A8DD85-FB4E-4909-86D5-8B5984E7976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B47BBB-97BB-44FF-9A8F-2BA61403A469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FF099C-BF17-4F5F-919F-3E179AF3CA4D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2819E9-1E14-4704-A86D-3DBB38378BF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494D-D350-4C49-AE90-BC9F9938238F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5808-3061-41C4-B6D5-6D0FA25877B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ACA-78BF-415D-A590-6EA3D8C1276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72F2-7EDF-46C1-A1E6-49DB288B58DC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60BF-D01F-4725-A579-8A574A8EE00D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ACAF-40F5-4DDE-9FCC-DA5F195E0C3A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C7DE-D252-4E0D-BEB8-3C935A87DC3F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A7C7-7137-4378-9C84-1FF049D6480C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3DAC-7D5C-4C54-8AF8-7B021DE1A467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A919-E908-42D6-A70A-E17285526A3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0771-9907-4C6A-9F99-5F58FB6AA4E9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6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FA80-D038-486A-8846-0982DBDD1B35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227C-BA68-45DC-A9BD-8BE893241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5538"/>
            <a:ext cx="9144000" cy="22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5" y="5070764"/>
            <a:ext cx="3415145" cy="175260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sz="4400" b="1" dirty="0"/>
              <a:t>Adnan Amin</a:t>
            </a:r>
          </a:p>
          <a:p>
            <a:r>
              <a:rPr lang="en-US" sz="1800" dirty="0" err="1"/>
              <a:t>Im|sciences</a:t>
            </a:r>
            <a:r>
              <a:rPr lang="en-US" sz="1800" dirty="0"/>
              <a:t>, Peshawar</a:t>
            </a:r>
          </a:p>
        </p:txBody>
      </p:sp>
      <p:pic>
        <p:nvPicPr>
          <p:cNvPr id="1026" name="Picture 2" descr="Image result for data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28630"/>
            <a:ext cx="2857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15785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Explosive Growth of Data</a:t>
            </a:r>
          </a:p>
          <a:p>
            <a:pPr marL="914400" lvl="1" indent="-514350"/>
            <a:r>
              <a:rPr lang="en-US" sz="2400" dirty="0"/>
              <a:t>From terabytes to petabytes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We are drowning in data, but starving for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world is data rich but information poor situation.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3138055" cy="3304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1600</a:t>
            </a:r>
          </a:p>
          <a:p>
            <a:pPr lvl="1"/>
            <a:r>
              <a:rPr lang="en-US" dirty="0"/>
              <a:t>Empirical Sciences</a:t>
            </a:r>
          </a:p>
          <a:p>
            <a:r>
              <a:rPr lang="en-US" dirty="0"/>
              <a:t>1600-1950</a:t>
            </a:r>
          </a:p>
          <a:p>
            <a:pPr lvl="1"/>
            <a:r>
              <a:rPr lang="en-US" dirty="0"/>
              <a:t>Theoretical science</a:t>
            </a:r>
          </a:p>
          <a:p>
            <a:r>
              <a:rPr lang="en-US" dirty="0"/>
              <a:t>1950-1990</a:t>
            </a:r>
          </a:p>
          <a:p>
            <a:pPr lvl="1"/>
            <a:r>
              <a:rPr lang="en-US" dirty="0"/>
              <a:t>Computational science</a:t>
            </a:r>
          </a:p>
          <a:p>
            <a:r>
              <a:rPr lang="en-US" dirty="0"/>
              <a:t>1990-Now</a:t>
            </a:r>
          </a:p>
          <a:p>
            <a:pPr lvl="1"/>
            <a:r>
              <a:rPr lang="en-US" dirty="0"/>
              <a:t>Data Science</a:t>
            </a:r>
          </a:p>
          <a:p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65073" y="636555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Jim Gray and Alex </a:t>
            </a:r>
            <a:r>
              <a:rPr lang="en-US" sz="1100" dirty="0" err="1"/>
              <a:t>Szalay</a:t>
            </a:r>
            <a:r>
              <a:rPr lang="en-US" sz="1100" dirty="0"/>
              <a:t>, </a:t>
            </a:r>
            <a:r>
              <a:rPr lang="en-US" sz="1100" i="1" dirty="0"/>
              <a:t>The World Wide Telescope: An Archetype for Online Science</a:t>
            </a:r>
            <a:r>
              <a:rPr lang="en-US" sz="1100" dirty="0"/>
              <a:t>, Comm. ACM, 45(11): 50-54, Nov.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Empirical Science (Before 1600)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Empirical</a:t>
            </a:r>
            <a:endParaRPr lang="en-US" dirty="0"/>
          </a:p>
          <a:p>
            <a:pPr lvl="1"/>
            <a:r>
              <a:rPr lang="en-US" dirty="0"/>
              <a:t>Based on evidence. </a:t>
            </a:r>
          </a:p>
          <a:p>
            <a:r>
              <a:rPr lang="en-US" dirty="0"/>
              <a:t>In </a:t>
            </a:r>
            <a:r>
              <a:rPr lang="en-US" b="1" dirty="0"/>
              <a:t>scientific</a:t>
            </a:r>
            <a:r>
              <a:rPr lang="en-US" dirty="0"/>
              <a:t> method the word "</a:t>
            </a:r>
            <a:r>
              <a:rPr lang="en-US" b="1" dirty="0"/>
              <a:t>empirical</a:t>
            </a:r>
            <a:r>
              <a:rPr lang="en-US" dirty="0"/>
              <a:t>" refers to the use of working hypothesis that can be tested using observation and experiment. </a:t>
            </a:r>
          </a:p>
          <a:p>
            <a:r>
              <a:rPr lang="en-US" b="1" dirty="0"/>
              <a:t>Empirical</a:t>
            </a:r>
            <a:r>
              <a:rPr lang="en-US" dirty="0"/>
              <a:t> data is produced by experiment and observation.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Science (1600-1950)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Each discipline has grown a </a:t>
            </a:r>
            <a:r>
              <a:rPr lang="en-US" i="1" dirty="0"/>
              <a:t>theoretical </a:t>
            </a:r>
            <a:r>
              <a:rPr lang="en-US" dirty="0"/>
              <a:t>component. </a:t>
            </a:r>
          </a:p>
          <a:p>
            <a:r>
              <a:rPr lang="en-US" dirty="0"/>
              <a:t>Theoretical models often motivate experiments and generalize our understanding.</a:t>
            </a:r>
          </a:p>
          <a:p>
            <a:r>
              <a:rPr lang="en-US" dirty="0">
                <a:solidFill>
                  <a:srgbClr val="FF0000"/>
                </a:solidFill>
              </a:rPr>
              <a:t>Theory? Fact ? Hypothesis ?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hypothesis</a:t>
            </a:r>
            <a:r>
              <a:rPr lang="en-US" dirty="0"/>
              <a:t> is an idea that hasn't been proven yet.</a:t>
            </a:r>
          </a:p>
          <a:p>
            <a:r>
              <a:rPr lang="en-US" dirty="0"/>
              <a:t>If enough evidence accumulates to support a hypothesis. Then it moves to the next step.. known as a </a:t>
            </a:r>
            <a:r>
              <a:rPr lang="en-US" dirty="0">
                <a:solidFill>
                  <a:srgbClr val="FF0000"/>
                </a:solidFill>
              </a:rPr>
              <a:t>theory</a:t>
            </a:r>
            <a:r>
              <a:rPr lang="en-US" dirty="0"/>
              <a:t>.</a:t>
            </a:r>
          </a:p>
          <a:p>
            <a:r>
              <a:rPr lang="en-US" dirty="0"/>
              <a:t>Theory may change.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2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Theory and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theory usually has already survived several falsification attempts and is pretty well accepted.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Theory</a:t>
            </a:r>
            <a:r>
              <a:rPr lang="en-US" dirty="0"/>
              <a:t>” to mean any explanation of observations.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Facts</a:t>
            </a:r>
            <a:r>
              <a:rPr lang="en-US" dirty="0"/>
              <a:t>" refer to the observations. E.g. "It is a fact that the speed of light is constant in a vacuum."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science (1950-1990)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Science traditionally meant simulation. </a:t>
            </a:r>
          </a:p>
          <a:p>
            <a:r>
              <a:rPr lang="en-US" dirty="0"/>
              <a:t>It grew out of our inability to find closed-form solutions for complex mathematical models.</a:t>
            </a:r>
          </a:p>
          <a:p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science (1990-Now)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/>
              <a:t>The flood of data from new scientific instruments and simulations.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The ability to economically store and manage petabytes of data online.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The Internet and computing Grid that makes all these archives universally accessible.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Scientific info. management, acquisition, organization, query, and visualization tasks scale almost linearly with data volumes.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Challenge? Mining inside huge data in hand.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Database Technology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38276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b="1" dirty="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/>
              <a:t>Web technology (XML, data integration) and global information systems</a:t>
            </a:r>
            <a:r>
              <a:rPr lang="en-US" sz="900" dirty="0"/>
              <a:t> </a:t>
            </a:r>
          </a:p>
        </p:txBody>
      </p:sp>
      <p:pic>
        <p:nvPicPr>
          <p:cNvPr id="7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Autofit/>
          </a:bodyPr>
          <a:lstStyle/>
          <a:p>
            <a:r>
              <a:rPr lang="en-US" sz="11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Data Mining?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are any facts, numbers, or text that can be processed by a computer.</a:t>
            </a:r>
          </a:p>
          <a:p>
            <a:pPr lvl="1"/>
            <a:r>
              <a:rPr lang="en-US" b="1" dirty="0"/>
              <a:t>operational or transactional data</a:t>
            </a:r>
            <a:endParaRPr lang="en-US" dirty="0"/>
          </a:p>
          <a:p>
            <a:pPr lvl="2"/>
            <a:r>
              <a:rPr lang="en-US" dirty="0"/>
              <a:t>E.g., sales, cost, inventory, payroll, and accounting.</a:t>
            </a:r>
          </a:p>
          <a:p>
            <a:pPr lvl="1"/>
            <a:r>
              <a:rPr lang="en-US" b="1" dirty="0"/>
              <a:t>nonoperational data</a:t>
            </a:r>
            <a:endParaRPr lang="en-US" dirty="0"/>
          </a:p>
          <a:p>
            <a:pPr lvl="2"/>
            <a:r>
              <a:rPr lang="en-US" dirty="0"/>
              <a:t>industry sales, forecast data, and macro economic data </a:t>
            </a:r>
          </a:p>
          <a:p>
            <a:pPr lvl="1"/>
            <a:r>
              <a:rPr lang="en-US" b="1" dirty="0"/>
              <a:t>meta data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data about the data itself, </a:t>
            </a:r>
          </a:p>
          <a:p>
            <a:pPr lvl="3"/>
            <a:r>
              <a:rPr lang="en-US" dirty="0"/>
              <a:t>logical database design or data dictionary definitions </a:t>
            </a:r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7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458200" cy="63088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1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Names:</a:t>
            </a:r>
          </a:p>
          <a:p>
            <a:pPr lvl="1"/>
            <a:r>
              <a:rPr lang="en-US" dirty="0"/>
              <a:t>Knowledge discovery in database (KDD).</a:t>
            </a:r>
          </a:p>
          <a:p>
            <a:pPr lvl="1"/>
            <a:r>
              <a:rPr lang="en-US" dirty="0"/>
              <a:t>Knowledge Extraction</a:t>
            </a:r>
          </a:p>
          <a:p>
            <a:pPr lvl="1"/>
            <a:r>
              <a:rPr lang="en-US" dirty="0"/>
              <a:t>Data/Pattern Analysis</a:t>
            </a:r>
          </a:p>
          <a:p>
            <a:pPr lvl="1"/>
            <a:r>
              <a:rPr lang="en-US" dirty="0"/>
              <a:t>Data Archeology</a:t>
            </a:r>
          </a:p>
          <a:p>
            <a:pPr lvl="1"/>
            <a:r>
              <a:rPr lang="en-US" dirty="0"/>
              <a:t>Business Intelligence</a:t>
            </a:r>
          </a:p>
          <a:p>
            <a:r>
              <a:rPr lang="en-US" dirty="0">
                <a:solidFill>
                  <a:srgbClr val="FF0000"/>
                </a:solidFill>
              </a:rPr>
              <a:t>Why Knowledge Mining from the Data?</a:t>
            </a:r>
          </a:p>
          <a:p>
            <a:pPr lvl="1"/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KDD?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refer to the mining of gold from rocks or sand, we say gold mining instead of rock or sand mining.</a:t>
            </a:r>
          </a:p>
          <a:p>
            <a:r>
              <a:rPr lang="en-US" dirty="0"/>
              <a:t>Therefore,</a:t>
            </a:r>
          </a:p>
          <a:p>
            <a:pPr lvl="1"/>
            <a:r>
              <a:rPr lang="en-US" dirty="0"/>
              <a:t>knowledge mining from data is simply refer to Data mining.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most prominent features of the data and ignoring the rest. </a:t>
            </a:r>
            <a:r>
              <a:rPr lang="en-US" sz="1200" dirty="0"/>
              <a:t>(Book Mining of Massive data by Jure et al.)</a:t>
            </a:r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6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Extraction of interesting </a:t>
            </a:r>
            <a:r>
              <a:rPr lang="en-US" sz="2000" dirty="0"/>
              <a:t>(</a:t>
            </a:r>
            <a:r>
              <a:rPr lang="en-GB" dirty="0"/>
              <a:t>non-trivial, implicit, previously unknown and potentially useful)</a:t>
            </a:r>
            <a:r>
              <a:rPr lang="en-GB" sz="3600" dirty="0"/>
              <a:t> </a:t>
            </a:r>
            <a:r>
              <a:rPr lang="en-GB" dirty="0"/>
              <a:t>patterns or knowledge from huge amount of data. 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7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definition </a:t>
            </a:r>
            <a:r>
              <a:rPr lang="en-US" dirty="0" err="1"/>
              <a:t>conti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finds valuable information hidden in a large volumes of data.</a:t>
            </a:r>
          </a:p>
          <a:p>
            <a:r>
              <a:rPr lang="en-US" dirty="0"/>
              <a:t>Data mining is the analysis of data and the use of software techniques for finding patterns and regularities in sets of data.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6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8763000" cy="6781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18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144000" cy="914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lvl="1" algn="ctr" eaLnBrk="1" hangingPunct="1">
              <a:lnSpc>
                <a:spcPct val="90000"/>
              </a:lnSpc>
            </a:pPr>
            <a:r>
              <a:rPr lang="en-US" sz="2400" b="1" dirty="0"/>
              <a:t>Data mining- Core of Knowledge </a:t>
            </a:r>
            <a:r>
              <a:rPr lang="en-US" sz="2800" b="1" dirty="0"/>
              <a:t>discovery</a:t>
            </a:r>
            <a:r>
              <a:rPr lang="en-US" sz="2400" b="1" dirty="0"/>
              <a:t> process</a:t>
            </a:r>
            <a:endParaRPr lang="en-US" sz="2800" b="1" dirty="0"/>
          </a:p>
        </p:txBody>
      </p:sp>
      <p:sp>
        <p:nvSpPr>
          <p:cNvPr id="9223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Cleaning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237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Integration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9238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9239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 Warehouse</a:t>
            </a:r>
          </a:p>
        </p:txBody>
      </p:sp>
      <p:sp>
        <p:nvSpPr>
          <p:cNvPr id="9240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41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42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9249" name="Text Box 2078"/>
          <p:cNvSpPr txBox="1">
            <a:spLocks noChangeArrowheads="1"/>
          </p:cNvSpPr>
          <p:nvPr/>
        </p:nvSpPr>
        <p:spPr bwMode="auto">
          <a:xfrm>
            <a:off x="1971675" y="3260725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99"/>
                </a:solidFill>
                <a:latin typeface="Times New Roman" pitchFamily="18" charset="0"/>
              </a:rPr>
              <a:t>Task-relevant Data</a:t>
            </a:r>
          </a:p>
        </p:txBody>
      </p:sp>
      <p:sp>
        <p:nvSpPr>
          <p:cNvPr id="9250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Selection</a:t>
            </a:r>
          </a:p>
        </p:txBody>
      </p:sp>
      <p:sp>
        <p:nvSpPr>
          <p:cNvPr id="9251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9252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Pattern Evaluation</a:t>
            </a:r>
          </a:p>
        </p:txBody>
      </p:sp>
      <p:sp>
        <p:nvSpPr>
          <p:cNvPr id="9253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6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Sequence of KDD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cleansing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Pattern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47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63443" y="1824335"/>
            <a:ext cx="432954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Steps 1 through 4 are </a:t>
            </a:r>
            <a:r>
              <a:rPr lang="en-US" dirty="0" err="1"/>
              <a:t>differnet</a:t>
            </a:r>
            <a:r>
              <a:rPr lang="en-US" dirty="0"/>
              <a:t> forms of data preprocessing, where data are prepared for mining.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3443" y="2858869"/>
            <a:ext cx="38185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Step 5 can interact with the user or a knowledge base.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3443" y="3620869"/>
            <a:ext cx="44372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6 and 7are presentation to the user and </a:t>
            </a:r>
          </a:p>
          <a:p>
            <a:r>
              <a:rPr lang="en-US" dirty="0"/>
              <a:t>may be stored as new knowledge base.</a:t>
            </a:r>
          </a:p>
        </p:txBody>
      </p:sp>
    </p:spTree>
    <p:extLst>
      <p:ext uri="{BB962C8B-B14F-4D97-AF65-F5344CB8AC3E}">
        <p14:creationId xmlns:p14="http://schemas.microsoft.com/office/powerpoint/2010/main" val="202033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/>
              <a:t>Removing noise, incompleteness  and inconsistency from the real-word data.</a:t>
            </a:r>
          </a:p>
          <a:p>
            <a:r>
              <a:rPr lang="en-US" dirty="0"/>
              <a:t>It is the process to:</a:t>
            </a:r>
          </a:p>
          <a:p>
            <a:pPr lvl="1"/>
            <a:r>
              <a:rPr lang="en-US" dirty="0"/>
              <a:t>Fill in the missing values,  </a:t>
            </a:r>
          </a:p>
          <a:p>
            <a:pPr lvl="1"/>
            <a:r>
              <a:rPr lang="en-US" dirty="0"/>
              <a:t>Smooth out noise, </a:t>
            </a:r>
          </a:p>
          <a:p>
            <a:pPr lvl="1"/>
            <a:r>
              <a:rPr lang="en-US" dirty="0"/>
              <a:t>Identifying outliers,</a:t>
            </a:r>
          </a:p>
          <a:p>
            <a:pPr lvl="1"/>
            <a:r>
              <a:rPr lang="en-US" dirty="0"/>
              <a:t>Correct inconsistencies in the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447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patterns, associations, or relationships among all this </a:t>
            </a:r>
            <a:r>
              <a:rPr lang="en-US" i="1" dirty="0"/>
              <a:t>data</a:t>
            </a:r>
            <a:r>
              <a:rPr lang="en-US" dirty="0"/>
              <a:t> can provide </a:t>
            </a:r>
            <a:r>
              <a:rPr lang="en-US" i="1" dirty="0"/>
              <a:t>information.</a:t>
            </a:r>
          </a:p>
          <a:p>
            <a:pPr lvl="1"/>
            <a:r>
              <a:rPr lang="en-US" dirty="0"/>
              <a:t>analysis of retail point of sale transaction data can yield information on which products are selling and when.</a:t>
            </a:r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multiple data sources may be combined. </a:t>
            </a:r>
          </a:p>
          <a:p>
            <a:r>
              <a:rPr lang="en-US" dirty="0"/>
              <a:t>Data mining often requires data integration:</a:t>
            </a:r>
          </a:p>
          <a:p>
            <a:pPr lvl="1"/>
            <a:r>
              <a:rPr lang="en-US" dirty="0"/>
              <a:t>Merging of data from multiple data stores,</a:t>
            </a:r>
          </a:p>
          <a:p>
            <a:pPr lvl="1"/>
            <a:r>
              <a:rPr lang="en-US" dirty="0"/>
              <a:t>Reduce and avoid redundancies and inconsistencies in the resulting data set.</a:t>
            </a:r>
          </a:p>
          <a:p>
            <a:pPr lvl="1"/>
            <a:r>
              <a:rPr lang="en-US" dirty="0"/>
              <a:t>Improve the accuracy and speed of the subsequent data mining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data are transformed and consolidated into forms appropriate for mining by performing summary or aggregation operations. </a:t>
            </a:r>
          </a:p>
          <a:p>
            <a:r>
              <a:rPr lang="en-US" dirty="0"/>
              <a:t>Due to DT process:</a:t>
            </a:r>
          </a:p>
          <a:p>
            <a:pPr lvl="1"/>
            <a:r>
              <a:rPr lang="en-US" dirty="0"/>
              <a:t>Mining can be more efficient,</a:t>
            </a:r>
          </a:p>
          <a:p>
            <a:pPr lvl="1"/>
            <a:r>
              <a:rPr lang="en-US" dirty="0"/>
              <a:t>Easier to understand and find patterns</a:t>
            </a:r>
          </a:p>
          <a:p>
            <a:pPr lvl="1"/>
            <a:r>
              <a:rPr lang="en-US" dirty="0"/>
              <a:t>Data discretization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essential process where intelligent methods are applied to extract data patterns.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Pattern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truly interesting patterns representing knowledge based on interestingness measures.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9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Knowledge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visualization and knowledge representation techniques are used to present mined knowledge to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9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2250" y="152400"/>
            <a:ext cx="8686800" cy="5334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and Business Intelligence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246" name="AutoShape 1027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0247" name="Line 1028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29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033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034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035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10255" name="Text Box 1036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0256" name="Text Box 1037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10257" name="Text Box 1038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10258" name="Text Box 1039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10259" name="Text Box 1040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1"/>
              <a:t>Decision</a:t>
            </a:r>
            <a:r>
              <a:rPr lang="en-US" sz="1800"/>
              <a:t> </a:t>
            </a:r>
            <a:r>
              <a:rPr lang="en-US" sz="1800" b="1"/>
              <a:t>Making</a:t>
            </a:r>
          </a:p>
        </p:txBody>
      </p:sp>
      <p:sp>
        <p:nvSpPr>
          <p:cNvPr id="10260" name="Text Box 1041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Presentation</a:t>
            </a:r>
          </a:p>
        </p:txBody>
      </p:sp>
      <p:sp>
        <p:nvSpPr>
          <p:cNvPr id="10261" name="Text Box 1042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10262" name="Text Box 1043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Mining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0263" name="Text Box 1044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10264" name="Text Box 1045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1"/>
              <a:t>Data Exploration</a:t>
            </a:r>
          </a:p>
        </p:txBody>
      </p:sp>
      <p:sp>
        <p:nvSpPr>
          <p:cNvPr id="10265" name="Text Box 1047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Statistical Summary, Querying, and Reporting</a:t>
            </a:r>
            <a:endParaRPr lang="en-US" sz="18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266" name="Text Box 1048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Preprocessing/Integration, Data Warehouses</a:t>
            </a:r>
          </a:p>
        </p:txBody>
      </p:sp>
      <p:sp>
        <p:nvSpPr>
          <p:cNvPr id="10267" name="Text Box 1049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/>
              <a:t>Data Sources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0268" name="Text Box 1050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1" i="1">
                <a:latin typeface="Times New Roman" pitchFamily="18" charset="0"/>
              </a:rPr>
              <a:t>Paper, Files, Web documents, Scientific experiments, Database Systems</a:t>
            </a:r>
          </a:p>
        </p:txBody>
      </p:sp>
      <p:sp>
        <p:nvSpPr>
          <p:cNvPr id="10269" name="Line 1051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77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sz="3200" b="1" dirty="0"/>
              <a:t>Data Mining: Confluence of Multiple Disciplines</a:t>
            </a:r>
            <a:r>
              <a:rPr lang="en-US" sz="3600" b="1" dirty="0"/>
              <a:t> </a:t>
            </a:r>
          </a:p>
        </p:txBody>
      </p:sp>
      <p:grpSp>
        <p:nvGrpSpPr>
          <p:cNvPr id="11270" name="Group 29"/>
          <p:cNvGrpSpPr>
            <a:grpSpLocks/>
          </p:cNvGrpSpPr>
          <p:nvPr/>
        </p:nvGrpSpPr>
        <p:grpSpPr bwMode="auto">
          <a:xfrm>
            <a:off x="304800" y="1600200"/>
            <a:ext cx="8534400" cy="4343400"/>
            <a:chOff x="192" y="1152"/>
            <a:chExt cx="5376" cy="2736"/>
          </a:xfrm>
        </p:grpSpPr>
        <p:sp>
          <p:nvSpPr>
            <p:cNvPr id="11271" name="Oval 19"/>
            <p:cNvSpPr>
              <a:spLocks noChangeArrowheads="1"/>
            </p:cNvSpPr>
            <p:nvPr/>
          </p:nvSpPr>
          <p:spPr bwMode="auto">
            <a:xfrm>
              <a:off x="2136" y="2160"/>
              <a:ext cx="1440" cy="6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3200" b="1" dirty="0"/>
                <a:t>Data Mining</a:t>
              </a:r>
            </a:p>
          </p:txBody>
        </p:sp>
        <p:sp>
          <p:nvSpPr>
            <p:cNvPr id="11272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Database </a:t>
              </a:r>
            </a:p>
            <a:p>
              <a:pPr algn="ctr"/>
              <a:r>
                <a:rPr lang="en-US" sz="2400" dirty="0"/>
                <a:t>Technology</a:t>
              </a:r>
            </a:p>
          </p:txBody>
        </p:sp>
        <p:sp>
          <p:nvSpPr>
            <p:cNvPr id="11279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Statistics</a:t>
              </a:r>
            </a:p>
          </p:txBody>
        </p:sp>
        <p:sp>
          <p:nvSpPr>
            <p:cNvPr id="11280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400"/>
                <a:t>Machine</a:t>
              </a:r>
            </a:p>
            <a:p>
              <a:pPr algn="ctr"/>
              <a:r>
                <a:rPr lang="en-US" sz="2400"/>
                <a:t>Learning</a:t>
              </a:r>
            </a:p>
          </p:txBody>
        </p:sp>
        <p:sp>
          <p:nvSpPr>
            <p:cNvPr id="11281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Pattern</a:t>
              </a:r>
            </a:p>
            <a:p>
              <a:pPr algn="ctr"/>
              <a:r>
                <a:rPr lang="en-US" sz="2400" dirty="0"/>
                <a:t>Recognition</a:t>
              </a:r>
            </a:p>
          </p:txBody>
        </p:sp>
        <p:sp>
          <p:nvSpPr>
            <p:cNvPr id="11282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/>
                <a:t>Algorithm</a:t>
              </a:r>
            </a:p>
          </p:txBody>
        </p:sp>
        <p:sp>
          <p:nvSpPr>
            <p:cNvPr id="11283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/>
                <a:t>Other</a:t>
              </a:r>
            </a:p>
            <a:p>
              <a:pPr algn="ctr"/>
              <a:r>
                <a:rPr lang="en-US" sz="2400" dirty="0"/>
                <a:t>Disciplines</a:t>
              </a:r>
            </a:p>
          </p:txBody>
        </p:sp>
        <p:sp>
          <p:nvSpPr>
            <p:cNvPr id="11284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/>
                <a:t>Visualization</a:t>
              </a:r>
              <a:endParaRPr lang="en-US" sz="2000"/>
            </a:p>
          </p:txBody>
        </p:sp>
        <p:sp>
          <p:nvSpPr>
            <p:cNvPr id="11285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2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0668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600" b="1" dirty="0"/>
              <a:t>Data Mining: On What Kinds of Data?</a:t>
            </a:r>
            <a:endParaRPr lang="en-US" sz="3600" b="1" u="sng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b="1" dirty="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 dirty="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/>
              <a:t>The World-Wide Web</a:t>
            </a:r>
          </a:p>
        </p:txBody>
      </p:sp>
      <p:pic>
        <p:nvPicPr>
          <p:cNvPr id="7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923924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5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Data Mining Concepts and Techniques 3</a:t>
            </a:r>
            <a:r>
              <a:rPr lang="en-US" baseline="30000" dirty="0"/>
              <a:t>rd</a:t>
            </a:r>
            <a:r>
              <a:rPr lang="en-US" dirty="0"/>
              <a:t> Edition by </a:t>
            </a:r>
            <a:r>
              <a:rPr lang="en-US" dirty="0" err="1"/>
              <a:t>Jiawei</a:t>
            </a:r>
            <a:r>
              <a:rPr lang="en-US" dirty="0"/>
              <a:t> Han, </a:t>
            </a:r>
            <a:r>
              <a:rPr lang="en-US" dirty="0" err="1"/>
              <a:t>Micheline</a:t>
            </a:r>
            <a:r>
              <a:rPr lang="en-US" dirty="0"/>
              <a:t> </a:t>
            </a:r>
            <a:r>
              <a:rPr lang="en-US" dirty="0" err="1"/>
              <a:t>Kamber</a:t>
            </a:r>
            <a:r>
              <a:rPr lang="en-US" dirty="0"/>
              <a:t> &amp; </a:t>
            </a:r>
            <a:r>
              <a:rPr lang="en-US" dirty="0" err="1"/>
              <a:t>Jian</a:t>
            </a:r>
            <a:r>
              <a:rPr lang="en-US" dirty="0"/>
              <a:t> Pei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7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can be converted into </a:t>
            </a:r>
            <a:r>
              <a:rPr lang="en-US" i="1" dirty="0"/>
              <a:t>knowledge</a:t>
            </a:r>
            <a:r>
              <a:rPr lang="en-US" dirty="0"/>
              <a:t> about historical patterns and future trends. </a:t>
            </a:r>
          </a:p>
          <a:p>
            <a:r>
              <a:rPr lang="en-US" dirty="0"/>
              <a:t>A familiarity, awareness or understanding of someone or something.</a:t>
            </a:r>
          </a:p>
          <a:p>
            <a:r>
              <a:rPr lang="en-US" dirty="0"/>
              <a:t>Theoretical or practical understanding of a subject</a:t>
            </a:r>
          </a:p>
        </p:txBody>
      </p:sp>
      <p:pic>
        <p:nvPicPr>
          <p:cNvPr id="2050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data information knowled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ata information knowled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600200"/>
            <a:ext cx="8074026" cy="455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Image result for data information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1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 information that is organized so that it can easily be accessed, managed, and updated. </a:t>
            </a:r>
          </a:p>
          <a:p>
            <a:r>
              <a:rPr lang="en-US" dirty="0"/>
              <a:t>Reduced data redundancy and increased data </a:t>
            </a:r>
            <a:r>
              <a:rPr lang="en-US" dirty="0" err="1"/>
              <a:t>consistancy</a:t>
            </a:r>
            <a:r>
              <a:rPr lang="en-US" dirty="0"/>
              <a:t>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Warehouses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 that is designed for query, analysis and reporting purpose rather than for transaction processing. It usually contains historical </a:t>
            </a:r>
            <a:r>
              <a:rPr lang="en-US" i="1" dirty="0"/>
              <a:t>data</a:t>
            </a:r>
            <a:r>
              <a:rPr lang="en-US" dirty="0"/>
              <a:t> derived from different sources of business's transaction </a:t>
            </a:r>
            <a:r>
              <a:rPr lang="en-US" i="1" dirty="0"/>
              <a:t>data</a:t>
            </a:r>
            <a:r>
              <a:rPr lang="en-US" dirty="0"/>
              <a:t>.</a:t>
            </a:r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toward the Information Age:</a:t>
            </a:r>
          </a:p>
          <a:p>
            <a:pPr lvl="1"/>
            <a:r>
              <a:rPr lang="en-US" dirty="0"/>
              <a:t>“We are living in the information age” </a:t>
            </a:r>
            <a:r>
              <a:rPr lang="en-US" dirty="0">
                <a:solidFill>
                  <a:srgbClr val="FF0000"/>
                </a:solidFill>
              </a:rPr>
              <a:t>(NO)</a:t>
            </a:r>
          </a:p>
          <a:p>
            <a:pPr lvl="1"/>
            <a:r>
              <a:rPr lang="en-US" dirty="0"/>
              <a:t>“We are actually living in the data age” </a:t>
            </a:r>
            <a:r>
              <a:rPr lang="en-US" dirty="0">
                <a:solidFill>
                  <a:srgbClr val="0070C0"/>
                </a:solidFill>
              </a:rPr>
              <a:t>(YES)</a:t>
            </a:r>
          </a:p>
          <a:p>
            <a:r>
              <a:rPr lang="en-US" dirty="0"/>
              <a:t>Terabytes or petabytes data:</a:t>
            </a:r>
          </a:p>
          <a:p>
            <a:pPr lvl="1"/>
            <a:r>
              <a:rPr lang="en-US" dirty="0"/>
              <a:t>Sensors &amp; Computer Networks</a:t>
            </a:r>
          </a:p>
          <a:p>
            <a:pPr lvl="1"/>
            <a:r>
              <a:rPr lang="en-US" dirty="0"/>
              <a:t>WWW &amp; Social Media</a:t>
            </a:r>
          </a:p>
          <a:p>
            <a:pPr lvl="1"/>
            <a:r>
              <a:rPr lang="en-US" dirty="0"/>
              <a:t>Operational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encrypted-tbn3.gstatic.com/images?q=tbn:ANd9GcTiY1msVR2HkC8p2hlfK73z9yY-6G6442xD9QPYHZQ5YBdPrUgvbgtFx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27C-BA68-45DC-A9BD-8BE8932419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5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1341</Words>
  <Application>Microsoft Office PowerPoint</Application>
  <PresentationFormat>On-screen Show (4:3)</PresentationFormat>
  <Paragraphs>248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Impact</vt:lpstr>
      <vt:lpstr>Times New Roman</vt:lpstr>
      <vt:lpstr>Wingdings</vt:lpstr>
      <vt:lpstr>Office Theme</vt:lpstr>
      <vt:lpstr>Data Mining</vt:lpstr>
      <vt:lpstr>DATA</vt:lpstr>
      <vt:lpstr>INFORMATION</vt:lpstr>
      <vt:lpstr>KNOWLEDGE</vt:lpstr>
      <vt:lpstr>Relation</vt:lpstr>
      <vt:lpstr>PowerPoint Presentation</vt:lpstr>
      <vt:lpstr>DATABASE</vt:lpstr>
      <vt:lpstr>Data Warehouses </vt:lpstr>
      <vt:lpstr>Motivation</vt:lpstr>
      <vt:lpstr>WHY DATA MINING</vt:lpstr>
      <vt:lpstr>Evolution of Sciences</vt:lpstr>
      <vt:lpstr>Empirical Science (Before 1600)</vt:lpstr>
      <vt:lpstr>Theoretical Science (1600-1950)</vt:lpstr>
      <vt:lpstr>HYPOTHESIS</vt:lpstr>
      <vt:lpstr>Theory and Fact</vt:lpstr>
      <vt:lpstr>Computational science (1950-1990)</vt:lpstr>
      <vt:lpstr>Data science (1990-Now)</vt:lpstr>
      <vt:lpstr>Evolution of Database Technology</vt:lpstr>
      <vt:lpstr>What’s Data Mining?</vt:lpstr>
      <vt:lpstr>PowerPoint Presentation</vt:lpstr>
      <vt:lpstr>DATA MINING</vt:lpstr>
      <vt:lpstr>Why KDD?</vt:lpstr>
      <vt:lpstr>Definition 1</vt:lpstr>
      <vt:lpstr>Definition 2</vt:lpstr>
      <vt:lpstr>Data mining definition conti..</vt:lpstr>
      <vt:lpstr>PowerPoint Presentation</vt:lpstr>
      <vt:lpstr>Data mining- Core of Knowledge discovery process</vt:lpstr>
      <vt:lpstr>Iterative Sequence of KDD</vt:lpstr>
      <vt:lpstr>1. Data Cleansing</vt:lpstr>
      <vt:lpstr>2. Data Integration</vt:lpstr>
      <vt:lpstr>4. Data Transformation</vt:lpstr>
      <vt:lpstr>5. Data mining</vt:lpstr>
      <vt:lpstr>6. Pattern evaluation</vt:lpstr>
      <vt:lpstr>7. Knowledge presentation</vt:lpstr>
      <vt:lpstr>Data Mining and Business Intelligence </vt:lpstr>
      <vt:lpstr>Data Mining: Confluence of Multiple Disciplines </vt:lpstr>
      <vt:lpstr>Data Mining: On What Kinds of Data?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AAmin</dc:creator>
  <cp:lastModifiedBy>Hamood Khan</cp:lastModifiedBy>
  <cp:revision>64</cp:revision>
  <dcterms:created xsi:type="dcterms:W3CDTF">2016-09-06T15:57:11Z</dcterms:created>
  <dcterms:modified xsi:type="dcterms:W3CDTF">2024-08-01T11:07:38Z</dcterms:modified>
</cp:coreProperties>
</file>