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7" r:id="rId12"/>
    <p:sldId id="268" r:id="rId13"/>
    <p:sldId id="269" r:id="rId14"/>
    <p:sldId id="270" r:id="rId15"/>
    <p:sldId id="298" r:id="rId16"/>
    <p:sldId id="300" r:id="rId17"/>
    <p:sldId id="302" r:id="rId18"/>
    <p:sldId id="303" r:id="rId19"/>
    <p:sldId id="304" r:id="rId20"/>
    <p:sldId id="305" r:id="rId21"/>
    <p:sldId id="306" r:id="rId22"/>
    <p:sldId id="301" r:id="rId23"/>
    <p:sldId id="299" r:id="rId24"/>
    <p:sldId id="308" r:id="rId25"/>
    <p:sldId id="310" r:id="rId26"/>
    <p:sldId id="309" r:id="rId27"/>
    <p:sldId id="307" r:id="rId28"/>
    <p:sldId id="271" r:id="rId29"/>
    <p:sldId id="277" r:id="rId30"/>
    <p:sldId id="272" r:id="rId31"/>
    <p:sldId id="278" r:id="rId32"/>
    <p:sldId id="279" r:id="rId33"/>
    <p:sldId id="280" r:id="rId34"/>
    <p:sldId id="281" r:id="rId35"/>
    <p:sldId id="284" r:id="rId36"/>
    <p:sldId id="282" r:id="rId37"/>
    <p:sldId id="283"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8" autoAdjust="0"/>
    <p:restoredTop sz="94660"/>
  </p:normalViewPr>
  <p:slideViewPr>
    <p:cSldViewPr snapToGrid="0">
      <p:cViewPr>
        <p:scale>
          <a:sx n="96" d="100"/>
          <a:sy n="96" d="100"/>
        </p:scale>
        <p:origin x="1200"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853" y="524219"/>
            <a:ext cx="7766936" cy="1646302"/>
          </a:xfrm>
        </p:spPr>
        <p:txBody>
          <a:bodyPr/>
          <a:lstStyle/>
          <a:p>
            <a:pPr algn="l"/>
            <a:r>
              <a:rPr lang="en-US" sz="4000" b="1" dirty="0">
                <a:latin typeface="Times New Roman" panose="02020603050405020304" pitchFamily="18" charset="0"/>
                <a:cs typeface="Times New Roman" panose="02020603050405020304" pitchFamily="18" charset="0"/>
              </a:rPr>
              <a:t>Scalar Encoder with Buckets</a:t>
            </a:r>
          </a:p>
        </p:txBody>
      </p:sp>
      <p:sp>
        <p:nvSpPr>
          <p:cNvPr id="3" name="Subtitle 2"/>
          <p:cNvSpPr>
            <a:spLocks noGrp="1"/>
          </p:cNvSpPr>
          <p:nvPr>
            <p:ph type="subTitle" idx="1"/>
          </p:nvPr>
        </p:nvSpPr>
        <p:spPr>
          <a:xfrm>
            <a:off x="1210853" y="2781837"/>
            <a:ext cx="8063150" cy="2365895"/>
          </a:xfrm>
        </p:spPr>
        <p:txBody>
          <a:bodyPr/>
          <a:lstStyle/>
          <a:p>
            <a:pPr algn="l"/>
            <a:r>
              <a:rPr lang="en-US" sz="2000" b="1" u="sng" dirty="0">
                <a:solidFill>
                  <a:schemeClr val="tx1"/>
                </a:solidFill>
              </a:rPr>
              <a:t>Presented by:</a:t>
            </a:r>
          </a:p>
          <a:p>
            <a:pPr algn="l"/>
            <a:r>
              <a:rPr lang="en-US" b="1" dirty="0">
                <a:solidFill>
                  <a:schemeClr val="tx1"/>
                </a:solidFill>
              </a:rPr>
              <a:t>Aqib Javed                                                    Matriculation No. # 1427145</a:t>
            </a:r>
          </a:p>
          <a:p>
            <a:pPr algn="l"/>
            <a:r>
              <a:rPr lang="en-US" b="1" dirty="0" err="1">
                <a:solidFill>
                  <a:schemeClr val="tx1"/>
                </a:solidFill>
              </a:rPr>
              <a:t>Haris</a:t>
            </a:r>
            <a:r>
              <a:rPr lang="en-US" b="1" dirty="0">
                <a:solidFill>
                  <a:schemeClr val="tx1"/>
                </a:solidFill>
              </a:rPr>
              <a:t> Abbas Qureshi                                      </a:t>
            </a:r>
            <a:r>
              <a:rPr lang="en-US" b="1" dirty="0">
                <a:solidFill>
                  <a:schemeClr val="tx1"/>
                </a:solidFill>
                <a:ea typeface="+mn-lt"/>
                <a:cs typeface="+mn-lt"/>
              </a:rPr>
              <a:t>Matriculation No. # 1426968</a:t>
            </a:r>
            <a:endParaRPr lang="en-US" b="1" dirty="0">
              <a:solidFill>
                <a:schemeClr val="tx1"/>
              </a:solidFill>
            </a:endParaRPr>
          </a:p>
          <a:p>
            <a:pPr algn="l"/>
            <a:r>
              <a:rPr lang="en-US" b="1" dirty="0">
                <a:solidFill>
                  <a:schemeClr val="tx1"/>
                </a:solidFill>
              </a:rPr>
              <a:t>Saad Jamil                                                    Matriculation No. #  1427200</a:t>
            </a:r>
          </a:p>
          <a:p>
            <a:pPr algn="l"/>
            <a:r>
              <a:rPr lang="en-US" b="1" dirty="0">
                <a:solidFill>
                  <a:schemeClr val="tx1"/>
                </a:solidFill>
              </a:rPr>
              <a:t> </a:t>
            </a:r>
          </a:p>
          <a:p>
            <a:pPr algn="l"/>
            <a:endParaRPr lang="en-US" dirty="0"/>
          </a:p>
          <a:p>
            <a:endParaRPr lang="en-US" dirty="0"/>
          </a:p>
        </p:txBody>
      </p:sp>
    </p:spTree>
    <p:extLst>
      <p:ext uri="{BB962C8B-B14F-4D97-AF65-F5344CB8AC3E}">
        <p14:creationId xmlns:p14="http://schemas.microsoft.com/office/powerpoint/2010/main" val="1105256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3678-4A36-1F0D-D470-28B38C1428B3}"/>
              </a:ext>
            </a:extLst>
          </p:cNvPr>
          <p:cNvSpPr>
            <a:spLocks noGrp="1"/>
          </p:cNvSpPr>
          <p:nvPr>
            <p:ph type="title"/>
          </p:nvPr>
        </p:nvSpPr>
        <p:spPr>
          <a:xfrm>
            <a:off x="677334" y="156238"/>
            <a:ext cx="8596668" cy="1320800"/>
          </a:xfrm>
        </p:spPr>
        <p:txBody>
          <a:bodyPr>
            <a:normAutofit fontScale="90000"/>
          </a:bodyPr>
          <a:lstStyle/>
          <a:p>
            <a:r>
              <a:rPr lang="en-US" b="1" dirty="0">
                <a:latin typeface="Times New Roman" panose="02020603050405020304" pitchFamily="18" charset="0"/>
                <a:cs typeface="Times New Roman" panose="02020603050405020304" pitchFamily="18" charset="0"/>
              </a:rPr>
              <a:t>                            Unit Tests II</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Scalar Encoder With Bucket Bus Schedule</a:t>
            </a:r>
            <a:endParaRPr lang="en-US" dirty="0"/>
          </a:p>
        </p:txBody>
      </p:sp>
      <p:sp>
        <p:nvSpPr>
          <p:cNvPr id="3" name="Content Placeholder 2">
            <a:extLst>
              <a:ext uri="{FF2B5EF4-FFF2-40B4-BE49-F238E27FC236}">
                <a16:creationId xmlns:a16="http://schemas.microsoft.com/office/drawing/2014/main" id="{F178D187-AB25-9545-6537-20BAD6DA68DA}"/>
              </a:ext>
            </a:extLst>
          </p:cNvPr>
          <p:cNvSpPr>
            <a:spLocks noGrp="1"/>
          </p:cNvSpPr>
          <p:nvPr>
            <p:ph idx="1"/>
          </p:nvPr>
        </p:nvSpPr>
        <p:spPr>
          <a:xfrm>
            <a:off x="677334" y="1205848"/>
            <a:ext cx="8596668" cy="609505"/>
          </a:xfrm>
        </p:spPr>
        <p:txBody>
          <a:bodyPr>
            <a:normAutofit lnSpcReduction="10000"/>
          </a:bodyPr>
          <a:lstStyle/>
          <a:p>
            <a:r>
              <a:rPr lang="en-US" dirty="0">
                <a:latin typeface="Times New Roman" panose="02020603050405020304" pitchFamily="18" charset="0"/>
                <a:ea typeface="Times New Roman" panose="02020603050405020304" pitchFamily="18" charset="0"/>
              </a:rPr>
              <a:t>S</a:t>
            </a:r>
            <a:r>
              <a:rPr lang="en-US" dirty="0">
                <a:effectLst/>
                <a:latin typeface="Times New Roman" panose="02020603050405020304" pitchFamily="18" charset="0"/>
                <a:ea typeface="Times New Roman" panose="02020603050405020304" pitchFamily="18" charset="0"/>
              </a:rPr>
              <a:t>etting all the parameter values and executing the program,</a:t>
            </a:r>
            <a:r>
              <a:rPr lang="en-US" spc="-23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the</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output </a:t>
            </a:r>
            <a:r>
              <a:rPr lang="en-US" spc="-55" dirty="0">
                <a:effectLst/>
                <a:latin typeface="Times New Roman" panose="02020603050405020304" pitchFamily="18" charset="0"/>
                <a:ea typeface="Times New Roman" panose="02020603050405020304" pitchFamily="18" charset="0"/>
              </a:rPr>
              <a:t>images</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will</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50" dirty="0">
                <a:effectLst/>
                <a:latin typeface="Times New Roman" panose="02020603050405020304" pitchFamily="18" charset="0"/>
                <a:ea typeface="Times New Roman" panose="02020603050405020304" pitchFamily="18" charset="0"/>
              </a:rPr>
              <a:t> generated by the Bitmap </a:t>
            </a:r>
            <a:endParaRPr lang="en-US" dirty="0"/>
          </a:p>
          <a:p>
            <a:endParaRPr lang="en-US" dirty="0"/>
          </a:p>
        </p:txBody>
      </p:sp>
      <p:pic>
        <p:nvPicPr>
          <p:cNvPr id="5" name="Picture 4">
            <a:extLst>
              <a:ext uri="{FF2B5EF4-FFF2-40B4-BE49-F238E27FC236}">
                <a16:creationId xmlns:a16="http://schemas.microsoft.com/office/drawing/2014/main" id="{3045CF4B-C4F3-03E0-2043-B4AE482674D5}"/>
              </a:ext>
            </a:extLst>
          </p:cNvPr>
          <p:cNvPicPr>
            <a:picLocks noChangeAspect="1"/>
          </p:cNvPicPr>
          <p:nvPr/>
        </p:nvPicPr>
        <p:blipFill>
          <a:blip r:embed="rId2"/>
          <a:stretch>
            <a:fillRect/>
          </a:stretch>
        </p:blipFill>
        <p:spPr>
          <a:xfrm>
            <a:off x="1089211" y="1932951"/>
            <a:ext cx="7705165" cy="4467849"/>
          </a:xfrm>
          <a:prstGeom prst="rect">
            <a:avLst/>
          </a:prstGeom>
        </p:spPr>
      </p:pic>
    </p:spTree>
    <p:extLst>
      <p:ext uri="{BB962C8B-B14F-4D97-AF65-F5344CB8AC3E}">
        <p14:creationId xmlns:p14="http://schemas.microsoft.com/office/powerpoint/2010/main" val="3257865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161D-FF84-2251-5AB5-D17A6F1141A9}"/>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D0CDFC93-CE15-BC22-D67A-1FD31234FFEF}"/>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1589718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CE49-639C-D539-8EC9-0BD311A8972A}"/>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E4C409EB-FA0E-3CC4-C9F4-3ED6D3BA0835}"/>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1362239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5A59-8164-F648-29A0-7591E3C597DB}"/>
              </a:ext>
            </a:extLst>
          </p:cNvPr>
          <p:cNvSpPr>
            <a:spLocks noGrp="1"/>
          </p:cNvSpPr>
          <p:nvPr>
            <p:ph type="title"/>
          </p:nvPr>
        </p:nvSpPr>
        <p:spPr/>
        <p:txBody>
          <a:bodyPr/>
          <a:lstStyle/>
          <a:p>
            <a:endParaRPr lang="en-DE" dirty="0"/>
          </a:p>
        </p:txBody>
      </p:sp>
      <p:sp>
        <p:nvSpPr>
          <p:cNvPr id="3" name="Content Placeholder 2">
            <a:extLst>
              <a:ext uri="{FF2B5EF4-FFF2-40B4-BE49-F238E27FC236}">
                <a16:creationId xmlns:a16="http://schemas.microsoft.com/office/drawing/2014/main" id="{E6BC38A3-8D44-B6C3-03DC-2011F886F5A7}"/>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1253784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210-91E1-DC93-F85D-12AF6C8D05C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1ADC8928-6560-8CC4-4782-CC57619C1BE7}"/>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173865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210-91E1-DC93-F85D-12AF6C8D05C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1ADC8928-6560-8CC4-4782-CC57619C1BE7}"/>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3966749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210-91E1-DC93-F85D-12AF6C8D05C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1ADC8928-6560-8CC4-4782-CC57619C1BE7}"/>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906240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210-91E1-DC93-F85D-12AF6C8D05C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1ADC8928-6560-8CC4-4782-CC57619C1BE7}"/>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3028289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210-91E1-DC93-F85D-12AF6C8D05C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1ADC8928-6560-8CC4-4782-CC57619C1BE7}"/>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3687697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210-91E1-DC93-F85D-12AF6C8D05C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1ADC8928-6560-8CC4-4782-CC57619C1BE7}"/>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121153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Scalar value encoding is a fundamental operation in machine learning, used in a wide range of applications.</a:t>
            </a:r>
          </a:p>
          <a:p>
            <a:r>
              <a:rPr lang="en-US" dirty="0">
                <a:latin typeface="Times New Roman" panose="02020603050405020304" pitchFamily="18" charset="0"/>
                <a:cs typeface="Times New Roman" panose="02020603050405020304" pitchFamily="18" charset="0"/>
              </a:rPr>
              <a:t>The technique involves HTM, SDR, Encoder and Scaler Encoder.</a:t>
            </a:r>
          </a:p>
          <a:p>
            <a:r>
              <a:rPr lang="en-US" dirty="0">
                <a:latin typeface="Times New Roman" panose="02020603050405020304" pitchFamily="18" charset="0"/>
                <a:cs typeface="Times New Roman" panose="02020603050405020304" pitchFamily="18" charset="0"/>
              </a:rPr>
              <a:t>The encoding with bucket method is a significant improvement over traditional scalar encoding methods, providing increased accuracy and flexibility for a wide range of machine learning tasks. </a:t>
            </a:r>
          </a:p>
        </p:txBody>
      </p:sp>
    </p:spTree>
    <p:extLst>
      <p:ext uri="{BB962C8B-B14F-4D97-AF65-F5344CB8AC3E}">
        <p14:creationId xmlns:p14="http://schemas.microsoft.com/office/powerpoint/2010/main" val="330986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210-91E1-DC93-F85D-12AF6C8D05C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1ADC8928-6560-8CC4-4782-CC57619C1BE7}"/>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224171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210-91E1-DC93-F85D-12AF6C8D05C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1ADC8928-6560-8CC4-4782-CC57619C1BE7}"/>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2334132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210-91E1-DC93-F85D-12AF6C8D05C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1ADC8928-6560-8CC4-4782-CC57619C1BE7}"/>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2218473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210-91E1-DC93-F85D-12AF6C8D05C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1ADC8928-6560-8CC4-4782-CC57619C1BE7}"/>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3363553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210-91E1-DC93-F85D-12AF6C8D05C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1ADC8928-6560-8CC4-4782-CC57619C1BE7}"/>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1621770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210-91E1-DC93-F85D-12AF6C8D05C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1ADC8928-6560-8CC4-4782-CC57619C1BE7}"/>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3653529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210-91E1-DC93-F85D-12AF6C8D05C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1ADC8928-6560-8CC4-4782-CC57619C1BE7}"/>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532062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210-91E1-DC93-F85D-12AF6C8D05C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1ADC8928-6560-8CC4-4782-CC57619C1BE7}"/>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505128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1" y="225397"/>
            <a:ext cx="9602901" cy="1019415"/>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Unit Tests VI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Basic Unit Test For Scalar Encoder With Bucket(Non-Periodic)</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"W"</a:t>
            </a:r>
            <a:r>
              <a:rPr lang="en-US" sz="900" dirty="0">
                <a:solidFill>
                  <a:srgbClr val="000000"/>
                </a:solidFill>
                <a:latin typeface="Cascadia Code" panose="020B0609020000020004" pitchFamily="49" charset="0"/>
                <a:cs typeface="Cascadia Code" panose="020B0609020000020004" pitchFamily="49" charset="0"/>
              </a:rPr>
              <a:t>, 5},</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"N"</a:t>
            </a:r>
            <a:r>
              <a:rPr lang="en-US" sz="900" dirty="0">
                <a:solidFill>
                  <a:srgbClr val="000000"/>
                </a:solidFill>
                <a:latin typeface="Cascadia Code" panose="020B0609020000020004" pitchFamily="49" charset="0"/>
                <a:cs typeface="Cascadia Code" panose="020B0609020000020004" pitchFamily="49" charset="0"/>
              </a:rPr>
              <a:t>, 20},</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MinVal</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)0}, </a:t>
            </a:r>
            <a:r>
              <a:rPr lang="en-US" sz="900" dirty="0">
                <a:solidFill>
                  <a:srgbClr val="008000"/>
                </a:solidFill>
                <a:latin typeface="Cascadia Code" panose="020B0609020000020004" pitchFamily="49" charset="0"/>
                <a:cs typeface="Cascadia Code" panose="020B0609020000020004" pitchFamily="49" charset="0"/>
              </a:rPr>
              <a:t>// Min value = (0).</a:t>
            </a:r>
            <a:endParaRPr lang="en-US"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MaxVal</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)20}, </a:t>
            </a:r>
            <a:r>
              <a:rPr lang="en-US" sz="900" dirty="0">
                <a:solidFill>
                  <a:srgbClr val="008000"/>
                </a:solidFill>
                <a:latin typeface="Cascadia Code" panose="020B0609020000020004" pitchFamily="49" charset="0"/>
                <a:cs typeface="Cascadia Code" panose="020B0609020000020004" pitchFamily="49" charset="0"/>
              </a:rPr>
              <a:t>// Max value = (20).</a:t>
            </a:r>
            <a:endParaRPr lang="en-US"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"Periodic"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false</a:t>
            </a:r>
            <a:r>
              <a:rPr lang="en-US"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"Name"</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A31515"/>
                </a:solidFill>
                <a:latin typeface="Cascadia Code" panose="020B0609020000020004" pitchFamily="49" charset="0"/>
                <a:cs typeface="Cascadia Code" panose="020B0609020000020004" pitchFamily="49" charset="0"/>
              </a:rPr>
              <a:t>"Basic"</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ClipInput</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false</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797823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1" y="225397"/>
            <a:ext cx="9553205" cy="1019415"/>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Unit Tests VI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Basic Unit Test For Scalar Encoder With Bucket(Non-Periodic)</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5295581"/>
          </a:xfrm>
        </p:spPr>
        <p:txBody>
          <a:bodyPr>
            <a:noAutofit/>
          </a:bodyPr>
          <a:lstStyle/>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(9, 7,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1, 1, 1, 1, 1,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(10, 8,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1, 1, 1, 1, 1,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(11, 8,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1, 1, 1, 1, 1,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(12, 9,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1, 1, 1, 1, 1,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(13, 10,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1, 1, 1, 1, 1,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(14, 11,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1, 1, 1, 1, 1,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(15, 11,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1, 1, 1, 1, 1,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(16, 12,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1, 1, 1, 1, 1,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(17, 13,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0, 1, 1, 1, 1, 1,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(18, 14,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0, 0, 1, 1, 1, 1, 1,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(19, 14,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0, 0, 1, 1, 1, 1, 1,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(20, 15,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0, 0, 0, 1, 1, 1, 1, 1, })]</a:t>
            </a:r>
            <a:endParaRPr lang="en-DE" sz="12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F5124B7-1116-C09C-4A24-3870C22E7B9F}"/>
              </a:ext>
            </a:extLst>
          </p:cNvPr>
          <p:cNvSpPr txBox="1"/>
          <p:nvPr/>
        </p:nvSpPr>
        <p:spPr>
          <a:xfrm>
            <a:off x="1519517" y="1572598"/>
            <a:ext cx="27432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28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66666" cy="394952"/>
          </a:xfrm>
        </p:spPr>
        <p:txBody>
          <a:bodyPr>
            <a:normAutofit fontScale="90000"/>
          </a:bodyPr>
          <a:lstStyle/>
          <a:p>
            <a:r>
              <a:rPr lang="en-US" sz="1600" dirty="0">
                <a:latin typeface="Times New Roman" panose="02020603050405020304" pitchFamily="18" charset="0"/>
                <a:cs typeface="Times New Roman" panose="02020603050405020304" pitchFamily="18" charset="0"/>
              </a:rPr>
              <a:t>Hierarchical Temporal Memory HTM:</a:t>
            </a:r>
            <a:br>
              <a:rPr lang="en-US" sz="2000" dirty="0"/>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8241" y="1004552"/>
            <a:ext cx="8157573" cy="5853448"/>
          </a:xfrm>
        </p:spPr>
        <p:txBody>
          <a:bodyPr>
            <a:normAutofit/>
          </a:bodyPr>
          <a:lstStyle/>
          <a:p>
            <a:r>
              <a:rPr lang="en-US" sz="1400" dirty="0">
                <a:latin typeface="Times New Roman" panose="02020603050405020304" pitchFamily="18" charset="0"/>
                <a:cs typeface="Times New Roman" panose="02020603050405020304" pitchFamily="18" charset="0"/>
              </a:rPr>
              <a:t>It is used to model the structure and function of the neocortex, the part of the brain responsible for perception, learning, and intelligent behavior.</a:t>
            </a:r>
          </a:p>
          <a:p>
            <a:r>
              <a:rPr lang="en-US" sz="1400" dirty="0">
                <a:latin typeface="Times New Roman" panose="02020603050405020304" pitchFamily="18" charset="0"/>
                <a:cs typeface="Times New Roman" panose="02020603050405020304" pitchFamily="18" charset="0"/>
              </a:rPr>
              <a:t>HTM can be used in various applications such as anomaly detection, natural language processing, and image recognition.</a:t>
            </a:r>
          </a:p>
          <a:p>
            <a:r>
              <a:rPr lang="en-US" sz="1400" dirty="0">
                <a:latin typeface="Times New Roman" panose="02020603050405020304" pitchFamily="18" charset="0"/>
                <a:cs typeface="Times New Roman" panose="02020603050405020304" pitchFamily="18" charset="0"/>
              </a:rPr>
              <a:t>HTM can also be used in image recognition, where it can learn the features and patterns of images and recognize them in real-time.  </a:t>
            </a:r>
          </a:p>
          <a:p>
            <a:r>
              <a:rPr lang="en-US" sz="1400" dirty="0">
                <a:latin typeface="Times New Roman" panose="02020603050405020304" pitchFamily="18" charset="0"/>
                <a:cs typeface="Times New Roman" panose="02020603050405020304" pitchFamily="18" charset="0"/>
              </a:rPr>
              <a:t>Example of HTM application is in natural language processing. HTM can be used to model the structure and function of the language regions of the human brain and help to understand the context and meaning of natural language. </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solidFill>
                  <a:schemeClr val="accent1"/>
                </a:solidFill>
              </a:rPr>
              <a:t>	</a:t>
            </a:r>
            <a:r>
              <a:rPr lang="en-US" sz="2000" b="1" dirty="0">
                <a:solidFill>
                  <a:schemeClr val="accent1"/>
                </a:solidFill>
              </a:rPr>
              <a:t>SDR:</a:t>
            </a:r>
            <a:endParaRPr lang="en-US" sz="1400" b="1" dirty="0">
              <a:solidFill>
                <a:schemeClr val="accent1"/>
              </a:solidFill>
            </a:endParaRPr>
          </a:p>
          <a:p>
            <a:r>
              <a:rPr lang="en-US" sz="1400" dirty="0">
                <a:solidFill>
                  <a:schemeClr val="tx1"/>
                </a:solidFill>
                <a:latin typeface="Times New Roman" panose="02020603050405020304" pitchFamily="18" charset="0"/>
                <a:cs typeface="Times New Roman" panose="02020603050405020304" pitchFamily="18" charset="0"/>
              </a:rPr>
              <a:t>SDR is often used in anomaly detection tasks because it can represent patterns of data in a way that is both sparse and distributed. </a:t>
            </a:r>
          </a:p>
          <a:p>
            <a:r>
              <a:rPr lang="en-US" sz="1400" dirty="0">
                <a:solidFill>
                  <a:schemeClr val="tx1"/>
                </a:solidFill>
                <a:latin typeface="Times New Roman" panose="02020603050405020304" pitchFamily="18" charset="0"/>
                <a:cs typeface="Times New Roman" panose="02020603050405020304" pitchFamily="18" charset="0"/>
              </a:rPr>
              <a:t>SDR can be used to represent the meaning of words and phrases in a way that is both efficient and effective.</a:t>
            </a:r>
          </a:p>
          <a:p>
            <a:r>
              <a:rPr lang="en-US" sz="1400" dirty="0">
                <a:solidFill>
                  <a:schemeClr val="tx1"/>
                </a:solidFill>
                <a:latin typeface="Times New Roman" panose="02020603050405020304" pitchFamily="18" charset="0"/>
                <a:cs typeface="Times New Roman" panose="02020603050405020304" pitchFamily="18" charset="0"/>
              </a:rPr>
              <a:t>SDR can be used in brain-computer interface systems to decode neural signals and convert them into actionable information.</a:t>
            </a:r>
          </a:p>
          <a:p>
            <a:r>
              <a:rPr lang="en-US" sz="1400" dirty="0">
                <a:solidFill>
                  <a:schemeClr val="tx1"/>
                </a:solidFill>
                <a:latin typeface="Times New Roman" panose="02020603050405020304" pitchFamily="18" charset="0"/>
                <a:cs typeface="Times New Roman" panose="02020603050405020304" pitchFamily="18" charset="0"/>
              </a:rPr>
              <a:t>Example of SDR is its use in natural language processing. In this application, each word is represented by an SDR, which allows for efficient and robust computation of the word's meaning.</a:t>
            </a:r>
          </a:p>
        </p:txBody>
      </p:sp>
    </p:spTree>
    <p:extLst>
      <p:ext uri="{BB962C8B-B14F-4D97-AF65-F5344CB8AC3E}">
        <p14:creationId xmlns:p14="http://schemas.microsoft.com/office/powerpoint/2010/main" val="4167005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6A1CD12E-1C94-EBF5-D999-C24031E6F383}"/>
              </a:ext>
            </a:extLst>
          </p:cNvPr>
          <p:cNvPicPr>
            <a:picLocks noGrp="1" noChangeAspect="1"/>
          </p:cNvPicPr>
          <p:nvPr>
            <p:ph idx="1"/>
          </p:nvPr>
        </p:nvPicPr>
        <p:blipFill>
          <a:blip r:embed="rId2"/>
          <a:stretch>
            <a:fillRect/>
          </a:stretch>
        </p:blipFill>
        <p:spPr>
          <a:xfrm>
            <a:off x="924987" y="1875753"/>
            <a:ext cx="7750452" cy="1225256"/>
          </a:xfrm>
        </p:spPr>
      </p:pic>
      <p:sp>
        <p:nvSpPr>
          <p:cNvPr id="9" name="TextBox 8">
            <a:extLst>
              <a:ext uri="{FF2B5EF4-FFF2-40B4-BE49-F238E27FC236}">
                <a16:creationId xmlns:a16="http://schemas.microsoft.com/office/drawing/2014/main" id="{0D2AF501-63AE-CF87-457C-C1B0F4E7F1D1}"/>
              </a:ext>
            </a:extLst>
          </p:cNvPr>
          <p:cNvSpPr txBox="1"/>
          <p:nvPr/>
        </p:nvSpPr>
        <p:spPr>
          <a:xfrm>
            <a:off x="749807" y="1280160"/>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For Value = 15 W= 5, N= 20 ,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0 ,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=20 , Periodic = False , Clipped Input = False</a:t>
            </a:r>
            <a:endParaRPr lang="en-DE"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11" name="Picture 10" descr="Graphical user interface, text&#10;&#10;Description automatically generated">
            <a:extLst>
              <a:ext uri="{FF2B5EF4-FFF2-40B4-BE49-F238E27FC236}">
                <a16:creationId xmlns:a16="http://schemas.microsoft.com/office/drawing/2014/main" id="{4FE277EC-4378-8435-ACCE-A4A6E0FDE3D1}"/>
              </a:ext>
            </a:extLst>
          </p:cNvPr>
          <p:cNvPicPr>
            <a:picLocks noChangeAspect="1"/>
          </p:cNvPicPr>
          <p:nvPr/>
        </p:nvPicPr>
        <p:blipFill>
          <a:blip r:embed="rId3"/>
          <a:stretch>
            <a:fillRect/>
          </a:stretch>
        </p:blipFill>
        <p:spPr>
          <a:xfrm>
            <a:off x="5824978" y="3486296"/>
            <a:ext cx="2494074" cy="2273858"/>
          </a:xfrm>
          <a:prstGeom prst="rect">
            <a:avLst/>
          </a:prstGeom>
        </p:spPr>
      </p:pic>
    </p:spTree>
    <p:extLst>
      <p:ext uri="{BB962C8B-B14F-4D97-AF65-F5344CB8AC3E}">
        <p14:creationId xmlns:p14="http://schemas.microsoft.com/office/powerpoint/2010/main" val="3457939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t>Output &amp; Result</a:t>
            </a:r>
            <a:endParaRPr lang="en-DE" b="1" dirty="0"/>
          </a:p>
        </p:txBody>
      </p:sp>
      <p:pic>
        <p:nvPicPr>
          <p:cNvPr id="7" name="Picture 6" descr="Background pattern&#10;&#10;Description automatically generated">
            <a:extLst>
              <a:ext uri="{FF2B5EF4-FFF2-40B4-BE49-F238E27FC236}">
                <a16:creationId xmlns:a16="http://schemas.microsoft.com/office/drawing/2014/main" id="{68DA06F9-717A-923E-76F0-C632007255BF}"/>
              </a:ext>
            </a:extLst>
          </p:cNvPr>
          <p:cNvPicPr>
            <a:picLocks noChangeAspect="1"/>
          </p:cNvPicPr>
          <p:nvPr/>
        </p:nvPicPr>
        <p:blipFill>
          <a:blip r:embed="rId2"/>
          <a:stretch>
            <a:fillRect/>
          </a:stretch>
        </p:blipFill>
        <p:spPr>
          <a:xfrm>
            <a:off x="905271" y="2593108"/>
            <a:ext cx="7155451" cy="3103418"/>
          </a:xfrm>
          <a:prstGeom prst="rect">
            <a:avLst/>
          </a:prstGeom>
        </p:spPr>
      </p:pic>
      <p:sp>
        <p:nvSpPr>
          <p:cNvPr id="6" name="TextBox 5">
            <a:extLst>
              <a:ext uri="{FF2B5EF4-FFF2-40B4-BE49-F238E27FC236}">
                <a16:creationId xmlns:a16="http://schemas.microsoft.com/office/drawing/2014/main" id="{07B79336-76D6-1195-7B52-292992A33BAB}"/>
              </a:ext>
            </a:extLst>
          </p:cNvPr>
          <p:cNvSpPr txBox="1"/>
          <p:nvPr/>
        </p:nvSpPr>
        <p:spPr>
          <a:xfrm>
            <a:off x="905271" y="1548730"/>
            <a:ext cx="7473416" cy="707886"/>
          </a:xfrm>
          <a:prstGeom prst="rect">
            <a:avLst/>
          </a:prstGeom>
          <a:noFill/>
        </p:spPr>
        <p:txBody>
          <a:bodyPr wrap="square" rtlCol="0">
            <a:spAutoFit/>
          </a:bodyPr>
          <a:lstStyle/>
          <a:p>
            <a:r>
              <a:rPr lang="en-US" sz="2000" dirty="0"/>
              <a:t>Bitmap for all </a:t>
            </a:r>
            <a:r>
              <a:rPr lang="en-US" sz="2000" dirty="0" err="1"/>
              <a:t>DataRows</a:t>
            </a:r>
            <a:r>
              <a:rPr lang="en-US" sz="2000" dirty="0"/>
              <a:t> after setting all the Parameter values and executing the Unit Test</a:t>
            </a:r>
            <a:endParaRPr lang="en-DE" sz="2000" dirty="0"/>
          </a:p>
        </p:txBody>
      </p:sp>
    </p:spTree>
    <p:extLst>
      <p:ext uri="{BB962C8B-B14F-4D97-AF65-F5344CB8AC3E}">
        <p14:creationId xmlns:p14="http://schemas.microsoft.com/office/powerpoint/2010/main" val="2452161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VII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Negative Values Test For Scalar Encoder With Bucket</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"W"</a:t>
            </a:r>
            <a:r>
              <a:rPr lang="en-US" sz="900" dirty="0">
                <a:solidFill>
                  <a:srgbClr val="000000"/>
                </a:solidFill>
                <a:latin typeface="Cascadia Code" panose="020B0609020000020004" pitchFamily="49" charset="0"/>
                <a:cs typeface="Cascadia Code" panose="020B0609020000020004" pitchFamily="49" charset="0"/>
              </a:rPr>
              <a:t>, 5},</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"N"</a:t>
            </a:r>
            <a:r>
              <a:rPr lang="en-US" sz="900" dirty="0">
                <a:solidFill>
                  <a:srgbClr val="000000"/>
                </a:solidFill>
                <a:latin typeface="Cascadia Code" panose="020B0609020000020004" pitchFamily="49" charset="0"/>
                <a:cs typeface="Cascadia Code" panose="020B0609020000020004" pitchFamily="49" charset="0"/>
              </a:rPr>
              <a:t>, 15},</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MinVal</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)-20}, </a:t>
            </a:r>
            <a:r>
              <a:rPr lang="en-US" sz="900" dirty="0">
                <a:solidFill>
                  <a:srgbClr val="008000"/>
                </a:solidFill>
                <a:latin typeface="Cascadia Code" panose="020B0609020000020004" pitchFamily="49" charset="0"/>
                <a:cs typeface="Cascadia Code" panose="020B0609020000020004" pitchFamily="49" charset="0"/>
              </a:rPr>
              <a:t>// Min value =  -20</a:t>
            </a:r>
            <a:endParaRPr lang="en-US"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MaxVal</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)-1}, </a:t>
            </a:r>
            <a:r>
              <a:rPr lang="en-US" sz="900" dirty="0">
                <a:solidFill>
                  <a:srgbClr val="008000"/>
                </a:solidFill>
                <a:latin typeface="Cascadia Code" panose="020B0609020000020004" pitchFamily="49" charset="0"/>
                <a:cs typeface="Cascadia Code" panose="020B0609020000020004" pitchFamily="49" charset="0"/>
              </a:rPr>
              <a:t>// Max value     -1</a:t>
            </a:r>
            <a:endParaRPr lang="en-US"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"Periodic"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false</a:t>
            </a:r>
            <a:r>
              <a:rPr lang="en-US"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"Name"</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A31515"/>
                </a:solidFill>
                <a:latin typeface="Cascadia Code" panose="020B0609020000020004" pitchFamily="49" charset="0"/>
                <a:cs typeface="Cascadia Code" panose="020B0609020000020004" pitchFamily="49" charset="0"/>
              </a:rPr>
              <a:t>"Basic"</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ClipInput</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false</a:t>
            </a:r>
            <a:r>
              <a:rPr lang="en-US" sz="900" dirty="0">
                <a:solidFill>
                  <a:srgbClr val="000000"/>
                </a:solidFill>
                <a:latin typeface="Cascadia Code" panose="020B0609020000020004" pitchFamily="49" charset="0"/>
                <a:cs typeface="Cascadia Code" panose="020B0609020000020004" pitchFamily="49" charset="0"/>
              </a:rPr>
              <a:t>},</a:t>
            </a:r>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955840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VII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Negative Values Test For Scalar Encoder With Bucket</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5295581"/>
          </a:xfrm>
        </p:spPr>
        <p:txBody>
          <a:bodyPr>
            <a:noAutofit/>
          </a:bodyPr>
          <a:lstStyle/>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(-20, 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0, 0,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(-19, 1,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1, 1, 1, 1, 1, 0,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(-18, 1,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1, 1, 1, 1, 1, 0,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(-17, 2,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1, 1,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(-16, 2,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1, 1,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(-15, 3,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1, 1, 1, 1, 1,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(-14, 3,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1, 1, 1, 1, 1,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(-13, 4,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1, 1, 1, 1, 1,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(-12, 4,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1, 1, 1, 1, 1,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(-12, 4,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1, 1, 1, 1, 1,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(-11, 5,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1, 1, 1, 1, 1, 0, 0, 0, 0, 0, })]</a:t>
            </a:r>
            <a:endParaRPr lang="en-DE" sz="12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F5124B7-1116-C09C-4A24-3870C22E7B9F}"/>
              </a:ext>
            </a:extLst>
          </p:cNvPr>
          <p:cNvSpPr txBox="1"/>
          <p:nvPr/>
        </p:nvSpPr>
        <p:spPr>
          <a:xfrm>
            <a:off x="1519517" y="1572598"/>
            <a:ext cx="27432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858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2AF501-63AE-CF87-457C-C1B0F4E7F1D1}"/>
              </a:ext>
            </a:extLst>
          </p:cNvPr>
          <p:cNvSpPr txBox="1"/>
          <p:nvPr/>
        </p:nvSpPr>
        <p:spPr>
          <a:xfrm>
            <a:off x="749807" y="1280160"/>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For value = 15 W= 5, N= 20 ,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-20,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 -1 , Periodic =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False</a:t>
            </a:r>
            <a:endParaRPr lang="en-DE"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7" name="Content Placeholder 6" descr="Graphical user interface&#10;&#10;Description automatically generated">
            <a:extLst>
              <a:ext uri="{FF2B5EF4-FFF2-40B4-BE49-F238E27FC236}">
                <a16:creationId xmlns:a16="http://schemas.microsoft.com/office/drawing/2014/main" id="{38FFB1CA-F478-33DE-ABB6-6ABAF2793884}"/>
              </a:ext>
            </a:extLst>
          </p:cNvPr>
          <p:cNvPicPr>
            <a:picLocks noGrp="1" noChangeAspect="1"/>
          </p:cNvPicPr>
          <p:nvPr>
            <p:ph idx="1"/>
          </p:nvPr>
        </p:nvPicPr>
        <p:blipFill>
          <a:blip r:embed="rId2"/>
          <a:stretch>
            <a:fillRect/>
          </a:stretch>
        </p:blipFill>
        <p:spPr>
          <a:xfrm>
            <a:off x="953591" y="1899050"/>
            <a:ext cx="7444974" cy="1403819"/>
          </a:xfrm>
        </p:spPr>
      </p:pic>
      <p:pic>
        <p:nvPicPr>
          <p:cNvPr id="12" name="Picture 11">
            <a:extLst>
              <a:ext uri="{FF2B5EF4-FFF2-40B4-BE49-F238E27FC236}">
                <a16:creationId xmlns:a16="http://schemas.microsoft.com/office/drawing/2014/main" id="{6104DF71-A9E9-DFC9-4F07-61D5A2091713}"/>
              </a:ext>
            </a:extLst>
          </p:cNvPr>
          <p:cNvPicPr>
            <a:picLocks noChangeAspect="1"/>
          </p:cNvPicPr>
          <p:nvPr/>
        </p:nvPicPr>
        <p:blipFill>
          <a:blip r:embed="rId3"/>
          <a:stretch>
            <a:fillRect/>
          </a:stretch>
        </p:blipFill>
        <p:spPr>
          <a:xfrm>
            <a:off x="6020211" y="3486296"/>
            <a:ext cx="3231240" cy="3043713"/>
          </a:xfrm>
          <a:prstGeom prst="rect">
            <a:avLst/>
          </a:prstGeom>
        </p:spPr>
      </p:pic>
    </p:spTree>
    <p:extLst>
      <p:ext uri="{BB962C8B-B14F-4D97-AF65-F5344CB8AC3E}">
        <p14:creationId xmlns:p14="http://schemas.microsoft.com/office/powerpoint/2010/main" val="2989126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a:t>
            </a:r>
            <a:endParaRPr lang="en-DE"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B79336-76D6-1195-7B52-292992A33BAB}"/>
              </a:ext>
            </a:extLst>
          </p:cNvPr>
          <p:cNvSpPr txBox="1"/>
          <p:nvPr/>
        </p:nvSpPr>
        <p:spPr>
          <a:xfrm>
            <a:off x="905271" y="1548730"/>
            <a:ext cx="7473416" cy="707886"/>
          </a:xfrm>
          <a:prstGeom prst="rect">
            <a:avLst/>
          </a:prstGeom>
          <a:noFill/>
        </p:spPr>
        <p:txBody>
          <a:bodyPr wrap="square" rtlCol="0">
            <a:spAutoFit/>
          </a:bodyPr>
          <a:lstStyle/>
          <a:p>
            <a:r>
              <a:rPr lang="en-US" sz="2000" dirty="0"/>
              <a:t>Bitmap for all </a:t>
            </a:r>
            <a:r>
              <a:rPr lang="en-US" sz="2000" dirty="0" err="1"/>
              <a:t>DataRows</a:t>
            </a:r>
            <a:r>
              <a:rPr lang="en-US" sz="2000" dirty="0"/>
              <a:t> after setting all the Parameter values and executing the Unit Test</a:t>
            </a:r>
            <a:endParaRPr lang="en-DE" sz="2000" dirty="0"/>
          </a:p>
        </p:txBody>
      </p:sp>
      <p:pic>
        <p:nvPicPr>
          <p:cNvPr id="4" name="Picture 3" descr="Background pattern&#10;&#10;Description automatically generated">
            <a:extLst>
              <a:ext uri="{FF2B5EF4-FFF2-40B4-BE49-F238E27FC236}">
                <a16:creationId xmlns:a16="http://schemas.microsoft.com/office/drawing/2014/main" id="{3DBC6B33-6AE0-D2AF-1758-9A0D976B523C}"/>
              </a:ext>
            </a:extLst>
          </p:cNvPr>
          <p:cNvPicPr>
            <a:picLocks noChangeAspect="1"/>
          </p:cNvPicPr>
          <p:nvPr/>
        </p:nvPicPr>
        <p:blipFill>
          <a:blip r:embed="rId2"/>
          <a:stretch>
            <a:fillRect/>
          </a:stretch>
        </p:blipFill>
        <p:spPr>
          <a:xfrm>
            <a:off x="905271" y="2529268"/>
            <a:ext cx="7744906" cy="3429479"/>
          </a:xfrm>
          <a:prstGeom prst="rect">
            <a:avLst/>
          </a:prstGeom>
        </p:spPr>
      </p:pic>
    </p:spTree>
    <p:extLst>
      <p:ext uri="{BB962C8B-B14F-4D97-AF65-F5344CB8AC3E}">
        <p14:creationId xmlns:p14="http://schemas.microsoft.com/office/powerpoint/2010/main" val="379289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VIII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Decimal Values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"W"</a:t>
            </a:r>
            <a:r>
              <a:rPr lang="en-US" sz="900" dirty="0">
                <a:solidFill>
                  <a:srgbClr val="000000"/>
                </a:solidFill>
                <a:latin typeface="Cascadia Code" panose="020B0609020000020004" pitchFamily="49" charset="0"/>
                <a:cs typeface="Cascadia Code" panose="020B0609020000020004" pitchFamily="49" charset="0"/>
              </a:rPr>
              <a:t>, 7},</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"N"</a:t>
            </a:r>
            <a:r>
              <a:rPr lang="en-US" sz="900" dirty="0">
                <a:solidFill>
                  <a:srgbClr val="000000"/>
                </a:solidFill>
                <a:latin typeface="Cascadia Code" panose="020B0609020000020004" pitchFamily="49" charset="0"/>
                <a:cs typeface="Cascadia Code" panose="020B0609020000020004" pitchFamily="49" charset="0"/>
              </a:rPr>
              <a:t>, 25},</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MinVal</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)0}, </a:t>
            </a:r>
            <a:r>
              <a:rPr lang="en-US" sz="900" dirty="0">
                <a:solidFill>
                  <a:srgbClr val="008000"/>
                </a:solidFill>
                <a:latin typeface="Cascadia Code" panose="020B0609020000020004" pitchFamily="49" charset="0"/>
                <a:cs typeface="Cascadia Code" panose="020B0609020000020004" pitchFamily="49" charset="0"/>
              </a:rPr>
              <a:t>// Min value = (0).</a:t>
            </a:r>
            <a:endParaRPr lang="en-US"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MaxVal</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)1}, </a:t>
            </a:r>
            <a:r>
              <a:rPr lang="en-US" sz="900" dirty="0">
                <a:solidFill>
                  <a:srgbClr val="008000"/>
                </a:solidFill>
                <a:latin typeface="Cascadia Code" panose="020B0609020000020004" pitchFamily="49" charset="0"/>
                <a:cs typeface="Cascadia Code" panose="020B0609020000020004" pitchFamily="49" charset="0"/>
              </a:rPr>
              <a:t>// Max value = (1).</a:t>
            </a:r>
            <a:endParaRPr lang="en-US"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"Periodic"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false</a:t>
            </a:r>
            <a:r>
              <a:rPr lang="en-US"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"Name"</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A31515"/>
                </a:solidFill>
                <a:latin typeface="Cascadia Code" panose="020B0609020000020004" pitchFamily="49" charset="0"/>
                <a:cs typeface="Cascadia Code" panose="020B0609020000020004" pitchFamily="49" charset="0"/>
              </a:rPr>
              <a:t>"Basic"</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ClipInput</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false</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817518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VIII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Decimal Values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3612663"/>
          </a:xfrm>
        </p:spPr>
        <p:txBody>
          <a:bodyPr>
            <a:noAutofit/>
          </a:bodyPr>
          <a:lstStyle/>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1, 1, 0, 0,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(0.1, 2,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1, 1, 1, 1, 1, 1, 1,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(0.2, 4,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1, 1, 1, 1, 1, 1, 1,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(0.3, 5,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1, 1, 1, 1, 1, 1, 1,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(0.4, 7,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1, 1, 1, 1, 1, 1, 1,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(0.5, 9,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1, 1, 1, 1, 1, 1, 1,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(0.6, 11,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1, 1, 1, 1, 1, 1, 1,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(0.7, 13,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1, 1, 1, 1, 1, 1, 1,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(0.8, 14,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1, 1, 1, 1, 1, 1, 1,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(0.9, 16,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0, 1, 1, 1, 1, 1, 1, 1,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(1.0, 18,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0, 0, 0, 1, 1, 1, 1, 1, 1, 1, })]</a:t>
            </a:r>
          </a:p>
        </p:txBody>
      </p:sp>
      <p:sp>
        <p:nvSpPr>
          <p:cNvPr id="4" name="TextBox 3">
            <a:extLst>
              <a:ext uri="{FF2B5EF4-FFF2-40B4-BE49-F238E27FC236}">
                <a16:creationId xmlns:a16="http://schemas.microsoft.com/office/drawing/2014/main" id="{1F5124B7-1116-C09C-4A24-3870C22E7B9F}"/>
              </a:ext>
            </a:extLst>
          </p:cNvPr>
          <p:cNvSpPr txBox="1"/>
          <p:nvPr/>
        </p:nvSpPr>
        <p:spPr>
          <a:xfrm>
            <a:off x="1470991" y="1572598"/>
            <a:ext cx="279172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04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2AF501-63AE-CF87-457C-C1B0F4E7F1D1}"/>
              </a:ext>
            </a:extLst>
          </p:cNvPr>
          <p:cNvSpPr txBox="1"/>
          <p:nvPr/>
        </p:nvSpPr>
        <p:spPr>
          <a:xfrm>
            <a:off x="749807" y="1280160"/>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For value = 0.3  W= 7, N= 25 ,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 1 , Periodic =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False</a:t>
            </a:r>
            <a:endParaRPr lang="en-DE"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14" name="Content Placeholder 13" descr="A screenshot of a computer&#10;&#10;Description automatically generated with medium confidence">
            <a:extLst>
              <a:ext uri="{FF2B5EF4-FFF2-40B4-BE49-F238E27FC236}">
                <a16:creationId xmlns:a16="http://schemas.microsoft.com/office/drawing/2014/main" id="{D1025C22-C527-12A1-0542-51D66916C276}"/>
              </a:ext>
            </a:extLst>
          </p:cNvPr>
          <p:cNvPicPr>
            <a:picLocks noGrp="1" noChangeAspect="1"/>
          </p:cNvPicPr>
          <p:nvPr>
            <p:ph idx="1"/>
          </p:nvPr>
        </p:nvPicPr>
        <p:blipFill>
          <a:blip r:embed="rId2"/>
          <a:stretch>
            <a:fillRect/>
          </a:stretch>
        </p:blipFill>
        <p:spPr>
          <a:xfrm>
            <a:off x="928710" y="1870208"/>
            <a:ext cx="8813529" cy="1155873"/>
          </a:xfrm>
        </p:spPr>
      </p:pic>
      <p:pic>
        <p:nvPicPr>
          <p:cNvPr id="16" name="Picture 15">
            <a:extLst>
              <a:ext uri="{FF2B5EF4-FFF2-40B4-BE49-F238E27FC236}">
                <a16:creationId xmlns:a16="http://schemas.microsoft.com/office/drawing/2014/main" id="{709DA146-BFFC-9646-FD1D-6CC9F496C6D5}"/>
              </a:ext>
            </a:extLst>
          </p:cNvPr>
          <p:cNvPicPr>
            <a:picLocks noChangeAspect="1"/>
          </p:cNvPicPr>
          <p:nvPr/>
        </p:nvPicPr>
        <p:blipFill>
          <a:blip r:embed="rId3"/>
          <a:stretch>
            <a:fillRect/>
          </a:stretch>
        </p:blipFill>
        <p:spPr>
          <a:xfrm>
            <a:off x="5335474" y="3574980"/>
            <a:ext cx="4600575" cy="2371725"/>
          </a:xfrm>
          <a:prstGeom prst="rect">
            <a:avLst/>
          </a:prstGeom>
        </p:spPr>
      </p:pic>
    </p:spTree>
    <p:extLst>
      <p:ext uri="{BB962C8B-B14F-4D97-AF65-F5344CB8AC3E}">
        <p14:creationId xmlns:p14="http://schemas.microsoft.com/office/powerpoint/2010/main" val="2591924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a:t>
            </a:r>
            <a:endParaRPr lang="en-DE"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B79336-76D6-1195-7B52-292992A33BAB}"/>
              </a:ext>
            </a:extLst>
          </p:cNvPr>
          <p:cNvSpPr txBox="1"/>
          <p:nvPr/>
        </p:nvSpPr>
        <p:spPr>
          <a:xfrm>
            <a:off x="905271" y="1548730"/>
            <a:ext cx="7473416" cy="707886"/>
          </a:xfrm>
          <a:prstGeom prst="rect">
            <a:avLst/>
          </a:prstGeom>
          <a:noFill/>
        </p:spPr>
        <p:txBody>
          <a:bodyPr wrap="square" rtlCol="0">
            <a:spAutoFit/>
          </a:bodyPr>
          <a:lstStyle/>
          <a:p>
            <a:r>
              <a:rPr lang="en-US" sz="2000" dirty="0"/>
              <a:t>Bitmap for all </a:t>
            </a:r>
            <a:r>
              <a:rPr lang="en-US" sz="2000" dirty="0" err="1"/>
              <a:t>DataRows</a:t>
            </a:r>
            <a:r>
              <a:rPr lang="en-US" sz="2000" dirty="0"/>
              <a:t> after setting all the Parameter values and executing the Unit Test</a:t>
            </a:r>
            <a:endParaRPr lang="en-DE" sz="2000" dirty="0"/>
          </a:p>
        </p:txBody>
      </p:sp>
      <p:pic>
        <p:nvPicPr>
          <p:cNvPr id="5" name="Picture 4">
            <a:extLst>
              <a:ext uri="{FF2B5EF4-FFF2-40B4-BE49-F238E27FC236}">
                <a16:creationId xmlns:a16="http://schemas.microsoft.com/office/drawing/2014/main" id="{B72758AC-8EF2-255B-3A64-D32E583D643D}"/>
              </a:ext>
            </a:extLst>
          </p:cNvPr>
          <p:cNvPicPr>
            <a:picLocks noChangeAspect="1"/>
          </p:cNvPicPr>
          <p:nvPr/>
        </p:nvPicPr>
        <p:blipFill>
          <a:blip r:embed="rId2"/>
          <a:stretch>
            <a:fillRect/>
          </a:stretch>
        </p:blipFill>
        <p:spPr>
          <a:xfrm>
            <a:off x="905271" y="2507120"/>
            <a:ext cx="7689780" cy="4198480"/>
          </a:xfrm>
          <a:prstGeom prst="rect">
            <a:avLst/>
          </a:prstGeom>
        </p:spPr>
      </p:pic>
    </p:spTree>
    <p:extLst>
      <p:ext uri="{BB962C8B-B14F-4D97-AF65-F5344CB8AC3E}">
        <p14:creationId xmlns:p14="http://schemas.microsoft.com/office/powerpoint/2010/main" val="59580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Times New Roman" panose="02020603050405020304" pitchFamily="18" charset="0"/>
                <a:cs typeface="Times New Roman" panose="02020603050405020304" pitchFamily="18" charset="0"/>
              </a:rPr>
              <a:t>Encoder: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949975"/>
            <a:ext cx="8596668" cy="5708402"/>
          </a:xfrm>
        </p:spPr>
        <p:txBody>
          <a:bodyPr>
            <a:normAutofit/>
          </a:bodyPr>
          <a:lstStyle/>
          <a:p>
            <a:r>
              <a:rPr lang="en-US" sz="1400" dirty="0">
                <a:latin typeface="Times New Roman" panose="02020603050405020304" pitchFamily="18" charset="0"/>
                <a:cs typeface="Times New Roman" panose="02020603050405020304" pitchFamily="18" charset="0"/>
              </a:rPr>
              <a:t>Encoders are used to convert raw input data into Sparse Distributed Representations (SDRs).</a:t>
            </a:r>
          </a:p>
          <a:p>
            <a:r>
              <a:rPr lang="en-US" sz="1400" dirty="0">
                <a:latin typeface="Times New Roman" panose="02020603050405020304" pitchFamily="18" charset="0"/>
                <a:cs typeface="Times New Roman" panose="02020603050405020304" pitchFamily="18" charset="0"/>
              </a:rPr>
              <a:t>It can be used to compress data by transforming high-dimensional data into a lower-dimensional representation while retaining most of the original information.</a:t>
            </a:r>
          </a:p>
          <a:p>
            <a:r>
              <a:rPr lang="en-US" sz="1400" dirty="0">
                <a:latin typeface="Times New Roman" panose="02020603050405020304" pitchFamily="18" charset="0"/>
                <a:cs typeface="Times New Roman" panose="02020603050405020304" pitchFamily="18" charset="0"/>
              </a:rPr>
              <a:t> Encoders can be used in combination with decoders to create generative models that can generate new samples from the learned latent space. </a:t>
            </a:r>
          </a:p>
          <a:p>
            <a:r>
              <a:rPr lang="en-US" sz="1400" dirty="0">
                <a:latin typeface="Times New Roman" panose="02020603050405020304" pitchFamily="18" charset="0"/>
                <a:cs typeface="Times New Roman" panose="02020603050405020304" pitchFamily="18" charset="0"/>
              </a:rPr>
              <a:t>Example of an encoder is the auto-encoder, which is a neural network architecture that is used for data compression and feature extraction. </a:t>
            </a: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2000" dirty="0">
                <a:solidFill>
                  <a:schemeClr val="accent1"/>
                </a:solidFill>
                <a:latin typeface="Times New Roman" panose="02020603050405020304" pitchFamily="18" charset="0"/>
                <a:cs typeface="Times New Roman" panose="02020603050405020304" pitchFamily="18" charset="0"/>
              </a:rPr>
              <a:t>Scalar Encoder:</a:t>
            </a:r>
          </a:p>
          <a:p>
            <a:r>
              <a:rPr lang="en-US" sz="1400" dirty="0">
                <a:solidFill>
                  <a:schemeClr val="tx1"/>
                </a:solidFill>
                <a:latin typeface="Times New Roman" panose="02020603050405020304" pitchFamily="18" charset="0"/>
                <a:cs typeface="Times New Roman" panose="02020603050405020304" pitchFamily="18" charset="0"/>
              </a:rPr>
              <a:t>Scalar encoder can be used to encode continuous time-series data, such as temperature or stock prices, into a sparse distributed representation (SDR). </a:t>
            </a:r>
          </a:p>
          <a:p>
            <a:r>
              <a:rPr lang="en-US" sz="1400" dirty="0">
                <a:solidFill>
                  <a:schemeClr val="tx1"/>
                </a:solidFill>
                <a:latin typeface="Times New Roman" panose="02020603050405020304" pitchFamily="18" charset="0"/>
                <a:cs typeface="Times New Roman" panose="02020603050405020304" pitchFamily="18" charset="0"/>
              </a:rPr>
              <a:t>Scalar encoder can be used to encode numerical data in natural language processing applications, such as sentiment analysis and text classification.</a:t>
            </a:r>
          </a:p>
          <a:p>
            <a:r>
              <a:rPr lang="en-US" sz="1400" dirty="0">
                <a:solidFill>
                  <a:schemeClr val="tx1"/>
                </a:solidFill>
                <a:latin typeface="Times New Roman" panose="02020603050405020304" pitchFamily="18" charset="0"/>
                <a:cs typeface="Times New Roman" panose="02020603050405020304" pitchFamily="18" charset="0"/>
              </a:rPr>
              <a:t>Scalar encoder can be used to encode sensor data from </a:t>
            </a:r>
            <a:r>
              <a:rPr lang="en-US" sz="1400" dirty="0" err="1">
                <a:solidFill>
                  <a:schemeClr val="tx1"/>
                </a:solidFill>
                <a:latin typeface="Times New Roman" panose="02020603050405020304" pitchFamily="18" charset="0"/>
                <a:cs typeface="Times New Roman" panose="02020603050405020304" pitchFamily="18" charset="0"/>
              </a:rPr>
              <a:t>IoT</a:t>
            </a:r>
            <a:r>
              <a:rPr lang="en-US" sz="1400" dirty="0">
                <a:solidFill>
                  <a:schemeClr val="tx1"/>
                </a:solidFill>
                <a:latin typeface="Times New Roman" panose="02020603050405020304" pitchFamily="18" charset="0"/>
                <a:cs typeface="Times New Roman" panose="02020603050405020304" pitchFamily="18" charset="0"/>
              </a:rPr>
              <a:t> devices, such as temperature, humidity, and light levels, into a sparse distributed representation.</a:t>
            </a:r>
          </a:p>
          <a:p>
            <a:pPr marL="0" indent="0">
              <a:buNone/>
            </a:pPr>
            <a:endParaRPr lang="en-US" sz="1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0889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IX</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Radius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"W"</a:t>
            </a:r>
            <a:r>
              <a:rPr lang="en-US" sz="900" dirty="0">
                <a:solidFill>
                  <a:srgbClr val="000000"/>
                </a:solidFill>
                <a:latin typeface="Cascadia Mono" panose="020B0609020000020004" pitchFamily="49" charset="0"/>
              </a:rPr>
              <a:t>, 5},</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"Radius"</a:t>
            </a:r>
            <a:r>
              <a:rPr lang="en-US" sz="900" dirty="0">
                <a:solidFill>
                  <a:srgbClr val="000000"/>
                </a:solidFill>
                <a:latin typeface="Cascadia Mono" panose="020B0609020000020004" pitchFamily="49" charset="0"/>
              </a:rPr>
              <a:t>, 3.75}, </a:t>
            </a:r>
            <a:r>
              <a:rPr lang="en-US" sz="900" dirty="0">
                <a:solidFill>
                  <a:srgbClr val="008000"/>
                </a:solidFill>
                <a:latin typeface="Cascadia Mono" panose="020B0609020000020004" pitchFamily="49" charset="0"/>
              </a:rPr>
              <a:t>// Now Radius instead of "N"</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MinVal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)0}, </a:t>
            </a:r>
            <a:r>
              <a:rPr lang="en-US" sz="900" dirty="0">
                <a:solidFill>
                  <a:srgbClr val="008000"/>
                </a:solidFill>
                <a:latin typeface="Cascadia Mono" panose="020B0609020000020004" pitchFamily="49" charset="0"/>
              </a:rPr>
              <a:t>// Min value = (0).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MaxVal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)15}, </a:t>
            </a:r>
            <a:r>
              <a:rPr lang="en-US" sz="900" dirty="0">
                <a:solidFill>
                  <a:srgbClr val="008000"/>
                </a:solidFill>
                <a:latin typeface="Cascadia Mono" panose="020B0609020000020004" pitchFamily="49" charset="0"/>
              </a:rPr>
              <a:t>// Max value = (15).</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"Periodic"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false</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"Name"</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"Basic"</a:t>
            </a:r>
            <a:r>
              <a:rPr lang="en-US" sz="900" dirty="0">
                <a:solidFill>
                  <a:srgbClr val="000000"/>
                </a:solidFill>
                <a:latin typeface="Cascadia Mono" panose="020B0609020000020004" pitchFamily="49" charset="0"/>
              </a:rPr>
              <a:t>},</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ClipInput</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false</a:t>
            </a:r>
            <a:r>
              <a:rPr lang="en-US" sz="900" dirty="0">
                <a:solidFill>
                  <a:srgbClr val="000000"/>
                </a:solidFill>
                <a:latin typeface="Cascadia Mono" panose="020B0609020000020004" pitchFamily="49" charset="0"/>
              </a:rPr>
              <a:t>},</a:t>
            </a:r>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55955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VIII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Decimal Values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3612663"/>
          </a:xfrm>
        </p:spPr>
        <p:txBody>
          <a:bodyPr>
            <a:noAutofit/>
          </a:bodyPr>
          <a:lstStyle/>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(1, 1,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1, 1, 1, 1, 1, 0, 0, 0,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(2, 3,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1, 1, 1, 1, 1, 0,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(3, 4,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1, 1, 1, 1, 1,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(4, 5,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1, 1, 1, 1, 1,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(5, 7,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1, 1, 1, 1, 1,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(6, 8,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1, 1, 1, 1, 1,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(7, 9,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1, 1, 1, 1, 1,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(8, 11,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1, 1, 1, 1, 1,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(9, 12,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1, 1, 1, 1, 1,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(10, 13,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1, 1, 1, 1, 1, 0, 0, 0, 0, 0, 0, 0, })]</a:t>
            </a:r>
          </a:p>
        </p:txBody>
      </p:sp>
      <p:sp>
        <p:nvSpPr>
          <p:cNvPr id="4" name="TextBox 3">
            <a:extLst>
              <a:ext uri="{FF2B5EF4-FFF2-40B4-BE49-F238E27FC236}">
                <a16:creationId xmlns:a16="http://schemas.microsoft.com/office/drawing/2014/main" id="{1F5124B7-1116-C09C-4A24-3870C22E7B9F}"/>
              </a:ext>
            </a:extLst>
          </p:cNvPr>
          <p:cNvSpPr txBox="1"/>
          <p:nvPr/>
        </p:nvSpPr>
        <p:spPr>
          <a:xfrm>
            <a:off x="1470991" y="1572598"/>
            <a:ext cx="279172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177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2AF501-63AE-CF87-457C-C1B0F4E7F1D1}"/>
              </a:ext>
            </a:extLst>
          </p:cNvPr>
          <p:cNvSpPr txBox="1"/>
          <p:nvPr/>
        </p:nvSpPr>
        <p:spPr>
          <a:xfrm>
            <a:off x="839259" y="1293987"/>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 6, Radius = 3.75  W= 5,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 15 , Periodic =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False</a:t>
            </a:r>
            <a:endParaRPr lang="en-DE"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6" name="Content Placeholder 5" descr="A screenshot of a computer&#10;&#10;Description automatically generated with medium confidence">
            <a:extLst>
              <a:ext uri="{FF2B5EF4-FFF2-40B4-BE49-F238E27FC236}">
                <a16:creationId xmlns:a16="http://schemas.microsoft.com/office/drawing/2014/main" id="{47936D3C-3D6E-8269-3D5F-348863A40771}"/>
              </a:ext>
            </a:extLst>
          </p:cNvPr>
          <p:cNvPicPr>
            <a:picLocks noGrp="1" noChangeAspect="1"/>
          </p:cNvPicPr>
          <p:nvPr>
            <p:ph idx="1"/>
          </p:nvPr>
        </p:nvPicPr>
        <p:blipFill>
          <a:blip r:embed="rId2"/>
          <a:stretch>
            <a:fillRect/>
          </a:stretch>
        </p:blipFill>
        <p:spPr>
          <a:xfrm>
            <a:off x="934486" y="1949216"/>
            <a:ext cx="9311125" cy="1251183"/>
          </a:xfrm>
        </p:spPr>
      </p:pic>
      <p:pic>
        <p:nvPicPr>
          <p:cNvPr id="8" name="Picture 7">
            <a:extLst>
              <a:ext uri="{FF2B5EF4-FFF2-40B4-BE49-F238E27FC236}">
                <a16:creationId xmlns:a16="http://schemas.microsoft.com/office/drawing/2014/main" id="{1DC905A3-F040-2C91-F3A6-C3FB2E50818F}"/>
              </a:ext>
            </a:extLst>
          </p:cNvPr>
          <p:cNvPicPr>
            <a:picLocks noChangeAspect="1"/>
          </p:cNvPicPr>
          <p:nvPr/>
        </p:nvPicPr>
        <p:blipFill>
          <a:blip r:embed="rId3"/>
          <a:stretch>
            <a:fillRect/>
          </a:stretch>
        </p:blipFill>
        <p:spPr>
          <a:xfrm>
            <a:off x="5913371" y="3555870"/>
            <a:ext cx="4332240" cy="3041409"/>
          </a:xfrm>
          <a:prstGeom prst="rect">
            <a:avLst/>
          </a:prstGeom>
        </p:spPr>
      </p:pic>
    </p:spTree>
    <p:extLst>
      <p:ext uri="{BB962C8B-B14F-4D97-AF65-F5344CB8AC3E}">
        <p14:creationId xmlns:p14="http://schemas.microsoft.com/office/powerpoint/2010/main" val="3202058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a:t>
            </a:r>
            <a:endParaRPr lang="en-DE"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B79336-76D6-1195-7B52-292992A33BAB}"/>
              </a:ext>
            </a:extLst>
          </p:cNvPr>
          <p:cNvSpPr txBox="1"/>
          <p:nvPr/>
        </p:nvSpPr>
        <p:spPr>
          <a:xfrm>
            <a:off x="905271" y="1548730"/>
            <a:ext cx="7473416" cy="707886"/>
          </a:xfrm>
          <a:prstGeom prst="rect">
            <a:avLst/>
          </a:prstGeom>
          <a:noFill/>
        </p:spPr>
        <p:txBody>
          <a:bodyPr wrap="square" rtlCol="0">
            <a:spAutoFit/>
          </a:bodyPr>
          <a:lstStyle/>
          <a:p>
            <a:r>
              <a:rPr lang="en-US" sz="2000" dirty="0"/>
              <a:t>Bitmap for all </a:t>
            </a:r>
            <a:r>
              <a:rPr lang="en-US" sz="2000" dirty="0" err="1"/>
              <a:t>DataRows</a:t>
            </a:r>
            <a:r>
              <a:rPr lang="en-US" sz="2000" dirty="0"/>
              <a:t> after setting all the Parameter values and executing the Unit Test</a:t>
            </a:r>
            <a:endParaRPr lang="en-DE" sz="2000" dirty="0"/>
          </a:p>
        </p:txBody>
      </p:sp>
      <p:pic>
        <p:nvPicPr>
          <p:cNvPr id="4" name="Picture 3">
            <a:extLst>
              <a:ext uri="{FF2B5EF4-FFF2-40B4-BE49-F238E27FC236}">
                <a16:creationId xmlns:a16="http://schemas.microsoft.com/office/drawing/2014/main" id="{23BF8A85-8753-5D8E-3608-1D21B993B432}"/>
              </a:ext>
            </a:extLst>
          </p:cNvPr>
          <p:cNvPicPr>
            <a:picLocks noChangeAspect="1"/>
          </p:cNvPicPr>
          <p:nvPr/>
        </p:nvPicPr>
        <p:blipFill>
          <a:blip r:embed="rId2"/>
          <a:stretch>
            <a:fillRect/>
          </a:stretch>
        </p:blipFill>
        <p:spPr>
          <a:xfrm>
            <a:off x="821018" y="2256616"/>
            <a:ext cx="5858693" cy="4534533"/>
          </a:xfrm>
          <a:prstGeom prst="rect">
            <a:avLst/>
          </a:prstGeom>
        </p:spPr>
      </p:pic>
    </p:spTree>
    <p:extLst>
      <p:ext uri="{BB962C8B-B14F-4D97-AF65-F5344CB8AC3E}">
        <p14:creationId xmlns:p14="http://schemas.microsoft.com/office/powerpoint/2010/main" val="360339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X</a:t>
            </a:r>
            <a:br>
              <a:rPr lang="en-US" sz="2800" b="1" dirty="0">
                <a:latin typeface="Times New Roman" panose="02020603050405020304" pitchFamily="18" charset="0"/>
                <a:cs typeface="Times New Roman" panose="02020603050405020304" pitchFamily="18" charset="0"/>
              </a:rPr>
            </a:br>
            <a:r>
              <a:rPr lang="en-US" sz="2800" b="1" dirty="0" err="1">
                <a:latin typeface="Times New Roman" panose="02020603050405020304" pitchFamily="18" charset="0"/>
                <a:cs typeface="Times New Roman" panose="02020603050405020304" pitchFamily="18" charset="0"/>
              </a:rPr>
              <a:t>ClipInput</a:t>
            </a:r>
            <a:r>
              <a:rPr lang="en-US" sz="2800" b="1" dirty="0">
                <a:latin typeface="Times New Roman" panose="02020603050405020304" pitchFamily="18" charset="0"/>
                <a:cs typeface="Times New Roman" panose="02020603050405020304" pitchFamily="18" charset="0"/>
              </a:rPr>
              <a:t>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"W"</a:t>
            </a:r>
            <a:r>
              <a:rPr lang="en-US" sz="900" dirty="0">
                <a:solidFill>
                  <a:srgbClr val="000000"/>
                </a:solidFill>
                <a:latin typeface="Cascadia Mono" panose="020B0609020000020004" pitchFamily="49" charset="0"/>
              </a:rPr>
              <a:t>, 5},</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"N"</a:t>
            </a:r>
            <a:r>
              <a:rPr lang="en-US" sz="900" dirty="0">
                <a:solidFill>
                  <a:srgbClr val="000000"/>
                </a:solidFill>
                <a:latin typeface="Cascadia Mono" panose="020B0609020000020004" pitchFamily="49" charset="0"/>
              </a:rPr>
              <a:t>, 20},</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MinVal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)0}, </a:t>
            </a:r>
            <a:r>
              <a:rPr lang="en-US" sz="900" dirty="0">
                <a:solidFill>
                  <a:srgbClr val="008000"/>
                </a:solidFill>
                <a:latin typeface="Cascadia Mono" panose="020B0609020000020004" pitchFamily="49" charset="0"/>
              </a:rPr>
              <a:t>// Min value = (0).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MaxVal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)20}, </a:t>
            </a:r>
            <a:r>
              <a:rPr lang="en-US" sz="900" dirty="0">
                <a:solidFill>
                  <a:srgbClr val="008000"/>
                </a:solidFill>
                <a:latin typeface="Cascadia Mono" panose="020B0609020000020004" pitchFamily="49" charset="0"/>
              </a:rPr>
              <a:t>// Max value = (20).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"Periodic"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false</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"Name"</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"Basic"</a:t>
            </a:r>
            <a:r>
              <a:rPr lang="en-US" sz="900" dirty="0">
                <a:solidFill>
                  <a:srgbClr val="000000"/>
                </a:solidFill>
                <a:latin typeface="Cascadia Mono" panose="020B0609020000020004" pitchFamily="49" charset="0"/>
              </a:rPr>
              <a:t>},</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ClipInput</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true</a:t>
            </a:r>
            <a:r>
              <a:rPr lang="en-US" sz="900" dirty="0">
                <a:solidFill>
                  <a:srgbClr val="000000"/>
                </a:solidFill>
                <a:latin typeface="Cascadia Mono" panose="020B0609020000020004" pitchFamily="49" charset="0"/>
              </a:rPr>
              <a:t>},  </a:t>
            </a:r>
            <a:r>
              <a:rPr lang="en-US" sz="900" dirty="0">
                <a:solidFill>
                  <a:srgbClr val="008000"/>
                </a:solidFill>
                <a:latin typeface="Cascadia Mono" panose="020B0609020000020004" pitchFamily="49" charset="0"/>
              </a:rPr>
              <a:t>//For Clipping values outside the range</a:t>
            </a:r>
            <a:r>
              <a:rPr lang="en-DE"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364555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X</a:t>
            </a:r>
            <a:br>
              <a:rPr lang="en-US" sz="2800" b="1" dirty="0">
                <a:latin typeface="Times New Roman" panose="02020603050405020304" pitchFamily="18" charset="0"/>
                <a:cs typeface="Times New Roman" panose="02020603050405020304" pitchFamily="18" charset="0"/>
              </a:rPr>
            </a:br>
            <a:r>
              <a:rPr lang="en-US" sz="2800" b="1" dirty="0" err="1">
                <a:latin typeface="Times New Roman" panose="02020603050405020304" pitchFamily="18" charset="0"/>
                <a:cs typeface="Times New Roman" panose="02020603050405020304" pitchFamily="18" charset="0"/>
              </a:rPr>
              <a:t>ClipInput</a:t>
            </a:r>
            <a:r>
              <a:rPr lang="en-US" sz="2800" b="1" dirty="0">
                <a:latin typeface="Times New Roman" panose="02020603050405020304" pitchFamily="18" charset="0"/>
                <a:cs typeface="Times New Roman" panose="02020603050405020304" pitchFamily="18" charset="0"/>
              </a:rPr>
              <a:t>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3612663"/>
          </a:xfrm>
        </p:spPr>
        <p:txBody>
          <a:bodyPr>
            <a:noAutofit/>
          </a:bodyPr>
          <a:lstStyle/>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(-100,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(200, 15,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1,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(35, 15,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1,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(-100,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(-2500,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(3500, 15,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1,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(20.5, 15,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1,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(-0.5,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a:t>
            </a:r>
          </a:p>
        </p:txBody>
      </p:sp>
      <p:sp>
        <p:nvSpPr>
          <p:cNvPr id="4" name="TextBox 3">
            <a:extLst>
              <a:ext uri="{FF2B5EF4-FFF2-40B4-BE49-F238E27FC236}">
                <a16:creationId xmlns:a16="http://schemas.microsoft.com/office/drawing/2014/main" id="{1F5124B7-1116-C09C-4A24-3870C22E7B9F}"/>
              </a:ext>
            </a:extLst>
          </p:cNvPr>
          <p:cNvSpPr txBox="1"/>
          <p:nvPr/>
        </p:nvSpPr>
        <p:spPr>
          <a:xfrm>
            <a:off x="1470991" y="1572598"/>
            <a:ext cx="279172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716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2AF501-63AE-CF87-457C-C1B0F4E7F1D1}"/>
              </a:ext>
            </a:extLst>
          </p:cNvPr>
          <p:cNvSpPr txBox="1"/>
          <p:nvPr/>
        </p:nvSpPr>
        <p:spPr>
          <a:xfrm>
            <a:off x="839259" y="1293987"/>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 200, N= 20 W= 5,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 20 , Periodic =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a:t>
            </a:r>
            <a:r>
              <a:rPr lang="en-US" dirty="0">
                <a:solidFill>
                  <a:schemeClr val="accent5"/>
                </a:solidFill>
                <a:latin typeface="Times New Roman" panose="02020603050405020304" pitchFamily="18" charset="0"/>
                <a:cs typeface="Times New Roman" panose="02020603050405020304" pitchFamily="18" charset="0"/>
              </a:rPr>
              <a:t>True</a:t>
            </a:r>
            <a:endParaRPr lang="en-DE" dirty="0">
              <a:solidFill>
                <a:schemeClr val="accent5"/>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9C40AE0E-E2E4-82C6-C3E2-08D539EC62F3}"/>
              </a:ext>
            </a:extLst>
          </p:cNvPr>
          <p:cNvPicPr>
            <a:picLocks noGrp="1" noChangeAspect="1"/>
          </p:cNvPicPr>
          <p:nvPr>
            <p:ph idx="1"/>
          </p:nvPr>
        </p:nvPicPr>
        <p:blipFill>
          <a:blip r:embed="rId2"/>
          <a:stretch>
            <a:fillRect/>
          </a:stretch>
        </p:blipFill>
        <p:spPr>
          <a:xfrm>
            <a:off x="913334" y="1814786"/>
            <a:ext cx="9319611" cy="1335917"/>
          </a:xfrm>
        </p:spPr>
      </p:pic>
      <p:pic>
        <p:nvPicPr>
          <p:cNvPr id="12" name="Picture 11">
            <a:extLst>
              <a:ext uri="{FF2B5EF4-FFF2-40B4-BE49-F238E27FC236}">
                <a16:creationId xmlns:a16="http://schemas.microsoft.com/office/drawing/2014/main" id="{9F140E84-EB94-91B9-45FC-668B9905EC91}"/>
              </a:ext>
            </a:extLst>
          </p:cNvPr>
          <p:cNvPicPr>
            <a:picLocks noChangeAspect="1"/>
          </p:cNvPicPr>
          <p:nvPr/>
        </p:nvPicPr>
        <p:blipFill>
          <a:blip r:embed="rId3"/>
          <a:stretch>
            <a:fillRect/>
          </a:stretch>
        </p:blipFill>
        <p:spPr>
          <a:xfrm>
            <a:off x="5538281" y="3486296"/>
            <a:ext cx="4819650" cy="1790700"/>
          </a:xfrm>
          <a:prstGeom prst="rect">
            <a:avLst/>
          </a:prstGeom>
        </p:spPr>
      </p:pic>
    </p:spTree>
    <p:extLst>
      <p:ext uri="{BB962C8B-B14F-4D97-AF65-F5344CB8AC3E}">
        <p14:creationId xmlns:p14="http://schemas.microsoft.com/office/powerpoint/2010/main" val="3064561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a:t>
            </a:r>
            <a:endParaRPr lang="en-DE"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B79336-76D6-1195-7B52-292992A33BAB}"/>
              </a:ext>
            </a:extLst>
          </p:cNvPr>
          <p:cNvSpPr txBox="1"/>
          <p:nvPr/>
        </p:nvSpPr>
        <p:spPr>
          <a:xfrm>
            <a:off x="905271" y="1548730"/>
            <a:ext cx="7473416" cy="707886"/>
          </a:xfrm>
          <a:prstGeom prst="rect">
            <a:avLst/>
          </a:prstGeom>
          <a:noFill/>
        </p:spPr>
        <p:txBody>
          <a:bodyPr wrap="square" rtlCol="0">
            <a:spAutoFit/>
          </a:bodyPr>
          <a:lstStyle/>
          <a:p>
            <a:r>
              <a:rPr lang="en-US" sz="2000" dirty="0"/>
              <a:t>Bitmap for all </a:t>
            </a:r>
            <a:r>
              <a:rPr lang="en-US" sz="2000" dirty="0" err="1"/>
              <a:t>DataRows</a:t>
            </a:r>
            <a:r>
              <a:rPr lang="en-US" sz="2000" dirty="0"/>
              <a:t> after setting all the Parameter values and executing the Unit Test</a:t>
            </a:r>
            <a:endParaRPr lang="en-DE" sz="2000" dirty="0"/>
          </a:p>
        </p:txBody>
      </p:sp>
      <p:pic>
        <p:nvPicPr>
          <p:cNvPr id="5" name="Picture 4">
            <a:extLst>
              <a:ext uri="{FF2B5EF4-FFF2-40B4-BE49-F238E27FC236}">
                <a16:creationId xmlns:a16="http://schemas.microsoft.com/office/drawing/2014/main" id="{A86246A4-D340-56AD-C8AA-C787C065F8E4}"/>
              </a:ext>
            </a:extLst>
          </p:cNvPr>
          <p:cNvPicPr>
            <a:picLocks noChangeAspect="1"/>
          </p:cNvPicPr>
          <p:nvPr/>
        </p:nvPicPr>
        <p:blipFill>
          <a:blip r:embed="rId2"/>
          <a:stretch>
            <a:fillRect/>
          </a:stretch>
        </p:blipFill>
        <p:spPr>
          <a:xfrm>
            <a:off x="905271" y="2637235"/>
            <a:ext cx="6071999" cy="2905084"/>
          </a:xfrm>
          <a:prstGeom prst="rect">
            <a:avLst/>
          </a:prstGeom>
        </p:spPr>
      </p:pic>
    </p:spTree>
    <p:extLst>
      <p:ext uri="{BB962C8B-B14F-4D97-AF65-F5344CB8AC3E}">
        <p14:creationId xmlns:p14="http://schemas.microsoft.com/office/powerpoint/2010/main" val="17133182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XI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Periodic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"W"</a:t>
            </a:r>
            <a:r>
              <a:rPr lang="en-US" sz="900" dirty="0">
                <a:solidFill>
                  <a:srgbClr val="000000"/>
                </a:solidFill>
                <a:latin typeface="Cascadia Mono" panose="020B0609020000020004" pitchFamily="49" charset="0"/>
              </a:rPr>
              <a:t>, 5},</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"N"</a:t>
            </a:r>
            <a:r>
              <a:rPr lang="en-US" sz="900" dirty="0">
                <a:solidFill>
                  <a:srgbClr val="000000"/>
                </a:solidFill>
                <a:latin typeface="Cascadia Mono" panose="020B0609020000020004" pitchFamily="49" charset="0"/>
              </a:rPr>
              <a:t>, 20},</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MinVal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)0}, </a:t>
            </a:r>
            <a:r>
              <a:rPr lang="en-US" sz="900" dirty="0">
                <a:solidFill>
                  <a:srgbClr val="008000"/>
                </a:solidFill>
                <a:latin typeface="Cascadia Mono" panose="020B0609020000020004" pitchFamily="49" charset="0"/>
              </a:rPr>
              <a:t>// Min value = (0).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MaxVal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)20}, </a:t>
            </a:r>
            <a:r>
              <a:rPr lang="en-US" sz="900" dirty="0">
                <a:solidFill>
                  <a:srgbClr val="008000"/>
                </a:solidFill>
                <a:latin typeface="Cascadia Mono" panose="020B0609020000020004" pitchFamily="49" charset="0"/>
              </a:rPr>
              <a:t>// Max value = (20).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"Periodic"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true</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"Name"</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"Basic"</a:t>
            </a:r>
            <a:r>
              <a:rPr lang="en-US" sz="900" dirty="0">
                <a:solidFill>
                  <a:srgbClr val="000000"/>
                </a:solidFill>
                <a:latin typeface="Cascadia Mono" panose="020B0609020000020004" pitchFamily="49" charset="0"/>
              </a:rPr>
              <a:t>},</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ClipInput</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false</a:t>
            </a:r>
            <a:r>
              <a:rPr lang="en-US" sz="900" dirty="0">
                <a:solidFill>
                  <a:srgbClr val="000000"/>
                </a:solidFill>
                <a:latin typeface="Cascadia Mono" panose="020B0609020000020004" pitchFamily="49" charset="0"/>
              </a:rPr>
              <a:t>},</a:t>
            </a:r>
          </a:p>
          <a:p>
            <a:r>
              <a:rPr lang="en-DE" sz="900" dirty="0">
                <a:solidFill>
                  <a:srgbClr val="000000"/>
                </a:solidFill>
                <a:latin typeface="Cascadia Mono" panose="020B0609020000020004" pitchFamily="49" charset="0"/>
              </a:rPr>
              <a:t>            });</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399150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XI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Periodic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3612663"/>
          </a:xfrm>
        </p:spPr>
        <p:txBody>
          <a:bodyPr>
            <a:noAutofit/>
          </a:bodyPr>
          <a:lstStyle/>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(8, 6,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1, 1, 1, 1, 1,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(9, 7,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1, 1, 1, 1, 1,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(10, 8,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1, 1, 1, 1, 1,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(11, 9,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1, 1, 1, 1, 1,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(12, 10,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1, 1, 1, 1, 1,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(13, 11,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1, 1, 1, 1, 1,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(14, 12,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1, 1, 1, 1, 1,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(15, 13,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1, 1, 1, 1, 1,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(16, 14,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1, 1, 1, 1, 1,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(17, 15,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1,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(18, 16,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0, 0, 0, 0, 0, 0, 0, 0, 0, 0, 0, 0, 0, 0, 0,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(19, 17,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0, 0, 0, 0, 0, 0, 0, 0, 0, 0, 0, 0, 0, 0, 0, 1, 1, 1, })]</a:t>
            </a:r>
          </a:p>
        </p:txBody>
      </p:sp>
      <p:sp>
        <p:nvSpPr>
          <p:cNvPr id="4" name="TextBox 3">
            <a:extLst>
              <a:ext uri="{FF2B5EF4-FFF2-40B4-BE49-F238E27FC236}">
                <a16:creationId xmlns:a16="http://schemas.microsoft.com/office/drawing/2014/main" id="{1F5124B7-1116-C09C-4A24-3870C22E7B9F}"/>
              </a:ext>
            </a:extLst>
          </p:cNvPr>
          <p:cNvSpPr txBox="1"/>
          <p:nvPr/>
        </p:nvSpPr>
        <p:spPr>
          <a:xfrm>
            <a:off x="1470991" y="1572598"/>
            <a:ext cx="279172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355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1320800"/>
          </a:xfrm>
        </p:spPr>
        <p:txBody>
          <a:bodyPr>
            <a:normAutofit fontScale="90000"/>
          </a:bodyPr>
          <a:lstStyle/>
          <a:p>
            <a:r>
              <a:rPr lang="en-US" b="1" dirty="0">
                <a:latin typeface="Times New Roman" panose="02020603050405020304" pitchFamily="18" charset="0"/>
                <a:cs typeface="Times New Roman" panose="02020603050405020304" pitchFamily="18" charset="0"/>
              </a:rPr>
              <a:t>                           Unit Tests I</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Scalar Encoder With Bucket Month of Year</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7" y="1320800"/>
            <a:ext cx="8596668" cy="1268411"/>
          </a:xfrm>
        </p:spPr>
        <p:txBody>
          <a:bodyPr/>
          <a:lstStyle/>
          <a:p>
            <a:r>
              <a:rPr lang="en-US" sz="1800" dirty="0">
                <a:effectLst/>
                <a:latin typeface="Times New Roman" panose="02020603050405020304" pitchFamily="18" charset="0"/>
                <a:ea typeface="Times New Roman" panose="02020603050405020304" pitchFamily="18" charset="0"/>
              </a:rPr>
              <a:t>Twelve months in a year </a:t>
            </a:r>
          </a:p>
          <a:p>
            <a:r>
              <a:rPr lang="en-US" sz="1800" dirty="0" err="1">
                <a:effectLst/>
                <a:latin typeface="Times New Roman" panose="02020603050405020304" pitchFamily="18" charset="0"/>
                <a:ea typeface="Times New Roman" panose="02020603050405020304" pitchFamily="18" charset="0"/>
              </a:rPr>
              <a:t>MinVal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(January)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MaxVal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(December)</a:t>
            </a:r>
            <a:r>
              <a:rPr lang="en-US" dirty="0">
                <a:latin typeface="Times New Roman" panose="02020603050405020304" pitchFamily="18" charset="0"/>
                <a:ea typeface="Times New Roman" panose="02020603050405020304" pitchFamily="18" charset="0"/>
              </a:rPr>
              <a:t>.</a:t>
            </a:r>
          </a:p>
          <a:p>
            <a:r>
              <a:rPr lang="en-US" dirty="0">
                <a:latin typeface="Times New Roman" panose="02020603050405020304" pitchFamily="18" charset="0"/>
                <a:ea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rPr>
              <a:t>hoosing the value of N=14 and W=3 to get the</a:t>
            </a:r>
            <a:r>
              <a:rPr lang="en-US" sz="1800" spc="-40" dirty="0">
                <a:effectLst/>
                <a:latin typeface="Times New Roman" panose="02020603050405020304" pitchFamily="18" charset="0"/>
                <a:ea typeface="Times New Roman" panose="02020603050405020304" pitchFamily="18" charset="0"/>
              </a:rPr>
              <a:t> desired bucket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output</a:t>
            </a:r>
            <a:r>
              <a:rPr lang="en-US" spc="-40" dirty="0">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2D1EEE83-2A42-F74D-316F-3C0497FA6F78}"/>
              </a:ext>
            </a:extLst>
          </p:cNvPr>
          <p:cNvSpPr txBox="1"/>
          <p:nvPr/>
        </p:nvSpPr>
        <p:spPr>
          <a:xfrm>
            <a:off x="435287" y="2743200"/>
            <a:ext cx="9121103" cy="2893100"/>
          </a:xfrm>
          <a:prstGeom prst="rect">
            <a:avLst/>
          </a:prstGeom>
          <a:noFill/>
        </p:spPr>
        <p:txBody>
          <a:bodyPr wrap="square" rtlCol="0">
            <a:spAutoFit/>
          </a:bodyPr>
          <a:lstStyle/>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(0, 0,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1, 1, 1, 0, 0, 0, 0, 0, 0, 0, 0, 0, 0, 0, })] </a:t>
            </a:r>
            <a:r>
              <a:rPr lang="en-US" sz="1400" dirty="0">
                <a:solidFill>
                  <a:srgbClr val="008000"/>
                </a:solidFill>
                <a:latin typeface="Times New Roman" panose="02020603050405020304" pitchFamily="18" charset="0"/>
                <a:cs typeface="Times New Roman" panose="02020603050405020304" pitchFamily="18" charset="0"/>
              </a:rPr>
              <a:t>// To represent Jan.</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(1, 1,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1, 1, 1, 0, 0, 0, 0, 0, 0, 0, 0, 0, 0, })] </a:t>
            </a:r>
            <a:r>
              <a:rPr lang="en-US" sz="1400" dirty="0">
                <a:solidFill>
                  <a:srgbClr val="008000"/>
                </a:solidFill>
                <a:latin typeface="Times New Roman" panose="02020603050405020304" pitchFamily="18" charset="0"/>
                <a:cs typeface="Times New Roman" panose="02020603050405020304" pitchFamily="18" charset="0"/>
              </a:rPr>
              <a:t>// To represent Feb.</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(2, 2,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1, 1, 1, 0, 0, 0, 0, 0, 0, 0, 0, 0, })] </a:t>
            </a:r>
            <a:r>
              <a:rPr lang="en-US" sz="1400" dirty="0">
                <a:solidFill>
                  <a:srgbClr val="008000"/>
                </a:solidFill>
                <a:latin typeface="Times New Roman" panose="02020603050405020304" pitchFamily="18" charset="0"/>
                <a:cs typeface="Times New Roman" panose="02020603050405020304" pitchFamily="18" charset="0"/>
              </a:rPr>
              <a:t>// To represent Mar.</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(3, 3,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1, 1, 1, 0, 0, 0, 0, 0, 0, 0, 0, })] </a:t>
            </a:r>
            <a:r>
              <a:rPr lang="en-US" sz="1400" dirty="0">
                <a:solidFill>
                  <a:srgbClr val="008000"/>
                </a:solidFill>
                <a:latin typeface="Times New Roman" panose="02020603050405020304" pitchFamily="18" charset="0"/>
                <a:cs typeface="Times New Roman" panose="02020603050405020304" pitchFamily="18" charset="0"/>
              </a:rPr>
              <a:t>// To represent Apr.</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(4, 4,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1, 1, 1, 0, 0, 0, 0, 0, 0, 0, })] </a:t>
            </a:r>
            <a:r>
              <a:rPr lang="en-US" sz="1400" dirty="0">
                <a:solidFill>
                  <a:srgbClr val="008000"/>
                </a:solidFill>
                <a:latin typeface="Times New Roman" panose="02020603050405020304" pitchFamily="18" charset="0"/>
                <a:cs typeface="Times New Roman" panose="02020603050405020304" pitchFamily="18" charset="0"/>
              </a:rPr>
              <a:t>// To represent May.</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(5, 5,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1, 1, 1, 0, 0, 0, 0, 0, 0, })] </a:t>
            </a:r>
            <a:r>
              <a:rPr lang="en-US" sz="1400" dirty="0">
                <a:solidFill>
                  <a:srgbClr val="008000"/>
                </a:solidFill>
                <a:latin typeface="Times New Roman" panose="02020603050405020304" pitchFamily="18" charset="0"/>
                <a:cs typeface="Times New Roman" panose="02020603050405020304" pitchFamily="18" charset="0"/>
              </a:rPr>
              <a:t>// To represent June.</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(6, 6,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1, 1, 1, 0, 0, 0, 0, 0, })] </a:t>
            </a:r>
            <a:r>
              <a:rPr lang="en-US" sz="1400" dirty="0">
                <a:solidFill>
                  <a:srgbClr val="008000"/>
                </a:solidFill>
                <a:latin typeface="Times New Roman" panose="02020603050405020304" pitchFamily="18" charset="0"/>
                <a:cs typeface="Times New Roman" panose="02020603050405020304" pitchFamily="18" charset="0"/>
              </a:rPr>
              <a:t>// To represent July.</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(7, 7,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1, 1, 1, 0, 0, 0, 0, })] </a:t>
            </a:r>
            <a:r>
              <a:rPr lang="en-US" sz="1400" dirty="0">
                <a:solidFill>
                  <a:srgbClr val="008000"/>
                </a:solidFill>
                <a:latin typeface="Times New Roman" panose="02020603050405020304" pitchFamily="18" charset="0"/>
                <a:cs typeface="Times New Roman" panose="02020603050405020304" pitchFamily="18" charset="0"/>
              </a:rPr>
              <a:t>// To represent Aug.</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(8, 8,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0, 1, 1, 1, 0, 0, 0, })] </a:t>
            </a:r>
            <a:r>
              <a:rPr lang="en-US" sz="1400" dirty="0">
                <a:solidFill>
                  <a:srgbClr val="008000"/>
                </a:solidFill>
                <a:latin typeface="Times New Roman" panose="02020603050405020304" pitchFamily="18" charset="0"/>
                <a:cs typeface="Times New Roman" panose="02020603050405020304" pitchFamily="18" charset="0"/>
              </a:rPr>
              <a:t>// To represent Sep.</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FF0000"/>
                </a:solidFill>
                <a:latin typeface="Times New Roman" panose="02020603050405020304" pitchFamily="18" charset="0"/>
                <a:cs typeface="Times New Roman" panose="02020603050405020304" pitchFamily="18" charset="0"/>
              </a:rPr>
              <a:t>        [</a:t>
            </a:r>
            <a:r>
              <a:rPr lang="en-US" sz="1400" dirty="0" err="1">
                <a:solidFill>
                  <a:srgbClr val="FF0000"/>
                </a:solidFill>
                <a:latin typeface="Times New Roman" panose="02020603050405020304" pitchFamily="18" charset="0"/>
                <a:cs typeface="Times New Roman" panose="02020603050405020304" pitchFamily="18" charset="0"/>
              </a:rPr>
              <a:t>DataRow</a:t>
            </a:r>
            <a:r>
              <a:rPr lang="en-US" sz="1400" dirty="0">
                <a:solidFill>
                  <a:srgbClr val="FF0000"/>
                </a:solidFill>
                <a:latin typeface="Times New Roman" panose="02020603050405020304" pitchFamily="18" charset="0"/>
                <a:cs typeface="Times New Roman" panose="02020603050405020304" pitchFamily="18" charset="0"/>
              </a:rPr>
              <a:t>(9, 9, new int[] { 0, 0, 0, 0, 0, 0, 0, 0, 0, 1, 1, 1, 0, 0, })] // To represent Oct.</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(10, 10,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0, 0, 0, 1, 1, 1, 0, })] </a:t>
            </a:r>
            <a:r>
              <a:rPr lang="en-US" sz="1400" dirty="0">
                <a:solidFill>
                  <a:srgbClr val="008000"/>
                </a:solidFill>
                <a:latin typeface="Times New Roman" panose="02020603050405020304" pitchFamily="18" charset="0"/>
                <a:cs typeface="Times New Roman" panose="02020603050405020304" pitchFamily="18" charset="0"/>
              </a:rPr>
              <a:t>// To represent Nov.</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(11, 11,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0, 0, 0, 0, 1, 1, 1, })] </a:t>
            </a:r>
            <a:r>
              <a:rPr lang="en-US" sz="1400" dirty="0">
                <a:solidFill>
                  <a:srgbClr val="008000"/>
                </a:solidFill>
                <a:latin typeface="Times New Roman" panose="02020603050405020304" pitchFamily="18" charset="0"/>
                <a:cs typeface="Times New Roman" panose="02020603050405020304" pitchFamily="18" charset="0"/>
              </a:rPr>
              <a:t>// To represent Dec.</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231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2AF501-63AE-CF87-457C-C1B0F4E7F1D1}"/>
              </a:ext>
            </a:extLst>
          </p:cNvPr>
          <p:cNvSpPr txBox="1"/>
          <p:nvPr/>
        </p:nvSpPr>
        <p:spPr>
          <a:xfrm>
            <a:off x="839259" y="1293987"/>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 18, N= 20 W= 5,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 20 , Periodic =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a:t>
            </a:r>
            <a:r>
              <a:rPr lang="en-US" dirty="0">
                <a:solidFill>
                  <a:schemeClr val="accent5"/>
                </a:solidFill>
                <a:latin typeface="Times New Roman" panose="02020603050405020304" pitchFamily="18" charset="0"/>
                <a:cs typeface="Times New Roman" panose="02020603050405020304" pitchFamily="18" charset="0"/>
              </a:rPr>
              <a:t>True</a:t>
            </a:r>
            <a:endParaRPr lang="en-DE" dirty="0">
              <a:solidFill>
                <a:schemeClr val="accent5"/>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6" name="Content Placeholder 5" descr="A picture containing graphical user interface&#10;&#10;Description automatically generated">
            <a:extLst>
              <a:ext uri="{FF2B5EF4-FFF2-40B4-BE49-F238E27FC236}">
                <a16:creationId xmlns:a16="http://schemas.microsoft.com/office/drawing/2014/main" id="{F4A18C43-E87D-3CB0-2059-D2378DC0CEB0}"/>
              </a:ext>
            </a:extLst>
          </p:cNvPr>
          <p:cNvPicPr>
            <a:picLocks noGrp="1" noChangeAspect="1"/>
          </p:cNvPicPr>
          <p:nvPr>
            <p:ph idx="1"/>
          </p:nvPr>
        </p:nvPicPr>
        <p:blipFill>
          <a:blip r:embed="rId2"/>
          <a:stretch>
            <a:fillRect/>
          </a:stretch>
        </p:blipFill>
        <p:spPr>
          <a:xfrm>
            <a:off x="934593" y="1814787"/>
            <a:ext cx="8219345" cy="1459672"/>
          </a:xfrm>
        </p:spPr>
      </p:pic>
      <p:pic>
        <p:nvPicPr>
          <p:cNvPr id="11" name="Picture 10">
            <a:extLst>
              <a:ext uri="{FF2B5EF4-FFF2-40B4-BE49-F238E27FC236}">
                <a16:creationId xmlns:a16="http://schemas.microsoft.com/office/drawing/2014/main" id="{7334BB53-7559-7693-2B95-24EC54C68FCE}"/>
              </a:ext>
            </a:extLst>
          </p:cNvPr>
          <p:cNvPicPr>
            <a:picLocks noChangeAspect="1"/>
          </p:cNvPicPr>
          <p:nvPr/>
        </p:nvPicPr>
        <p:blipFill>
          <a:blip r:embed="rId3"/>
          <a:stretch>
            <a:fillRect/>
          </a:stretch>
        </p:blipFill>
        <p:spPr>
          <a:xfrm>
            <a:off x="5292585" y="3371704"/>
            <a:ext cx="3861353" cy="3176037"/>
          </a:xfrm>
          <a:prstGeom prst="rect">
            <a:avLst/>
          </a:prstGeom>
        </p:spPr>
      </p:pic>
    </p:spTree>
    <p:extLst>
      <p:ext uri="{BB962C8B-B14F-4D97-AF65-F5344CB8AC3E}">
        <p14:creationId xmlns:p14="http://schemas.microsoft.com/office/powerpoint/2010/main" val="424460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0" y="0"/>
            <a:ext cx="12192000" cy="1320800"/>
          </a:xfrm>
        </p:spPr>
        <p:txBody>
          <a:bodyPr>
            <a:normAutofit/>
          </a:bodyPr>
          <a:lstStyle/>
          <a:p>
            <a:r>
              <a:rPr lang="en-US" b="1" dirty="0">
                <a:latin typeface="Times New Roman" panose="02020603050405020304" pitchFamily="18" charset="0"/>
                <a:cs typeface="Times New Roman" panose="02020603050405020304" pitchFamily="18" charset="0"/>
              </a:rPr>
              <a:t>                                  Unit Tests I</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Scalar Encoder With Bucket Month of Year</a:t>
            </a:r>
          </a:p>
        </p:txBody>
      </p:sp>
      <p:sp>
        <p:nvSpPr>
          <p:cNvPr id="6" name="TextBox 5">
            <a:extLst>
              <a:ext uri="{FF2B5EF4-FFF2-40B4-BE49-F238E27FC236}">
                <a16:creationId xmlns:a16="http://schemas.microsoft.com/office/drawing/2014/main" id="{A111E760-F9C3-0BF8-6E0E-CF69CFC5146A}"/>
              </a:ext>
            </a:extLst>
          </p:cNvPr>
          <p:cNvSpPr txBox="1"/>
          <p:nvPr/>
        </p:nvSpPr>
        <p:spPr>
          <a:xfrm>
            <a:off x="0" y="1539556"/>
            <a:ext cx="1013908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DataRow</a:t>
            </a:r>
            <a:r>
              <a:rPr lang="en-US" dirty="0">
                <a:latin typeface="Times New Roman" panose="02020603050405020304" pitchFamily="18" charset="0"/>
                <a:cs typeface="Times New Roman" panose="02020603050405020304" pitchFamily="18" charset="0"/>
              </a:rPr>
              <a:t>(9, 9, new int[] { 0, 0, 0, 0, 0, 0, 0, 0, 0, 1, 1, 1, 0, 0, })] // To represent Oct.</a:t>
            </a:r>
          </a:p>
        </p:txBody>
      </p:sp>
      <p:pic>
        <p:nvPicPr>
          <p:cNvPr id="14" name="Picture 13">
            <a:extLst>
              <a:ext uri="{FF2B5EF4-FFF2-40B4-BE49-F238E27FC236}">
                <a16:creationId xmlns:a16="http://schemas.microsoft.com/office/drawing/2014/main" id="{D3B98CC7-7B6F-ADCD-B24C-3FB9FC60DACF}"/>
              </a:ext>
            </a:extLst>
          </p:cNvPr>
          <p:cNvPicPr>
            <a:picLocks noChangeAspect="1"/>
          </p:cNvPicPr>
          <p:nvPr/>
        </p:nvPicPr>
        <p:blipFill>
          <a:blip r:embed="rId2"/>
          <a:stretch>
            <a:fillRect/>
          </a:stretch>
        </p:blipFill>
        <p:spPr>
          <a:xfrm>
            <a:off x="1048870" y="2373867"/>
            <a:ext cx="8001001" cy="1922929"/>
          </a:xfrm>
          <a:prstGeom prst="rect">
            <a:avLst/>
          </a:prstGeom>
        </p:spPr>
      </p:pic>
      <p:sp>
        <p:nvSpPr>
          <p:cNvPr id="17" name="TextBox 16">
            <a:extLst>
              <a:ext uri="{FF2B5EF4-FFF2-40B4-BE49-F238E27FC236}">
                <a16:creationId xmlns:a16="http://schemas.microsoft.com/office/drawing/2014/main" id="{406BEC18-0C63-A447-86E5-F424687CDC8B}"/>
              </a:ext>
            </a:extLst>
          </p:cNvPr>
          <p:cNvSpPr txBox="1"/>
          <p:nvPr/>
        </p:nvSpPr>
        <p:spPr>
          <a:xfrm>
            <a:off x="739590" y="4579780"/>
            <a:ext cx="7059706"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34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677334" y="156238"/>
            <a:ext cx="8596668" cy="1320800"/>
          </a:xfrm>
        </p:spPr>
        <p:txBody>
          <a:bodyPr>
            <a:normAutofit fontScale="90000"/>
          </a:bodyPr>
          <a:lstStyle/>
          <a:p>
            <a:r>
              <a:rPr lang="en-US" b="1" dirty="0">
                <a:latin typeface="Times New Roman" panose="02020603050405020304" pitchFamily="18" charset="0"/>
                <a:cs typeface="Times New Roman" panose="02020603050405020304" pitchFamily="18" charset="0"/>
              </a:rPr>
              <a:t>                                Unit Tests I</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Scalar Encoder With Bucket Month of Year</a:t>
            </a:r>
            <a:endParaRPr lang="en-US"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677334" y="1477038"/>
            <a:ext cx="8596668" cy="3880773"/>
          </a:xfrm>
        </p:spPr>
        <p:txBody>
          <a:bodyPr>
            <a:normAutofit/>
          </a:bodyPr>
          <a:lstStyle/>
          <a:p>
            <a:r>
              <a:rPr lang="en-US" dirty="0">
                <a:latin typeface="Times New Roman" panose="02020603050405020304" pitchFamily="18" charset="0"/>
                <a:ea typeface="Times New Roman" panose="02020603050405020304" pitchFamily="18" charset="0"/>
              </a:rPr>
              <a:t>S</a:t>
            </a:r>
            <a:r>
              <a:rPr lang="en-US" dirty="0">
                <a:effectLst/>
                <a:latin typeface="Times New Roman" panose="02020603050405020304" pitchFamily="18" charset="0"/>
                <a:ea typeface="Times New Roman" panose="02020603050405020304" pitchFamily="18" charset="0"/>
              </a:rPr>
              <a:t>etting all the parameter values and executing the program,</a:t>
            </a:r>
            <a:r>
              <a:rPr lang="en-US" spc="-23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the</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output </a:t>
            </a:r>
            <a:r>
              <a:rPr lang="en-US" spc="-55" dirty="0">
                <a:effectLst/>
                <a:latin typeface="Times New Roman" panose="02020603050405020304" pitchFamily="18" charset="0"/>
                <a:ea typeface="Times New Roman" panose="02020603050405020304" pitchFamily="18" charset="0"/>
              </a:rPr>
              <a:t>images</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will</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50" dirty="0">
                <a:effectLst/>
                <a:latin typeface="Times New Roman" panose="02020603050405020304" pitchFamily="18" charset="0"/>
                <a:ea typeface="Times New Roman" panose="02020603050405020304" pitchFamily="18" charset="0"/>
              </a:rPr>
              <a:t> generated by the Bitmap </a:t>
            </a:r>
            <a:endParaRPr lang="en-US" dirty="0"/>
          </a:p>
        </p:txBody>
      </p:sp>
      <p:pic>
        <p:nvPicPr>
          <p:cNvPr id="8" name="Picture 7">
            <a:extLst>
              <a:ext uri="{FF2B5EF4-FFF2-40B4-BE49-F238E27FC236}">
                <a16:creationId xmlns:a16="http://schemas.microsoft.com/office/drawing/2014/main" id="{4637B68E-8BC7-182A-8B47-A6C60F102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74" y="2528047"/>
            <a:ext cx="8054788" cy="3096456"/>
          </a:xfrm>
          <a:prstGeom prst="rect">
            <a:avLst/>
          </a:prstGeom>
        </p:spPr>
      </p:pic>
    </p:spTree>
    <p:extLst>
      <p:ext uri="{BB962C8B-B14F-4D97-AF65-F5344CB8AC3E}">
        <p14:creationId xmlns:p14="http://schemas.microsoft.com/office/powerpoint/2010/main" val="4208614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FAEA-C3F3-E51E-114B-7E6E1A0A417B}"/>
              </a:ext>
            </a:extLst>
          </p:cNvPr>
          <p:cNvSpPr>
            <a:spLocks noGrp="1"/>
          </p:cNvSpPr>
          <p:nvPr>
            <p:ph type="title"/>
          </p:nvPr>
        </p:nvSpPr>
        <p:spPr>
          <a:xfrm>
            <a:off x="677334" y="165847"/>
            <a:ext cx="8596668" cy="1320800"/>
          </a:xfrm>
        </p:spPr>
        <p:txBody>
          <a:bodyPr>
            <a:normAutofit fontScale="90000"/>
          </a:bodyPr>
          <a:lstStyle/>
          <a:p>
            <a:r>
              <a:rPr lang="en-US" b="1" dirty="0">
                <a:latin typeface="Times New Roman" panose="02020603050405020304" pitchFamily="18" charset="0"/>
                <a:cs typeface="Times New Roman" panose="02020603050405020304" pitchFamily="18" charset="0"/>
              </a:rPr>
              <a:t>                              Unit Tests II</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Scalar Encoder With Bucket Bus Schedule</a:t>
            </a:r>
            <a:endParaRPr lang="en-US" dirty="0"/>
          </a:p>
        </p:txBody>
      </p:sp>
      <p:sp>
        <p:nvSpPr>
          <p:cNvPr id="3" name="Content Placeholder 2">
            <a:extLst>
              <a:ext uri="{FF2B5EF4-FFF2-40B4-BE49-F238E27FC236}">
                <a16:creationId xmlns:a16="http://schemas.microsoft.com/office/drawing/2014/main" id="{42FCA264-604B-C7F4-0BE6-366B34C2FD7F}"/>
              </a:ext>
            </a:extLst>
          </p:cNvPr>
          <p:cNvSpPr>
            <a:spLocks noGrp="1"/>
          </p:cNvSpPr>
          <p:nvPr>
            <p:ph idx="1"/>
          </p:nvPr>
        </p:nvSpPr>
        <p:spPr>
          <a:xfrm>
            <a:off x="677334" y="1486647"/>
            <a:ext cx="8596668" cy="1202764"/>
          </a:xfrm>
        </p:spPr>
        <p:txBody>
          <a:bodyPr>
            <a:normAutofit/>
          </a:bodyPr>
          <a:lstStyle/>
          <a:p>
            <a:r>
              <a:rPr lang="en-US" dirty="0">
                <a:latin typeface="Times New Roman" panose="02020603050405020304" pitchFamily="18" charset="0"/>
                <a:ea typeface="Times New Roman" panose="02020603050405020304" pitchFamily="18" charset="0"/>
              </a:rPr>
              <a:t>T</a:t>
            </a:r>
            <a:r>
              <a:rPr lang="en-US" dirty="0">
                <a:effectLst/>
                <a:latin typeface="Times New Roman" panose="02020603050405020304" pitchFamily="18" charset="0"/>
                <a:ea typeface="Times New Roman" panose="02020603050405020304" pitchFamily="18" charset="0"/>
              </a:rPr>
              <a:t>o encode the availability</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 bus for an entire day.</a:t>
            </a:r>
          </a:p>
          <a:p>
            <a:pPr marL="123825" marR="26035"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At first, the 24 hours clock will be </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converted into minutes which will be equal to 1440</a:t>
            </a:r>
            <a:r>
              <a:rPr lang="en-US" sz="1800" spc="5" dirty="0">
                <a:effectLst/>
                <a:latin typeface="Times New Roman" panose="02020603050405020304" pitchFamily="18" charset="0"/>
                <a:ea typeface="Times New Roman" panose="02020603050405020304" pitchFamily="18" charset="0"/>
              </a:rPr>
              <a:t>         </a:t>
            </a:r>
          </a:p>
          <a:p>
            <a:pPr marL="123825" marR="26035"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minutes</a:t>
            </a:r>
            <a:r>
              <a:rPr lang="en-US" sz="1800" spc="-20" dirty="0">
                <a:effectLst/>
                <a:latin typeface="Times New Roman" panose="02020603050405020304" pitchFamily="18" charset="0"/>
                <a:ea typeface="Times New Roman" panose="02020603050405020304" pitchFamily="18" charset="0"/>
              </a:rPr>
              <a:t>  in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day.</a:t>
            </a:r>
          </a:p>
          <a:p>
            <a:pPr marL="123825" marR="26035" algn="just">
              <a:spcBef>
                <a:spcPts val="0"/>
              </a:spcBef>
              <a:spcAft>
                <a:spcPts val="0"/>
              </a:spcAft>
            </a:pPr>
            <a:r>
              <a:rPr lang="en-US" dirty="0">
                <a:latin typeface="Times New Roman" panose="02020603050405020304" pitchFamily="18" charset="0"/>
                <a:ea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rPr>
              <a:t>hoosing the value of N=24 and W=11 to get the</a:t>
            </a:r>
            <a:r>
              <a:rPr lang="en-US" sz="1800" spc="-40" dirty="0">
                <a:effectLst/>
                <a:latin typeface="Times New Roman" panose="02020603050405020304" pitchFamily="18" charset="0"/>
                <a:ea typeface="Times New Roman" panose="02020603050405020304" pitchFamily="18" charset="0"/>
              </a:rPr>
              <a:t> desired bucket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output</a:t>
            </a:r>
            <a:r>
              <a:rPr lang="en-US" spc="-40" dirty="0">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effectLst/>
              <a:latin typeface="Times New Roman" panose="02020603050405020304" pitchFamily="18" charset="0"/>
              <a:ea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BDE055CA-A05E-50BB-8EB7-D849C344AF96}"/>
              </a:ext>
            </a:extLst>
          </p:cNvPr>
          <p:cNvSpPr txBox="1"/>
          <p:nvPr/>
        </p:nvSpPr>
        <p:spPr>
          <a:xfrm rot="10800000" flipV="1">
            <a:off x="510988" y="4336214"/>
            <a:ext cx="8095130" cy="218561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8E3F39ED-4E99-9F70-9F2A-0C0FFE6A79DB}"/>
              </a:ext>
            </a:extLst>
          </p:cNvPr>
          <p:cNvSpPr txBox="1"/>
          <p:nvPr/>
        </p:nvSpPr>
        <p:spPr>
          <a:xfrm>
            <a:off x="919381" y="2807447"/>
            <a:ext cx="8722160" cy="3539430"/>
          </a:xfrm>
          <a:prstGeom prst="rect">
            <a:avLst/>
          </a:prstGeom>
          <a:noFill/>
        </p:spPr>
        <p:txBody>
          <a:bodyPr wrap="square" rtlCol="0">
            <a:spAutoFit/>
          </a:bodyPr>
          <a:lstStyle/>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(40, -5.0,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1, 1, 1, 1, 1, 1, 0, 0, 0, 0, 0, 0, 0, 0, 0, 0, 0, 0, 0, 1, 1, 1, 1, 1,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(100, -4.0,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1, 1, 1, 1, 1, 1, 1, 0, 0, 0, 0, 0, 0, 0, 0, 0, 0, 0, 0, 0, 1, 1, 1, 1,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(155, -3.0,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1, 1, 1, 1, 1, 1, 1, 1, 0, 0, 0, 0, 0, 0, 0, 0, 0, 0, 0, 0, 0, 1, 1, 1,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(300, 0.0,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1, 1, 1, 1, 1, 1, 1, 1, 1, 1, 1, 0, 0, 0, 0, 0, 0, 0, 0, 0, 0, 0,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(422, 2.0,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1, 1, 1, 1, 1, 1, 1, 1, 1, 1, 1, 0, 0, 0, 0, 0, 0, 0, 0, 0,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(500, 3.0,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1, 1, 1, 1, 1, 1, 1, 1, 1, 1, 1, 0, 0, 0, 0, 0, 0, 0, 0,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(670, 6.0,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1, 1, 1, 1, 1, 1, 1, 1, 1, 1, 1, 0, 0, 0, 0, 0,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(700, 6.0,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1, 1, 1, 1, 1, 1, 1, 1, 1, 1, 1, 0, 0, 0, 0, 0,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(889, 9.0,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0, 0, 1, 1, 1, 1, 1, 1, 1, 1, 1, 1, 1, 0, 0,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(900, 10.0,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0, 0, 0, 1, 1, 1, 1, 1, 1, 1, 1, 1, 1, 1, 0,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(969, 11.0,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0, 0, 0, 0, 1, 1, 1, 1, 1, 1, 1, 1, 1, 1, 1,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(1000, 11.0,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0, 0, 0, 0, 1, 1, 1, 1, 1, 1, 1, 1, 1, 1, 1, 0, 0,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(1139, 13.0,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0, 0, 0, 0, 0, 0, 0, 0, 0, 0, 0, 0, 0, 1, 1, 1, 1, 1, 1, 1, 1, 1, 1, 1,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(1200, 15.0,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1, 1, 0, 0, 0, 0, 0, 0, 0, 0, 0, 0, 0, 0, 0, 1, 1, 1, 1, 1, 1, 1, 1, 1,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(1350, 17.0,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1, 1, 1, 1, 0, 0, 0, 0, 0, 0, 0, 0, 0, 0, 0, 0, 0, 1, 1, 1, 1, 1, 1, 1,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DataRow</a:t>
            </a:r>
            <a:r>
              <a:rPr lang="en-US" sz="1400" dirty="0">
                <a:solidFill>
                  <a:srgbClr val="000000"/>
                </a:solidFill>
                <a:latin typeface="Times New Roman" panose="02020603050405020304" pitchFamily="18" charset="0"/>
                <a:cs typeface="Times New Roman" panose="02020603050405020304" pitchFamily="18" charset="0"/>
              </a:rPr>
              <a:t>(1400, 18.0,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int</a:t>
            </a:r>
            <a:r>
              <a:rPr lang="en-US" sz="1400" dirty="0">
                <a:solidFill>
                  <a:srgbClr val="000000"/>
                </a:solidFill>
                <a:latin typeface="Times New Roman" panose="02020603050405020304" pitchFamily="18" charset="0"/>
                <a:cs typeface="Times New Roman" panose="02020603050405020304" pitchFamily="18" charset="0"/>
              </a:rPr>
              <a:t>[] { 1, 1, 1, 1, 1, 0, 0, 0, 0, 0, 0, 0, 0, 0, 0, 0, 0, 0, 1, 1, 1, 1, 1, 1,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352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B99F-890D-AF3D-67D1-B680E904F58C}"/>
              </a:ext>
            </a:extLst>
          </p:cNvPr>
          <p:cNvSpPr>
            <a:spLocks noGrp="1"/>
          </p:cNvSpPr>
          <p:nvPr>
            <p:ph type="title"/>
          </p:nvPr>
        </p:nvSpPr>
        <p:spPr>
          <a:xfrm>
            <a:off x="569758" y="156238"/>
            <a:ext cx="8596668" cy="1320800"/>
          </a:xfrm>
        </p:spPr>
        <p:txBody>
          <a:bodyPr>
            <a:normAutofit fontScale="90000"/>
          </a:bodyPr>
          <a:lstStyle/>
          <a:p>
            <a:r>
              <a:rPr lang="en-US" b="1" dirty="0">
                <a:latin typeface="Times New Roman" panose="02020603050405020304" pitchFamily="18" charset="0"/>
                <a:cs typeface="Times New Roman" panose="02020603050405020304" pitchFamily="18" charset="0"/>
              </a:rPr>
              <a:t>                              Unit Tests II</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Scalar Encoder With Bucket Bus Schedule</a:t>
            </a:r>
            <a:endParaRPr lang="en-US" dirty="0"/>
          </a:p>
        </p:txBody>
      </p:sp>
      <p:sp>
        <p:nvSpPr>
          <p:cNvPr id="3" name="Content Placeholder 2">
            <a:extLst>
              <a:ext uri="{FF2B5EF4-FFF2-40B4-BE49-F238E27FC236}">
                <a16:creationId xmlns:a16="http://schemas.microsoft.com/office/drawing/2014/main" id="{BD37C2C2-FFDD-34EB-72F2-C3C3B8B400C2}"/>
              </a:ext>
            </a:extLst>
          </p:cNvPr>
          <p:cNvSpPr>
            <a:spLocks noGrp="1"/>
          </p:cNvSpPr>
          <p:nvPr>
            <p:ph idx="1"/>
          </p:nvPr>
        </p:nvSpPr>
        <p:spPr>
          <a:xfrm>
            <a:off x="677334" y="1210235"/>
            <a:ext cx="8596668" cy="510989"/>
          </a:xfrm>
        </p:spPr>
        <p:txBody>
          <a:bodyPr>
            <a:normAutofit fontScale="92500"/>
          </a:bodyPr>
          <a:lstStyle/>
          <a:p>
            <a:r>
              <a:rPr lang="en-US" sz="1700" dirty="0">
                <a:solidFill>
                  <a:srgbClr val="000000"/>
                </a:solidFill>
                <a:latin typeface="Times New Roman" panose="02020603050405020304" pitchFamily="18" charset="0"/>
                <a:cs typeface="Times New Roman" panose="02020603050405020304" pitchFamily="18" charset="0"/>
              </a:rPr>
              <a:t>[</a:t>
            </a:r>
            <a:r>
              <a:rPr lang="en-US" sz="1700" dirty="0" err="1">
                <a:solidFill>
                  <a:srgbClr val="000000"/>
                </a:solidFill>
                <a:latin typeface="Times New Roman" panose="02020603050405020304" pitchFamily="18" charset="0"/>
                <a:cs typeface="Times New Roman" panose="02020603050405020304" pitchFamily="18" charset="0"/>
              </a:rPr>
              <a:t>DataRow</a:t>
            </a:r>
            <a:r>
              <a:rPr lang="en-US" sz="1700" dirty="0">
                <a:solidFill>
                  <a:srgbClr val="000000"/>
                </a:solidFill>
                <a:latin typeface="Times New Roman" panose="02020603050405020304" pitchFamily="18" charset="0"/>
                <a:cs typeface="Times New Roman" panose="02020603050405020304" pitchFamily="18" charset="0"/>
              </a:rPr>
              <a:t>(1350, 17.0, </a:t>
            </a:r>
            <a:r>
              <a:rPr lang="en-US" sz="1700" dirty="0">
                <a:solidFill>
                  <a:srgbClr val="0000FF"/>
                </a:solidFill>
                <a:latin typeface="Times New Roman" panose="02020603050405020304" pitchFamily="18" charset="0"/>
                <a:cs typeface="Times New Roman" panose="02020603050405020304" pitchFamily="18" charset="0"/>
              </a:rPr>
              <a:t>new</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a:solidFill>
                  <a:srgbClr val="0000FF"/>
                </a:solidFill>
                <a:latin typeface="Times New Roman" panose="02020603050405020304" pitchFamily="18" charset="0"/>
                <a:cs typeface="Times New Roman" panose="02020603050405020304" pitchFamily="18" charset="0"/>
              </a:rPr>
              <a:t>int</a:t>
            </a:r>
            <a:r>
              <a:rPr lang="en-US" sz="1700" dirty="0">
                <a:solidFill>
                  <a:srgbClr val="000000"/>
                </a:solidFill>
                <a:latin typeface="Times New Roman" panose="02020603050405020304" pitchFamily="18" charset="0"/>
                <a:cs typeface="Times New Roman" panose="02020603050405020304" pitchFamily="18" charset="0"/>
              </a:rPr>
              <a:t>[] { 1, 1, 1, 1, 0, 0, 0, 0, 0, 0, 0, 0, 0, 0, 0, 0, 0, 1, 1, 1, 1, 1, 1, 1, })]</a:t>
            </a:r>
          </a:p>
          <a:p>
            <a:endParaRPr lang="en-US" dirty="0"/>
          </a:p>
        </p:txBody>
      </p:sp>
      <p:pic>
        <p:nvPicPr>
          <p:cNvPr id="6" name="Picture 5">
            <a:extLst>
              <a:ext uri="{FF2B5EF4-FFF2-40B4-BE49-F238E27FC236}">
                <a16:creationId xmlns:a16="http://schemas.microsoft.com/office/drawing/2014/main" id="{CBC23268-47B6-98E9-AA57-8BCB7A22F477}"/>
              </a:ext>
            </a:extLst>
          </p:cNvPr>
          <p:cNvPicPr>
            <a:picLocks noChangeAspect="1"/>
          </p:cNvPicPr>
          <p:nvPr/>
        </p:nvPicPr>
        <p:blipFill>
          <a:blip r:embed="rId2"/>
          <a:stretch>
            <a:fillRect/>
          </a:stretch>
        </p:blipFill>
        <p:spPr>
          <a:xfrm>
            <a:off x="1021976" y="1721224"/>
            <a:ext cx="8069262" cy="2232211"/>
          </a:xfrm>
          <a:prstGeom prst="rect">
            <a:avLst/>
          </a:prstGeom>
        </p:spPr>
      </p:pic>
      <p:sp>
        <p:nvSpPr>
          <p:cNvPr id="7" name="TextBox 6">
            <a:extLst>
              <a:ext uri="{FF2B5EF4-FFF2-40B4-BE49-F238E27FC236}">
                <a16:creationId xmlns:a16="http://schemas.microsoft.com/office/drawing/2014/main" id="{E6F81DB9-B1A8-54DB-1292-D8CEC4B02D49}"/>
              </a:ext>
            </a:extLst>
          </p:cNvPr>
          <p:cNvSpPr txBox="1"/>
          <p:nvPr/>
        </p:nvSpPr>
        <p:spPr>
          <a:xfrm>
            <a:off x="1021976" y="4197621"/>
            <a:ext cx="8069261"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a:p>
            <a:endParaRPr lang="en-US" dirty="0"/>
          </a:p>
        </p:txBody>
      </p:sp>
    </p:spTree>
    <p:extLst>
      <p:ext uri="{BB962C8B-B14F-4D97-AF65-F5344CB8AC3E}">
        <p14:creationId xmlns:p14="http://schemas.microsoft.com/office/powerpoint/2010/main" val="242180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788</TotalTime>
  <Words>7827</Words>
  <Application>Microsoft Office PowerPoint</Application>
  <PresentationFormat>Widescreen</PresentationFormat>
  <Paragraphs>317</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Cascadia Code</vt:lpstr>
      <vt:lpstr>Cascadia Mono</vt:lpstr>
      <vt:lpstr>Courier New</vt:lpstr>
      <vt:lpstr>Times New Roman</vt:lpstr>
      <vt:lpstr>Trebuchet MS</vt:lpstr>
      <vt:lpstr>Wingdings 3</vt:lpstr>
      <vt:lpstr>Facet</vt:lpstr>
      <vt:lpstr>Scalar Encoder with Buckets</vt:lpstr>
      <vt:lpstr>Introduction:</vt:lpstr>
      <vt:lpstr>Hierarchical Temporal Memory HTM: </vt:lpstr>
      <vt:lpstr>Encoder:</vt:lpstr>
      <vt:lpstr>                           Unit Tests I      Scalar Encoder With Bucket Month of Year</vt:lpstr>
      <vt:lpstr>                                  Unit Tests I      Scalar Encoder With Bucket Month of Year</vt:lpstr>
      <vt:lpstr>                                Unit Tests I     Scalar Encoder With Bucket Month of Year</vt:lpstr>
      <vt:lpstr>                              Unit Tests II     Scalar Encoder With Bucket Bus Schedule</vt:lpstr>
      <vt:lpstr>                              Unit Tests II     Scalar Encoder With Bucket Bus Schedule</vt:lpstr>
      <vt:lpstr>                            Unit Tests II     Scalar Encoder With Bucket Bus Schedule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Tests VI Basic Unit Test For Scalar Encoder With Bucket(Non-Periodic)</vt:lpstr>
      <vt:lpstr>Unit Tests VI Basic Unit Test For Scalar Encoder With Bucket(Non-Periodic)</vt:lpstr>
      <vt:lpstr>Output &amp; Results</vt:lpstr>
      <vt:lpstr>Output &amp; Result</vt:lpstr>
      <vt:lpstr>Unit Tests VII Negative Values Test For Scalar Encoder With Bucket</vt:lpstr>
      <vt:lpstr>Unit Tests VII Negative Values Test For Scalar Encoder With Bucket</vt:lpstr>
      <vt:lpstr>Output &amp; Results</vt:lpstr>
      <vt:lpstr>Output &amp; Result</vt:lpstr>
      <vt:lpstr>Unit Tests VIII Decimal Values Test For Scalar Encoder With Buckets</vt:lpstr>
      <vt:lpstr>Unit Tests VIII Decimal Values Test For Scalar Encoder With Buckets</vt:lpstr>
      <vt:lpstr>Output &amp; Results</vt:lpstr>
      <vt:lpstr>Output &amp; Result</vt:lpstr>
      <vt:lpstr>Unit Tests IX Radius Test For Scalar Encoder With Buckets</vt:lpstr>
      <vt:lpstr>Unit Tests VIII Decimal Values Test For Scalar Encoder With Buckets</vt:lpstr>
      <vt:lpstr>Output &amp; Results</vt:lpstr>
      <vt:lpstr>Output &amp; Result</vt:lpstr>
      <vt:lpstr>Unit Tests X ClipInput Test For Scalar Encoder With Buckets</vt:lpstr>
      <vt:lpstr>Unit Tests X ClipInput Test For Scalar Encoder With Buckets</vt:lpstr>
      <vt:lpstr>Output &amp; Results</vt:lpstr>
      <vt:lpstr>Output &amp; Result</vt:lpstr>
      <vt:lpstr>Unit Tests XI Periodic Test For Scalar Encoder With Buckets</vt:lpstr>
      <vt:lpstr>Unit Tests XI Periodic Test For Scalar Encoder With Buckets</vt:lpstr>
      <vt:lpstr>Output &amp;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Jamil</dc:creator>
  <cp:lastModifiedBy>Haris Abbas Qureshi</cp:lastModifiedBy>
  <cp:revision>12</cp:revision>
  <dcterms:created xsi:type="dcterms:W3CDTF">2023-03-27T15:54:03Z</dcterms:created>
  <dcterms:modified xsi:type="dcterms:W3CDTF">2023-03-29T22:39:48Z</dcterms:modified>
</cp:coreProperties>
</file>