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11" r:id="rId3"/>
    <p:sldId id="312" r:id="rId4"/>
    <p:sldId id="257" r:id="rId5"/>
    <p:sldId id="258" r:id="rId6"/>
    <p:sldId id="259" r:id="rId7"/>
    <p:sldId id="260" r:id="rId8"/>
    <p:sldId id="313" r:id="rId9"/>
    <p:sldId id="314" r:id="rId10"/>
    <p:sldId id="315" r:id="rId11"/>
    <p:sldId id="316" r:id="rId12"/>
    <p:sldId id="317" r:id="rId13"/>
    <p:sldId id="318" r:id="rId14"/>
    <p:sldId id="32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8" autoAdjust="0"/>
    <p:restoredTop sz="94660"/>
  </p:normalViewPr>
  <p:slideViewPr>
    <p:cSldViewPr snapToGrid="0">
      <p:cViewPr varScale="1">
        <p:scale>
          <a:sx n="69" d="100"/>
          <a:sy n="69"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custT="1"/>
      <dgm:spPr/>
      <dgm:t>
        <a:bodyPr/>
        <a:lstStyle/>
        <a:p>
          <a:pPr>
            <a:lnSpc>
              <a:spcPct val="100000"/>
            </a:lnSpc>
          </a:pPr>
          <a:r>
            <a:rPr lang="en-US" sz="1800" b="0" i="0" dirty="0">
              <a:latin typeface="Times New Roman" panose="02020603050405020304" pitchFamily="18" charset="0"/>
              <a:cs typeface="Times New Roman" panose="02020603050405020304" pitchFamily="18" charset="0"/>
            </a:rPr>
            <a:t>Spatial Pooler maps active columns' cells during SDR input creation.</a:t>
          </a:r>
          <a:endParaRPr lang="en-US" sz="1800" dirty="0">
            <a:latin typeface="Times New Roman" panose="02020603050405020304" pitchFamily="18" charset="0"/>
            <a:cs typeface="Times New Roman" panose="02020603050405020304" pitchFamily="18" charset="0"/>
          </a:endParaRPr>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custT="1"/>
      <dgm:spPr/>
      <dgm:t>
        <a:bodyPr/>
        <a:lstStyle/>
        <a:p>
          <a:pPr>
            <a:lnSpc>
              <a:spcPct val="100000"/>
            </a:lnSpc>
          </a:pPr>
          <a:r>
            <a:rPr lang="en-US" sz="1800" b="0" i="0" dirty="0">
              <a:latin typeface="Times New Roman" panose="02020603050405020304" pitchFamily="18" charset="0"/>
              <a:cs typeface="Times New Roman" panose="02020603050405020304" pitchFamily="18" charset="0"/>
            </a:rPr>
            <a:t>Implementing inhibitory mechanism results in constrained representation of input with similar patterns resulting in similar activation columns.</a:t>
          </a:r>
          <a:endParaRPr lang="en-US" sz="1800" dirty="0">
            <a:latin typeface="Times New Roman" panose="02020603050405020304" pitchFamily="18" charset="0"/>
            <a:cs typeface="Times New Roman" panose="02020603050405020304" pitchFamily="18" charset="0"/>
          </a:endParaRPr>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custT="1"/>
      <dgm:spPr/>
      <dgm:t>
        <a:bodyPr/>
        <a:lstStyle/>
        <a:p>
          <a:pPr>
            <a:lnSpc>
              <a:spcPct val="100000"/>
            </a:lnSpc>
          </a:pPr>
          <a:r>
            <a:rPr lang="en-US" sz="1800" b="0" i="0" dirty="0">
              <a:latin typeface="Times New Roman" panose="02020603050405020304" pitchFamily="18" charset="0"/>
              <a:cs typeface="Times New Roman" panose="02020603050405020304" pitchFamily="18" charset="0"/>
            </a:rPr>
            <a:t>Learning occurs through synapse persistence updates, with active bits enhancing persistence and inactive columns being boosted to ensure participation in training.</a:t>
          </a:r>
          <a:endParaRPr lang="en-US" sz="1800" dirty="0">
            <a:latin typeface="Times New Roman" panose="02020603050405020304" pitchFamily="18" charset="0"/>
            <a:cs typeface="Times New Roman" panose="02020603050405020304" pitchFamily="18" charset="0"/>
          </a:endParaRPr>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custT="1"/>
      <dgm:spPr/>
      <dgm:t>
        <a:bodyPr/>
        <a:lstStyle/>
        <a:p>
          <a:pPr>
            <a:lnSpc>
              <a:spcPct val="100000"/>
            </a:lnSpc>
          </a:pPr>
          <a:r>
            <a:rPr lang="en-US" sz="1800" b="0" i="0" dirty="0">
              <a:latin typeface="Times New Roman" panose="02020603050405020304" pitchFamily="18" charset="0"/>
              <a:cs typeface="Times New Roman" panose="02020603050405020304" pitchFamily="18" charset="0"/>
            </a:rPr>
            <a:t>SDR is a sparse information organization system, meaning only a small fraction of the cells are active at any given time.</a:t>
          </a:r>
          <a:endParaRPr lang="en-US" sz="1800" dirty="0">
            <a:latin typeface="Times New Roman" panose="02020603050405020304" pitchFamily="18" charset="0"/>
            <a:cs typeface="Times New Roman" panose="02020603050405020304" pitchFamily="18" charset="0"/>
          </a:endParaRPr>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6FFAFB-6A86-49D6-88E3-6B840D3964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dirty="0"/>
            <a:t>Fixed-width bucketing is a basic and extensively used scalar encoding technique, although it may not be suitable for data with irregular distribution.</a:t>
          </a:r>
          <a:endParaRPr lang="en-US" dirty="0"/>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9B0FDE34-D047-494C-BC9E-90C5016AA326}" type="pres">
      <dgm:prSet presAssocID="{1F6FFAFB-6A86-49D6-88E3-6B840D396470}" presName="root" presStyleCnt="0">
        <dgm:presLayoutVars>
          <dgm:dir/>
          <dgm:resizeHandles val="exact"/>
        </dgm:presLayoutVars>
      </dgm:prSet>
      <dgm:spPr/>
    </dgm:pt>
    <dgm:pt modelId="{2544E8F6-6418-4C4D-8C68-0B4A1BAE8449}" type="pres">
      <dgm:prSet presAssocID="{DDF973E0-4423-41F1-AA09-D71001A6820A}" presName="compNode" presStyleCnt="0"/>
      <dgm:spPr/>
    </dgm:pt>
    <dgm:pt modelId="{36E912B1-1E94-4E63-8387-38741C7E1FCC}" type="pres">
      <dgm:prSet presAssocID="{DDF973E0-4423-41F1-AA09-D71001A6820A}" presName="iconRect" presStyleLbl="node1" presStyleIdx="0" presStyleCnt="5" custLinFactNeighborX="13186" custLinFactNeighborY="2872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C320FDDB-E754-4A5F-95EA-D885EB07EFA4}" type="pres">
      <dgm:prSet presAssocID="{DDF973E0-4423-41F1-AA09-D71001A6820A}" presName="spaceRect" presStyleCnt="0"/>
      <dgm:spPr/>
    </dgm:pt>
    <dgm:pt modelId="{958B888C-B6E1-4CCD-B632-08F50A17F22D}" type="pres">
      <dgm:prSet presAssocID="{DDF973E0-4423-41F1-AA09-D71001A6820A}" presName="textRect" presStyleLbl="revTx" presStyleIdx="0" presStyleCnt="5">
        <dgm:presLayoutVars>
          <dgm:chMax val="1"/>
          <dgm:chPref val="1"/>
        </dgm:presLayoutVars>
      </dgm:prSet>
      <dgm:spPr/>
    </dgm:pt>
    <dgm:pt modelId="{DBCAB599-2309-4826-8397-3D5570AD1F51}" type="pres">
      <dgm:prSet presAssocID="{FB659678-250E-4D95-A157-E7C0EA9CFDC5}" presName="sibTrans" presStyleCnt="0"/>
      <dgm:spPr/>
    </dgm:pt>
    <dgm:pt modelId="{854E7F50-8FB5-46B4-93C6-5308EAEB8F6A}" type="pres">
      <dgm:prSet presAssocID="{72F6018C-4D46-4FAA-A18C-7A847B368A7A}" presName="compNode" presStyleCnt="0"/>
      <dgm:spPr/>
    </dgm:pt>
    <dgm:pt modelId="{79EE9AFB-1A0A-473B-BE9C-114EA2F2015B}" type="pres">
      <dgm:prSet presAssocID="{72F6018C-4D46-4FAA-A18C-7A847B368A7A}" presName="iconRect" presStyleLbl="node1" presStyleIdx="1" presStyleCnt="5" custLinFactNeighborX="-2027" custLinFactNeighborY="2872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472D90B-7937-4B99-BED0-640B4F2398AD}" type="pres">
      <dgm:prSet presAssocID="{72F6018C-4D46-4FAA-A18C-7A847B368A7A}" presName="spaceRect" presStyleCnt="0"/>
      <dgm:spPr/>
    </dgm:pt>
    <dgm:pt modelId="{67B5FCCF-2A07-45F5-BE18-01D023BC7497}" type="pres">
      <dgm:prSet presAssocID="{72F6018C-4D46-4FAA-A18C-7A847B368A7A}" presName="textRect" presStyleLbl="revTx" presStyleIdx="1" presStyleCnt="5">
        <dgm:presLayoutVars>
          <dgm:chMax val="1"/>
          <dgm:chPref val="1"/>
        </dgm:presLayoutVars>
      </dgm:prSet>
      <dgm:spPr/>
    </dgm:pt>
    <dgm:pt modelId="{92373CA6-FDE0-4361-958C-5ECD39570444}" type="pres">
      <dgm:prSet presAssocID="{7AD500B4-B65D-460F-9F42-5FF4D6E4D464}" presName="sibTrans" presStyleCnt="0"/>
      <dgm:spPr/>
    </dgm:pt>
    <dgm:pt modelId="{2FCE9F50-32CF-458C-9C5E-87BBF9D5BE2C}" type="pres">
      <dgm:prSet presAssocID="{AD48B390-42AC-450A-8737-26C1DAA19745}" presName="compNode" presStyleCnt="0"/>
      <dgm:spPr/>
    </dgm:pt>
    <dgm:pt modelId="{793E1E30-BFB7-4AC1-A038-A0B4F107DAC6}" type="pres">
      <dgm:prSet presAssocID="{AD48B390-42AC-450A-8737-26C1DAA19745}" presName="iconRect" presStyleLbl="node1" presStyleIdx="2" presStyleCnt="5" custLinFactNeighborX="-14190" custLinFactNeighborY="2872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1B83D80C-F3C9-46DE-BCC4-C0D296FA696A}" type="pres">
      <dgm:prSet presAssocID="{AD48B390-42AC-450A-8737-26C1DAA19745}" presName="spaceRect" presStyleCnt="0"/>
      <dgm:spPr/>
    </dgm:pt>
    <dgm:pt modelId="{C771017E-1F28-4FA3-ADB9-75402E7D3C4A}" type="pres">
      <dgm:prSet presAssocID="{AD48B390-42AC-450A-8737-26C1DAA19745}" presName="textRect" presStyleLbl="revTx" presStyleIdx="2" presStyleCnt="5">
        <dgm:presLayoutVars>
          <dgm:chMax val="1"/>
          <dgm:chPref val="1"/>
        </dgm:presLayoutVars>
      </dgm:prSet>
      <dgm:spPr/>
    </dgm:pt>
    <dgm:pt modelId="{E5917463-0F46-4917-A488-7E691E3F37FB}" type="pres">
      <dgm:prSet presAssocID="{3EB1FBD5-76CA-47FB-B81C-413B29FBDFA7}" presName="sibTrans" presStyleCnt="0"/>
      <dgm:spPr/>
    </dgm:pt>
    <dgm:pt modelId="{BBC16F64-66C0-4BFE-8094-F82FA7D091BC}" type="pres">
      <dgm:prSet presAssocID="{3C9AB8F2-14F4-4455-9CA4-DC4DDE14701E}" presName="compNode" presStyleCnt="0"/>
      <dgm:spPr/>
    </dgm:pt>
    <dgm:pt modelId="{09DA3FB8-1B58-4A25-BD01-786A4E598C55}" type="pres">
      <dgm:prSet presAssocID="{3C9AB8F2-14F4-4455-9CA4-DC4DDE14701E}" presName="iconRect" presStyleLbl="node1" presStyleIdx="3" presStyleCnt="5" custLinFactNeighborX="7098" custLinFactNeighborY="2662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EC681F75-CD4B-4FC7-9C25-26EA709FFFB5}" type="pres">
      <dgm:prSet presAssocID="{3C9AB8F2-14F4-4455-9CA4-DC4DDE14701E}" presName="spaceRect" presStyleCnt="0"/>
      <dgm:spPr/>
    </dgm:pt>
    <dgm:pt modelId="{E36AF853-13F1-4E66-B27D-3629A521F539}" type="pres">
      <dgm:prSet presAssocID="{3C9AB8F2-14F4-4455-9CA4-DC4DDE14701E}" presName="textRect" presStyleLbl="revTx" presStyleIdx="3" presStyleCnt="5">
        <dgm:presLayoutVars>
          <dgm:chMax val="1"/>
          <dgm:chPref val="1"/>
        </dgm:presLayoutVars>
      </dgm:prSet>
      <dgm:spPr/>
    </dgm:pt>
    <dgm:pt modelId="{971DB825-1E1B-4EA5-9A38-29B1DDCDAF6A}" type="pres">
      <dgm:prSet presAssocID="{ACB6704F-C2D0-4255-A24B-A61ED81BB6E8}" presName="sibTrans" presStyleCnt="0"/>
      <dgm:spPr/>
    </dgm:pt>
    <dgm:pt modelId="{9845F3B3-5EDA-41DD-8E55-49D8848ED48F}" type="pres">
      <dgm:prSet presAssocID="{1A019083-70DA-49F8-A17B-979079231A57}" presName="compNode" presStyleCnt="0"/>
      <dgm:spPr/>
    </dgm:pt>
    <dgm:pt modelId="{8146FB07-158B-4BEB-9CF1-26515DE527FC}" type="pres">
      <dgm:prSet presAssocID="{1A019083-70DA-49F8-A17B-979079231A57}" presName="iconRect" presStyleLbl="node1" presStyleIdx="4" presStyleCnt="5" custLinFactNeighborY="1682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E021874C-7A0F-4EF3-9A60-FAA1E2027B70}" type="pres">
      <dgm:prSet presAssocID="{1A019083-70DA-49F8-A17B-979079231A57}" presName="spaceRect" presStyleCnt="0"/>
      <dgm:spPr/>
    </dgm:pt>
    <dgm:pt modelId="{253E2368-9784-467F-9BF0-6999CDB4F149}" type="pres">
      <dgm:prSet presAssocID="{1A019083-70DA-49F8-A17B-979079231A57}" presName="textRect" presStyleLbl="revTx" presStyleIdx="4" presStyleCnt="5">
        <dgm:presLayoutVars>
          <dgm:chMax val="1"/>
          <dgm:chPref val="1"/>
        </dgm:presLayoutVars>
      </dgm:prSet>
      <dgm:spPr/>
    </dgm:pt>
  </dgm:ptLst>
  <dgm:cxnLst>
    <dgm:cxn modelId="{D118AE0D-89E9-4DFF-BB51-7431F6B2708C}" type="presOf" srcId="{1F6FFAFB-6A86-49D6-88E3-6B840D396470}" destId="{9B0FDE34-D047-494C-BC9E-90C5016AA326}" srcOrd="0" destOrd="0" presId="urn:microsoft.com/office/officeart/2018/2/layout/IconLabelList"/>
    <dgm:cxn modelId="{7DCF4618-85C3-4710-837E-34B8641786A9}" srcId="{1F6FFAFB-6A86-49D6-88E3-6B840D396470}" destId="{AD48B390-42AC-450A-8737-26C1DAA19745}" srcOrd="2" destOrd="0" parTransId="{EDA75F72-C59C-4981-A81E-B8AFC5B077EA}" sibTransId="{3EB1FBD5-76CA-47FB-B81C-413B29FBDFA7}"/>
    <dgm:cxn modelId="{8D312637-8B6F-4F80-AC8B-F09B8693FA2F}" srcId="{1F6FFAFB-6A86-49D6-88E3-6B840D396470}" destId="{72F6018C-4D46-4FAA-A18C-7A847B368A7A}" srcOrd="1" destOrd="0" parTransId="{A3B796BD-A96A-44E8-9247-E09C2D26115D}" sibTransId="{7AD500B4-B65D-460F-9F42-5FF4D6E4D464}"/>
    <dgm:cxn modelId="{CC9C2647-A58A-4FDE-B3D4-75A6AA0ACBBC}" type="presOf" srcId="{72F6018C-4D46-4FAA-A18C-7A847B368A7A}" destId="{67B5FCCF-2A07-45F5-BE18-01D023BC7497}" srcOrd="0" destOrd="0" presId="urn:microsoft.com/office/officeart/2018/2/layout/IconLabelList"/>
    <dgm:cxn modelId="{8E27AF6A-3096-4AA1-B09E-60C44FA745D6}" type="presOf" srcId="{AD48B390-42AC-450A-8737-26C1DAA19745}" destId="{C771017E-1F28-4FA3-ADB9-75402E7D3C4A}" srcOrd="0" destOrd="0" presId="urn:microsoft.com/office/officeart/2018/2/layout/IconLabel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22D2DED4-78E8-4BBB-9948-751D93D5C645}" type="presOf" srcId="{DDF973E0-4423-41F1-AA09-D71001A6820A}" destId="{958B888C-B6E1-4CCD-B632-08F50A17F22D}" srcOrd="0" destOrd="0" presId="urn:microsoft.com/office/officeart/2018/2/layout/IconLabelList"/>
    <dgm:cxn modelId="{A62A93DD-A737-48E0-BDEF-1B47C5972208}" srcId="{1F6FFAFB-6A86-49D6-88E3-6B840D396470}" destId="{DDF973E0-4423-41F1-AA09-D71001A6820A}" srcOrd="0" destOrd="0" parTransId="{3BB1717B-62F5-4E8B-9E22-B489B4196001}" sibTransId="{FB659678-250E-4D95-A157-E7C0EA9CFDC5}"/>
    <dgm:cxn modelId="{FCD23AE9-7CE9-4148-A51C-276E9E36F328}" type="presOf" srcId="{1A019083-70DA-49F8-A17B-979079231A57}" destId="{253E2368-9784-467F-9BF0-6999CDB4F149}" srcOrd="0" destOrd="0" presId="urn:microsoft.com/office/officeart/2018/2/layout/IconLabelList"/>
    <dgm:cxn modelId="{09A362FE-4EF8-45E6-A09C-BB8902EA4D0A}" type="presOf" srcId="{3C9AB8F2-14F4-4455-9CA4-DC4DDE14701E}" destId="{E36AF853-13F1-4E66-B27D-3629A521F539}" srcOrd="0" destOrd="0" presId="urn:microsoft.com/office/officeart/2018/2/layout/IconLabelList"/>
    <dgm:cxn modelId="{7DB1EEA3-5C51-4BC6-884D-4C4C88ACBEE6}" type="presParOf" srcId="{9B0FDE34-D047-494C-BC9E-90C5016AA326}" destId="{2544E8F6-6418-4C4D-8C68-0B4A1BAE8449}" srcOrd="0" destOrd="0" presId="urn:microsoft.com/office/officeart/2018/2/layout/IconLabelList"/>
    <dgm:cxn modelId="{F4E94BF0-52E2-4B26-9E37-48A3395F695B}" type="presParOf" srcId="{2544E8F6-6418-4C4D-8C68-0B4A1BAE8449}" destId="{36E912B1-1E94-4E63-8387-38741C7E1FCC}" srcOrd="0" destOrd="0" presId="urn:microsoft.com/office/officeart/2018/2/layout/IconLabelList"/>
    <dgm:cxn modelId="{BCA84A38-1602-45B0-844C-128DDA572514}" type="presParOf" srcId="{2544E8F6-6418-4C4D-8C68-0B4A1BAE8449}" destId="{C320FDDB-E754-4A5F-95EA-D885EB07EFA4}" srcOrd="1" destOrd="0" presId="urn:microsoft.com/office/officeart/2018/2/layout/IconLabelList"/>
    <dgm:cxn modelId="{8A18C1D9-B5B3-4689-8FE0-331B19BACC91}" type="presParOf" srcId="{2544E8F6-6418-4C4D-8C68-0B4A1BAE8449}" destId="{958B888C-B6E1-4CCD-B632-08F50A17F22D}" srcOrd="2" destOrd="0" presId="urn:microsoft.com/office/officeart/2018/2/layout/IconLabelList"/>
    <dgm:cxn modelId="{1457AB8E-13E2-4829-93B2-77756D159F52}" type="presParOf" srcId="{9B0FDE34-D047-494C-BC9E-90C5016AA326}" destId="{DBCAB599-2309-4826-8397-3D5570AD1F51}" srcOrd="1" destOrd="0" presId="urn:microsoft.com/office/officeart/2018/2/layout/IconLabelList"/>
    <dgm:cxn modelId="{FDD21646-71D2-4487-B16F-5DB537508997}" type="presParOf" srcId="{9B0FDE34-D047-494C-BC9E-90C5016AA326}" destId="{854E7F50-8FB5-46B4-93C6-5308EAEB8F6A}" srcOrd="2" destOrd="0" presId="urn:microsoft.com/office/officeart/2018/2/layout/IconLabelList"/>
    <dgm:cxn modelId="{5F47989D-88A6-4B35-A6F8-E1E9753EBE72}" type="presParOf" srcId="{854E7F50-8FB5-46B4-93C6-5308EAEB8F6A}" destId="{79EE9AFB-1A0A-473B-BE9C-114EA2F2015B}" srcOrd="0" destOrd="0" presId="urn:microsoft.com/office/officeart/2018/2/layout/IconLabelList"/>
    <dgm:cxn modelId="{69C77AEA-E2CA-467A-BED9-0B89A523A36C}" type="presParOf" srcId="{854E7F50-8FB5-46B4-93C6-5308EAEB8F6A}" destId="{8472D90B-7937-4B99-BED0-640B4F2398AD}" srcOrd="1" destOrd="0" presId="urn:microsoft.com/office/officeart/2018/2/layout/IconLabelList"/>
    <dgm:cxn modelId="{E8EE8430-CDFA-4C50-9996-44DE9B4C6CF2}" type="presParOf" srcId="{854E7F50-8FB5-46B4-93C6-5308EAEB8F6A}" destId="{67B5FCCF-2A07-45F5-BE18-01D023BC7497}" srcOrd="2" destOrd="0" presId="urn:microsoft.com/office/officeart/2018/2/layout/IconLabelList"/>
    <dgm:cxn modelId="{71C8E720-33B6-4706-8BB0-387AE9CA55AB}" type="presParOf" srcId="{9B0FDE34-D047-494C-BC9E-90C5016AA326}" destId="{92373CA6-FDE0-4361-958C-5ECD39570444}" srcOrd="3" destOrd="0" presId="urn:microsoft.com/office/officeart/2018/2/layout/IconLabelList"/>
    <dgm:cxn modelId="{A6DEC979-2F44-4683-B188-02270FCE4113}" type="presParOf" srcId="{9B0FDE34-D047-494C-BC9E-90C5016AA326}" destId="{2FCE9F50-32CF-458C-9C5E-87BBF9D5BE2C}" srcOrd="4" destOrd="0" presId="urn:microsoft.com/office/officeart/2018/2/layout/IconLabelList"/>
    <dgm:cxn modelId="{9F46517B-F7FE-4AC6-AD15-1AB0E38460DC}" type="presParOf" srcId="{2FCE9F50-32CF-458C-9C5E-87BBF9D5BE2C}" destId="{793E1E30-BFB7-4AC1-A038-A0B4F107DAC6}" srcOrd="0" destOrd="0" presId="urn:microsoft.com/office/officeart/2018/2/layout/IconLabelList"/>
    <dgm:cxn modelId="{BE5EBA33-78A7-41EF-9B9D-23AEA6BC301E}" type="presParOf" srcId="{2FCE9F50-32CF-458C-9C5E-87BBF9D5BE2C}" destId="{1B83D80C-F3C9-46DE-BCC4-C0D296FA696A}" srcOrd="1" destOrd="0" presId="urn:microsoft.com/office/officeart/2018/2/layout/IconLabelList"/>
    <dgm:cxn modelId="{467CE018-D241-43D1-8906-3BB96423ECE2}" type="presParOf" srcId="{2FCE9F50-32CF-458C-9C5E-87BBF9D5BE2C}" destId="{C771017E-1F28-4FA3-ADB9-75402E7D3C4A}" srcOrd="2" destOrd="0" presId="urn:microsoft.com/office/officeart/2018/2/layout/IconLabelList"/>
    <dgm:cxn modelId="{5A20C301-A7DC-4584-BE5F-72FA059E0848}" type="presParOf" srcId="{9B0FDE34-D047-494C-BC9E-90C5016AA326}" destId="{E5917463-0F46-4917-A488-7E691E3F37FB}" srcOrd="5" destOrd="0" presId="urn:microsoft.com/office/officeart/2018/2/layout/IconLabelList"/>
    <dgm:cxn modelId="{8BB44306-8294-4A8B-ADBE-84D762EB332A}" type="presParOf" srcId="{9B0FDE34-D047-494C-BC9E-90C5016AA326}" destId="{BBC16F64-66C0-4BFE-8094-F82FA7D091BC}" srcOrd="6" destOrd="0" presId="urn:microsoft.com/office/officeart/2018/2/layout/IconLabelList"/>
    <dgm:cxn modelId="{3179E8BA-A314-4F13-B3F6-63DEB36719F1}" type="presParOf" srcId="{BBC16F64-66C0-4BFE-8094-F82FA7D091BC}" destId="{09DA3FB8-1B58-4A25-BD01-786A4E598C55}" srcOrd="0" destOrd="0" presId="urn:microsoft.com/office/officeart/2018/2/layout/IconLabelList"/>
    <dgm:cxn modelId="{21643437-CA86-4EA9-B994-FDEC5244BCCA}" type="presParOf" srcId="{BBC16F64-66C0-4BFE-8094-F82FA7D091BC}" destId="{EC681F75-CD4B-4FC7-9C25-26EA709FFFB5}" srcOrd="1" destOrd="0" presId="urn:microsoft.com/office/officeart/2018/2/layout/IconLabelList"/>
    <dgm:cxn modelId="{14253B9F-C646-470D-AB25-401F3619394B}" type="presParOf" srcId="{BBC16F64-66C0-4BFE-8094-F82FA7D091BC}" destId="{E36AF853-13F1-4E66-B27D-3629A521F539}" srcOrd="2" destOrd="0" presId="urn:microsoft.com/office/officeart/2018/2/layout/IconLabelList"/>
    <dgm:cxn modelId="{826E6E91-A17B-492F-AC6E-49EB37F43E7A}" type="presParOf" srcId="{9B0FDE34-D047-494C-BC9E-90C5016AA326}" destId="{971DB825-1E1B-4EA5-9A38-29B1DDCDAF6A}" srcOrd="7" destOrd="0" presId="urn:microsoft.com/office/officeart/2018/2/layout/IconLabelList"/>
    <dgm:cxn modelId="{CA48FF06-7003-4818-AF01-2F889322B38C}" type="presParOf" srcId="{9B0FDE34-D047-494C-BC9E-90C5016AA326}" destId="{9845F3B3-5EDA-41DD-8E55-49D8848ED48F}" srcOrd="8" destOrd="0" presId="urn:microsoft.com/office/officeart/2018/2/layout/IconLabelList"/>
    <dgm:cxn modelId="{8BFED2F1-30FA-40CE-9CC4-91D3DEB645C2}" type="presParOf" srcId="{9845F3B3-5EDA-41DD-8E55-49D8848ED48F}" destId="{8146FB07-158B-4BEB-9CF1-26515DE527FC}" srcOrd="0" destOrd="0" presId="urn:microsoft.com/office/officeart/2018/2/layout/IconLabelList"/>
    <dgm:cxn modelId="{89DA7510-4B2E-40E1-BB44-02B38E738A7F}" type="presParOf" srcId="{9845F3B3-5EDA-41DD-8E55-49D8848ED48F}" destId="{E021874C-7A0F-4EF3-9A60-FAA1E2027B70}" srcOrd="1" destOrd="0" presId="urn:microsoft.com/office/officeart/2018/2/layout/IconLabelList"/>
    <dgm:cxn modelId="{E7A185E6-637B-4565-B022-3F93B103E716}" type="presParOf" srcId="{9845F3B3-5EDA-41DD-8E55-49D8848ED48F}" destId="{253E2368-9784-467F-9BF0-6999CDB4F14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1976"/>
          <a:ext cx="7628370" cy="10015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302970" y="227326"/>
          <a:ext cx="550855" cy="550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1156797" y="1976"/>
          <a:ext cx="6471572" cy="1001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98" tIns="105998" rIns="105998" bIns="105998"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Spatial Pooler maps active columns' cells during SDR input creation.</a:t>
          </a:r>
          <a:endParaRPr lang="en-US" sz="1800" kern="1200" dirty="0">
            <a:latin typeface="Times New Roman" panose="02020603050405020304" pitchFamily="18" charset="0"/>
            <a:cs typeface="Times New Roman" panose="02020603050405020304" pitchFamily="18" charset="0"/>
          </a:endParaRPr>
        </a:p>
      </dsp:txBody>
      <dsp:txXfrm>
        <a:off x="1156797" y="1976"/>
        <a:ext cx="6471572" cy="1001556"/>
      </dsp:txXfrm>
    </dsp:sp>
    <dsp:sp modelId="{D3078BBF-43EE-4632-A4B5-6BD0071DF49D}">
      <dsp:nvSpPr>
        <dsp:cNvPr id="0" name=""/>
        <dsp:cNvSpPr/>
      </dsp:nvSpPr>
      <dsp:spPr>
        <a:xfrm>
          <a:off x="0" y="1253921"/>
          <a:ext cx="7628370" cy="10015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302970" y="1479271"/>
          <a:ext cx="550855" cy="550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1156797" y="1253921"/>
          <a:ext cx="6471572" cy="1001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98" tIns="105998" rIns="105998" bIns="105998"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Implementing inhibitory mechanism results in constrained representation of input with similar patterns resulting in similar activation columns.</a:t>
          </a:r>
          <a:endParaRPr lang="en-US" sz="1800" kern="1200" dirty="0">
            <a:latin typeface="Times New Roman" panose="02020603050405020304" pitchFamily="18" charset="0"/>
            <a:cs typeface="Times New Roman" panose="02020603050405020304" pitchFamily="18" charset="0"/>
          </a:endParaRPr>
        </a:p>
      </dsp:txBody>
      <dsp:txXfrm>
        <a:off x="1156797" y="1253921"/>
        <a:ext cx="6471572" cy="1001556"/>
      </dsp:txXfrm>
    </dsp:sp>
    <dsp:sp modelId="{3BDBA00E-1CC1-46AD-B195-768F42F3868E}">
      <dsp:nvSpPr>
        <dsp:cNvPr id="0" name=""/>
        <dsp:cNvSpPr/>
      </dsp:nvSpPr>
      <dsp:spPr>
        <a:xfrm>
          <a:off x="0" y="2505867"/>
          <a:ext cx="7628370" cy="10015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302970" y="2731217"/>
          <a:ext cx="550855" cy="550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1156797" y="2505867"/>
          <a:ext cx="6471572" cy="1001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98" tIns="105998" rIns="105998" bIns="105998"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Learning occurs through synapse persistence updates, with active bits enhancing persistence and inactive columns being boosted to ensure participation in training.</a:t>
          </a:r>
          <a:endParaRPr lang="en-US" sz="1800" kern="1200" dirty="0">
            <a:latin typeface="Times New Roman" panose="02020603050405020304" pitchFamily="18" charset="0"/>
            <a:cs typeface="Times New Roman" panose="02020603050405020304" pitchFamily="18" charset="0"/>
          </a:endParaRPr>
        </a:p>
      </dsp:txBody>
      <dsp:txXfrm>
        <a:off x="1156797" y="2505867"/>
        <a:ext cx="6471572" cy="1001556"/>
      </dsp:txXfrm>
    </dsp:sp>
    <dsp:sp modelId="{CE22C5A4-0D30-4322-A8DA-65FF68FC7763}">
      <dsp:nvSpPr>
        <dsp:cNvPr id="0" name=""/>
        <dsp:cNvSpPr/>
      </dsp:nvSpPr>
      <dsp:spPr>
        <a:xfrm>
          <a:off x="0" y="3757812"/>
          <a:ext cx="7628370" cy="100155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302970" y="3983162"/>
          <a:ext cx="550855" cy="550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1156797" y="3757812"/>
          <a:ext cx="6471572" cy="1001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98" tIns="105998" rIns="105998" bIns="105998" numCol="1" spcCol="1270" anchor="ctr" anchorCtr="0">
          <a:noAutofit/>
        </a:bodyPr>
        <a:lstStyle/>
        <a:p>
          <a:pPr marL="0" lvl="0" indent="0" algn="l" defTabSz="800100">
            <a:lnSpc>
              <a:spcPct val="10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SDR is a sparse information organization system, meaning only a small fraction of the cells are active at any given time.</a:t>
          </a:r>
          <a:endParaRPr lang="en-US" sz="1800" kern="1200" dirty="0">
            <a:latin typeface="Times New Roman" panose="02020603050405020304" pitchFamily="18" charset="0"/>
            <a:cs typeface="Times New Roman" panose="02020603050405020304" pitchFamily="18" charset="0"/>
          </a:endParaRPr>
        </a:p>
      </dsp:txBody>
      <dsp:txXfrm>
        <a:off x="1156797" y="3757812"/>
        <a:ext cx="6471572" cy="1001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912B1-1E94-4E63-8387-38741C7E1FCC}">
      <dsp:nvSpPr>
        <dsp:cNvPr id="0" name=""/>
        <dsp:cNvSpPr/>
      </dsp:nvSpPr>
      <dsp:spPr>
        <a:xfrm>
          <a:off x="508943" y="531091"/>
          <a:ext cx="683437" cy="68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8B888C-B6E1-4CCD-B632-08F50A17F22D}">
      <dsp:nvSpPr>
        <dsp:cNvPr id="0" name=""/>
        <dsp:cNvSpPr/>
      </dsp:nvSpPr>
      <dsp:spPr>
        <a:xfrm>
          <a:off x="1169" y="1314989"/>
          <a:ext cx="1518750" cy="96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Active</a:t>
          </a:r>
          <a:r>
            <a:rPr lang="en-US" sz="1100" b="0" i="0" kern="1200" dirty="0"/>
            <a:t> cells in SDR are distributed throughout the region to represent the region's activity.</a:t>
          </a:r>
          <a:endParaRPr lang="en-US" sz="1100" kern="1200" dirty="0"/>
        </a:p>
      </dsp:txBody>
      <dsp:txXfrm>
        <a:off x="1169" y="1314989"/>
        <a:ext cx="1518750" cy="968203"/>
      </dsp:txXfrm>
    </dsp:sp>
    <dsp:sp modelId="{79EE9AFB-1A0A-473B-BE9C-114EA2F2015B}">
      <dsp:nvSpPr>
        <dsp:cNvPr id="0" name=""/>
        <dsp:cNvSpPr/>
      </dsp:nvSpPr>
      <dsp:spPr>
        <a:xfrm>
          <a:off x="2189503" y="531091"/>
          <a:ext cx="683437" cy="68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B5FCCF-2A07-45F5-BE18-01D023BC7497}">
      <dsp:nvSpPr>
        <dsp:cNvPr id="0" name=""/>
        <dsp:cNvSpPr/>
      </dsp:nvSpPr>
      <dsp:spPr>
        <a:xfrm>
          <a:off x="1785700" y="1314989"/>
          <a:ext cx="1518750" cy="96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binary representation of SDR in HTM is highly </a:t>
          </a:r>
          <a:r>
            <a:rPr lang="en-US" sz="1100" b="0" i="0" kern="1200" dirty="0">
              <a:latin typeface="Times New Roman" panose="02020603050405020304" pitchFamily="18" charset="0"/>
              <a:cs typeface="Times New Roman" panose="02020603050405020304" pitchFamily="18" charset="0"/>
            </a:rPr>
            <a:t>computationally</a:t>
          </a:r>
          <a:r>
            <a:rPr lang="en-US" sz="1100" b="0" i="0" kern="1200" dirty="0"/>
            <a:t> efficient and does not result in a functional loss of information due to critical features of SDR.</a:t>
          </a:r>
          <a:endParaRPr lang="en-US" sz="1100" kern="1200" dirty="0"/>
        </a:p>
      </dsp:txBody>
      <dsp:txXfrm>
        <a:off x="1785700" y="1314989"/>
        <a:ext cx="1518750" cy="968203"/>
      </dsp:txXfrm>
    </dsp:sp>
    <dsp:sp modelId="{793E1E30-BFB7-4AC1-A038-A0B4F107DAC6}">
      <dsp:nvSpPr>
        <dsp:cNvPr id="0" name=""/>
        <dsp:cNvSpPr/>
      </dsp:nvSpPr>
      <dsp:spPr>
        <a:xfrm>
          <a:off x="3890908" y="531091"/>
          <a:ext cx="683437" cy="68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71017E-1F28-4FA3-ADB9-75402E7D3C4A}">
      <dsp:nvSpPr>
        <dsp:cNvPr id="0" name=""/>
        <dsp:cNvSpPr/>
      </dsp:nvSpPr>
      <dsp:spPr>
        <a:xfrm>
          <a:off x="3570231" y="1314989"/>
          <a:ext cx="1518750" cy="96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Buckets are used to divide a continuous value range into consistently sized intervals.</a:t>
          </a:r>
          <a:endParaRPr lang="en-US" sz="1100" kern="1200" dirty="0"/>
        </a:p>
      </dsp:txBody>
      <dsp:txXfrm>
        <a:off x="3570231" y="1314989"/>
        <a:ext cx="1518750" cy="968203"/>
      </dsp:txXfrm>
    </dsp:sp>
    <dsp:sp modelId="{09DA3FB8-1B58-4A25-BD01-786A4E598C55}">
      <dsp:nvSpPr>
        <dsp:cNvPr id="0" name=""/>
        <dsp:cNvSpPr/>
      </dsp:nvSpPr>
      <dsp:spPr>
        <a:xfrm>
          <a:off x="1359601" y="2844852"/>
          <a:ext cx="683437" cy="6834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6AF853-13F1-4E66-B27D-3629A521F539}">
      <dsp:nvSpPr>
        <dsp:cNvPr id="0" name=""/>
        <dsp:cNvSpPr/>
      </dsp:nvSpPr>
      <dsp:spPr>
        <a:xfrm>
          <a:off x="893434" y="3643082"/>
          <a:ext cx="1518750" cy="96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width of each bucket is calculated by dividing the range of values by the number of buckets needed.</a:t>
          </a:r>
          <a:endParaRPr lang="en-US" sz="1100" kern="1200" dirty="0"/>
        </a:p>
      </dsp:txBody>
      <dsp:txXfrm>
        <a:off x="893434" y="3643082"/>
        <a:ext cx="1518750" cy="968203"/>
      </dsp:txXfrm>
    </dsp:sp>
    <dsp:sp modelId="{8146FB07-158B-4BEB-9CF1-26515DE527FC}">
      <dsp:nvSpPr>
        <dsp:cNvPr id="0" name=""/>
        <dsp:cNvSpPr/>
      </dsp:nvSpPr>
      <dsp:spPr>
        <a:xfrm>
          <a:off x="3095622" y="2777834"/>
          <a:ext cx="683437" cy="6834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3E2368-9784-467F-9BF0-6999CDB4F149}">
      <dsp:nvSpPr>
        <dsp:cNvPr id="0" name=""/>
        <dsp:cNvSpPr/>
      </dsp:nvSpPr>
      <dsp:spPr>
        <a:xfrm>
          <a:off x="2677966" y="3643082"/>
          <a:ext cx="1518750" cy="968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Fixed-width bucketing is a basic and extensively used scalar encoding technique, although it may not be suitable for data with irregular distribution.</a:t>
          </a:r>
          <a:endParaRPr lang="en-US" sz="1100" kern="1200" dirty="0"/>
        </a:p>
      </dsp:txBody>
      <dsp:txXfrm>
        <a:off x="2677966" y="3643082"/>
        <a:ext cx="1518750" cy="9682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5369" y="0"/>
            <a:ext cx="7766936" cy="1646302"/>
          </a:xfrm>
        </p:spPr>
        <p:txBody>
          <a:bodyPr/>
          <a:lstStyle/>
          <a:p>
            <a:pPr algn="l"/>
            <a:r>
              <a:rPr lang="en-US" sz="3200" b="1" dirty="0">
                <a:latin typeface="Times New Roman" panose="02020603050405020304" pitchFamily="18" charset="0"/>
                <a:cs typeface="Times New Roman" panose="02020603050405020304" pitchFamily="18" charset="0"/>
              </a:rPr>
              <a:t>Scalar Encoder with Buckets</a:t>
            </a:r>
          </a:p>
        </p:txBody>
      </p:sp>
      <p:sp>
        <p:nvSpPr>
          <p:cNvPr id="3" name="Subtitle 2"/>
          <p:cNvSpPr>
            <a:spLocks noGrp="1"/>
          </p:cNvSpPr>
          <p:nvPr>
            <p:ph type="subTitle" idx="1"/>
          </p:nvPr>
        </p:nvSpPr>
        <p:spPr>
          <a:xfrm>
            <a:off x="975369" y="2321585"/>
            <a:ext cx="8063150" cy="2365895"/>
          </a:xfrm>
        </p:spPr>
        <p:txBody>
          <a:bodyPr/>
          <a:lstStyle/>
          <a:p>
            <a:pPr algn="l"/>
            <a:r>
              <a:rPr lang="en-US" sz="2000" b="1" u="sng" dirty="0">
                <a:solidFill>
                  <a:schemeClr val="tx1"/>
                </a:solidFill>
                <a:latin typeface="Times New Roman" panose="02020603050405020304" pitchFamily="18" charset="0"/>
                <a:cs typeface="Times New Roman" panose="02020603050405020304" pitchFamily="18" charset="0"/>
              </a:rPr>
              <a:t>Presented by:</a:t>
            </a:r>
          </a:p>
          <a:p>
            <a:pPr algn="l"/>
            <a:endParaRPr lang="en-US" sz="2000" b="1" u="sng" dirty="0">
              <a:solidFill>
                <a:schemeClr val="tx1"/>
              </a:solidFill>
            </a:endParaRPr>
          </a:p>
          <a:p>
            <a:pPr algn="l"/>
            <a:r>
              <a:rPr lang="en-US" b="1" dirty="0">
                <a:solidFill>
                  <a:schemeClr val="tx1"/>
                </a:solidFill>
              </a:rPr>
              <a:t> </a:t>
            </a:r>
            <a:r>
              <a:rPr lang="en-US" b="1" dirty="0">
                <a:solidFill>
                  <a:schemeClr val="tx1"/>
                </a:solidFill>
                <a:latin typeface="Times New Roman" panose="02020603050405020304" pitchFamily="18" charset="0"/>
                <a:cs typeface="Times New Roman" panose="02020603050405020304" pitchFamily="18" charset="0"/>
              </a:rPr>
              <a:t>Aqib Javed                                   Matriculation No. # 1427145</a:t>
            </a:r>
          </a:p>
          <a:p>
            <a:pPr algn="l"/>
            <a:r>
              <a:rPr lang="en-US" b="1" dirty="0">
                <a:solidFill>
                  <a:schemeClr val="tx1"/>
                </a:solidFill>
              </a:rPr>
              <a:t> </a:t>
            </a:r>
          </a:p>
          <a:p>
            <a:pPr algn="l"/>
            <a:endParaRPr lang="en-US" dirty="0"/>
          </a:p>
          <a:p>
            <a:endParaRPr lang="en-US" dirty="0"/>
          </a:p>
        </p:txBody>
      </p:sp>
    </p:spTree>
    <p:extLst>
      <p:ext uri="{BB962C8B-B14F-4D97-AF65-F5344CB8AC3E}">
        <p14:creationId xmlns:p14="http://schemas.microsoft.com/office/powerpoint/2010/main" val="1105256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1A59-802C-0A8D-5AA8-DC034F1A795A}"/>
              </a:ext>
            </a:extLst>
          </p:cNvPr>
          <p:cNvSpPr>
            <a:spLocks noGrp="1"/>
          </p:cNvSpPr>
          <p:nvPr>
            <p:ph type="title"/>
          </p:nvPr>
        </p:nvSpPr>
        <p:spPr>
          <a:xfrm>
            <a:off x="677334" y="156238"/>
            <a:ext cx="8596668" cy="910562"/>
          </a:xfrm>
        </p:spPr>
        <p:txBody>
          <a:bodyPr/>
          <a:lstStyle/>
          <a:p>
            <a:r>
              <a:rPr lang="en-US" sz="3600" kern="1200" dirty="0">
                <a:latin typeface="Times New Roman" panose="02020603050405020304" pitchFamily="18" charset="0"/>
                <a:cs typeface="Times New Roman" panose="02020603050405020304" pitchFamily="18" charset="0"/>
              </a:rPr>
              <a:t>Implementation</a:t>
            </a:r>
            <a:endParaRPr lang="en-US" dirty="0"/>
          </a:p>
        </p:txBody>
      </p:sp>
      <p:sp>
        <p:nvSpPr>
          <p:cNvPr id="3" name="Content Placeholder 2">
            <a:extLst>
              <a:ext uri="{FF2B5EF4-FFF2-40B4-BE49-F238E27FC236}">
                <a16:creationId xmlns:a16="http://schemas.microsoft.com/office/drawing/2014/main" id="{FC388F5C-E12E-7119-E2DF-9D3C534BDB1B}"/>
              </a:ext>
            </a:extLst>
          </p:cNvPr>
          <p:cNvSpPr>
            <a:spLocks noGrp="1"/>
          </p:cNvSpPr>
          <p:nvPr>
            <p:ph idx="1"/>
          </p:nvPr>
        </p:nvSpPr>
        <p:spPr>
          <a:xfrm>
            <a:off x="677334" y="1066800"/>
            <a:ext cx="8596668" cy="5380962"/>
          </a:xfrm>
        </p:spPr>
        <p:txBody>
          <a:bodyPr>
            <a:noAutofit/>
          </a:bodyPr>
          <a:lstStyle/>
          <a:p>
            <a:r>
              <a:rPr lang="en-US" b="1" kern="1200" dirty="0" err="1">
                <a:solidFill>
                  <a:schemeClr val="tx1"/>
                </a:solidFill>
                <a:latin typeface="Times New Roman" panose="02020603050405020304" pitchFamily="18" charset="0"/>
                <a:cs typeface="Times New Roman" panose="02020603050405020304" pitchFamily="18" charset="0"/>
              </a:rPr>
              <a:t>BucketMatch</a:t>
            </a:r>
            <a:r>
              <a:rPr lang="en-US" b="1" kern="1200" dirty="0">
                <a:solidFill>
                  <a:schemeClr val="tx1"/>
                </a:solidFill>
                <a:latin typeface="Times New Roman" panose="02020603050405020304" pitchFamily="18" charset="0"/>
                <a:cs typeface="Times New Roman" panose="02020603050405020304" pitchFamily="18" charset="0"/>
              </a:rPr>
              <a:t> Score:</a:t>
            </a:r>
            <a:br>
              <a:rPr lang="en-US" b="1" kern="1200" dirty="0">
                <a:solidFill>
                  <a:schemeClr val="tx1"/>
                </a:solidFill>
                <a:latin typeface="Times New Roman" panose="02020603050405020304" pitchFamily="18" charset="0"/>
                <a:cs typeface="Times New Roman" panose="02020603050405020304" pitchFamily="18" charset="0"/>
              </a:rPr>
            </a:br>
            <a:r>
              <a:rPr lang="en-US" sz="1600" b="0" i="0" dirty="0">
                <a:solidFill>
                  <a:schemeClr val="tx1"/>
                </a:solidFill>
                <a:effectLst/>
                <a:latin typeface="Times New Roman" panose="02020603050405020304" pitchFamily="18" charset="0"/>
                <a:cs typeface="Times New Roman" panose="02020603050405020304" pitchFamily="18" charset="0"/>
              </a:rPr>
              <a:t>Calculates the closeness score of an input value to each bucket </a:t>
            </a:r>
            <a:r>
              <a:rPr lang="en-US" sz="1600" b="0" i="0" dirty="0" err="1">
                <a:solidFill>
                  <a:schemeClr val="tx1"/>
                </a:solidFill>
                <a:effectLst/>
                <a:latin typeface="Times New Roman" panose="02020603050405020304" pitchFamily="18" charset="0"/>
                <a:cs typeface="Times New Roman" panose="02020603050405020304" pitchFamily="18" charset="0"/>
              </a:rPr>
              <a:t>range.Returns</a:t>
            </a:r>
            <a:r>
              <a:rPr lang="en-US" sz="1600" b="0" i="0" dirty="0">
                <a:solidFill>
                  <a:schemeClr val="tx1"/>
                </a:solidFill>
                <a:effectLst/>
                <a:latin typeface="Times New Roman" panose="02020603050405020304" pitchFamily="18" charset="0"/>
                <a:cs typeface="Times New Roman" panose="02020603050405020304" pitchFamily="18" charset="0"/>
              </a:rPr>
              <a:t> a list of activation levels for each bucket</a:t>
            </a:r>
            <a:r>
              <a:rPr lang="en-US" sz="1600" dirty="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r>
              <a:rPr lang="en-US" b="1" i="0" dirty="0" err="1">
                <a:solidFill>
                  <a:schemeClr val="tx1"/>
                </a:solidFill>
                <a:effectLst/>
                <a:latin typeface="Times New Roman" panose="02020603050405020304" pitchFamily="18" charset="0"/>
                <a:cs typeface="Times New Roman" panose="02020603050405020304" pitchFamily="18" charset="0"/>
              </a:rPr>
              <a:t>EncodedArray:</a:t>
            </a:r>
            <a:r>
              <a:rPr lang="en-US" sz="1600" b="0" i="0" dirty="0" err="1">
                <a:solidFill>
                  <a:schemeClr val="tx1"/>
                </a:solidFill>
                <a:effectLst/>
                <a:latin typeface="Times New Roman" panose="02020603050405020304" pitchFamily="18" charset="0"/>
                <a:cs typeface="Times New Roman" panose="02020603050405020304" pitchFamily="18" charset="0"/>
              </a:rPr>
              <a:t>Maps</a:t>
            </a:r>
            <a:r>
              <a:rPr lang="en-US" sz="1600" b="0" i="0" dirty="0">
                <a:solidFill>
                  <a:schemeClr val="tx1"/>
                </a:solidFill>
                <a:effectLst/>
                <a:latin typeface="Times New Roman" panose="02020603050405020304" pitchFamily="18" charset="0"/>
                <a:cs typeface="Times New Roman" panose="02020603050405020304" pitchFamily="18" charset="0"/>
              </a:rPr>
              <a:t> input values to continuous ranges of buckets instead of individual </a:t>
            </a:r>
            <a:r>
              <a:rPr lang="en-US" sz="1600" b="0" i="0" dirty="0" err="1">
                <a:solidFill>
                  <a:schemeClr val="tx1"/>
                </a:solidFill>
                <a:effectLst/>
                <a:latin typeface="Times New Roman" panose="02020603050405020304" pitchFamily="18" charset="0"/>
                <a:cs typeface="Times New Roman" panose="02020603050405020304" pitchFamily="18" charset="0"/>
              </a:rPr>
              <a:t>buckets.Returns</a:t>
            </a:r>
            <a:r>
              <a:rPr lang="en-US" sz="1600" b="0" i="0" dirty="0">
                <a:solidFill>
                  <a:schemeClr val="tx1"/>
                </a:solidFill>
                <a:effectLst/>
                <a:latin typeface="Times New Roman" panose="02020603050405020304" pitchFamily="18" charset="0"/>
                <a:cs typeface="Times New Roman" panose="02020603050405020304" pitchFamily="18" charset="0"/>
              </a:rPr>
              <a:t> an encoded array of activation levels for each bucket.</a:t>
            </a:r>
            <a:endParaRPr lang="en-US" b="0" i="0" dirty="0">
              <a:solidFill>
                <a:schemeClr val="tx1"/>
              </a:solidFill>
              <a:effectLst/>
              <a:latin typeface="Times New Roman" panose="02020603050405020304" pitchFamily="18" charset="0"/>
              <a:cs typeface="Times New Roman" panose="02020603050405020304" pitchFamily="18" charset="0"/>
            </a:endParaRPr>
          </a:p>
          <a:p>
            <a:r>
              <a:rPr lang="en-US" b="1" i="0" dirty="0">
                <a:solidFill>
                  <a:schemeClr val="tx1"/>
                </a:solidFill>
                <a:effectLst/>
                <a:latin typeface="Times New Roman" panose="02020603050405020304" pitchFamily="18" charset="0"/>
                <a:cs typeface="Times New Roman" panose="02020603050405020304" pitchFamily="18" charset="0"/>
              </a:rPr>
              <a:t>Decode</a:t>
            </a:r>
            <a:r>
              <a:rPr lang="en-US" sz="1600" b="1"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Decodes the encoded array back to the original input </a:t>
            </a:r>
            <a:r>
              <a:rPr lang="en-US" sz="1600" b="0" i="0" dirty="0" err="1">
                <a:solidFill>
                  <a:schemeClr val="tx1"/>
                </a:solidFill>
                <a:effectLst/>
                <a:latin typeface="Times New Roman" panose="02020603050405020304" pitchFamily="18" charset="0"/>
                <a:cs typeface="Times New Roman" panose="02020603050405020304" pitchFamily="18" charset="0"/>
              </a:rPr>
              <a:t>values.Uses</a:t>
            </a:r>
            <a:r>
              <a:rPr lang="en-US" sz="1600" b="0" i="0" dirty="0">
                <a:solidFill>
                  <a:schemeClr val="tx1"/>
                </a:solidFill>
                <a:effectLst/>
                <a:latin typeface="Times New Roman" panose="02020603050405020304" pitchFamily="18" charset="0"/>
                <a:cs typeface="Times New Roman" panose="02020603050405020304" pitchFamily="18" charset="0"/>
              </a:rPr>
              <a:t> the same parameters as the Decode method.</a:t>
            </a:r>
          </a:p>
          <a:p>
            <a:r>
              <a:rPr lang="en-US" b="1" i="0" dirty="0" err="1">
                <a:solidFill>
                  <a:schemeClr val="tx1"/>
                </a:solidFill>
                <a:effectLst/>
                <a:latin typeface="Times New Roman" panose="02020603050405020304" pitchFamily="18" charset="0"/>
                <a:cs typeface="Times New Roman" panose="02020603050405020304" pitchFamily="18" charset="0"/>
              </a:rPr>
              <a:t>DetermineBucketIndex</a:t>
            </a:r>
            <a:r>
              <a:rPr lang="en-US" b="1"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Supports periodic encoding of values. Returns the index of the bucket that an input value belongs to.</a:t>
            </a:r>
          </a:p>
          <a:p>
            <a:r>
              <a:rPr lang="en-US" b="1" i="0" dirty="0" err="1">
                <a:solidFill>
                  <a:schemeClr val="tx1"/>
                </a:solidFill>
                <a:effectLst/>
                <a:latin typeface="Times New Roman" panose="02020603050405020304" pitchFamily="18" charset="0"/>
                <a:cs typeface="Times New Roman" panose="02020603050405020304" pitchFamily="18" charset="0"/>
              </a:rPr>
              <a:t>MapInputToBuckets</a:t>
            </a:r>
            <a:r>
              <a:rPr lang="en-US" b="1"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Automatically generates a hierarchy of levels for the bucket ranges based on their size. Returns a list of levels and their corresponding bucket ranges.</a:t>
            </a:r>
            <a:endParaRPr lang="en-US" b="0" i="0" dirty="0">
              <a:solidFill>
                <a:schemeClr val="tx1"/>
              </a:solidFill>
              <a:effectLst/>
              <a:latin typeface="Times New Roman" panose="02020603050405020304" pitchFamily="18" charset="0"/>
              <a:cs typeface="Times New Roman" panose="02020603050405020304" pitchFamily="18" charset="0"/>
            </a:endParaRPr>
          </a:p>
          <a:p>
            <a:r>
              <a:rPr lang="en-US" b="1" i="0" dirty="0" err="1">
                <a:solidFill>
                  <a:schemeClr val="tx1"/>
                </a:solidFill>
                <a:effectLst/>
                <a:latin typeface="Times New Roman" panose="02020603050405020304" pitchFamily="18" charset="0"/>
                <a:cs typeface="Times New Roman" panose="02020603050405020304" pitchFamily="18" charset="0"/>
              </a:rPr>
              <a:t>RangeDescription</a:t>
            </a:r>
            <a:r>
              <a:rPr lang="en-US" b="1"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Generates a description of the bucket ranges used to encode the data. Returns a string describing the bucket ranges and their parameters.</a:t>
            </a:r>
            <a:endParaRPr lang="en-US" b="0" i="0" dirty="0">
              <a:solidFill>
                <a:schemeClr val="tx1"/>
              </a:solidFill>
              <a:effectLst/>
              <a:latin typeface="Times New Roman" panose="02020603050405020304" pitchFamily="18" charset="0"/>
              <a:cs typeface="Times New Roman" panose="02020603050405020304" pitchFamily="18" charset="0"/>
            </a:endParaRPr>
          </a:p>
          <a:p>
            <a:r>
              <a:rPr lang="en-US" b="1" i="0" dirty="0" err="1">
                <a:solidFill>
                  <a:schemeClr val="tx1"/>
                </a:solidFill>
                <a:effectLst/>
                <a:latin typeface="Times New Roman" panose="02020603050405020304" pitchFamily="18" charset="0"/>
                <a:cs typeface="Times New Roman" panose="02020603050405020304" pitchFamily="18" charset="0"/>
              </a:rPr>
              <a:t>ScalarEnocderAnalyzeInfo</a:t>
            </a:r>
            <a:r>
              <a:rPr lang="en-US" b="1"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Provides information on the parameters used to create the bucket ranges, such as the min and max values and the bucket size. Returns a dictionary of the parameters for each bucket range.</a:t>
            </a:r>
            <a:endParaRPr lang="en-US" b="0" i="0" dirty="0">
              <a:solidFill>
                <a:schemeClr val="tx1"/>
              </a:solidFill>
              <a:effectLst/>
              <a:latin typeface="Times New Roman" panose="02020603050405020304" pitchFamily="18" charset="0"/>
              <a:cs typeface="Times New Roman" panose="02020603050405020304" pitchFamily="18" charset="0"/>
            </a:endParaRPr>
          </a:p>
          <a:p>
            <a:r>
              <a:rPr lang="en-US" b="1" i="0" dirty="0" err="1">
                <a:solidFill>
                  <a:schemeClr val="tx1"/>
                </a:solidFill>
                <a:effectLst/>
                <a:latin typeface="Times New Roman" panose="02020603050405020304" pitchFamily="18" charset="0"/>
                <a:cs typeface="Times New Roman" panose="02020603050405020304" pitchFamily="18" charset="0"/>
              </a:rPr>
              <a:t>GetBucketValues</a:t>
            </a:r>
            <a:r>
              <a:rPr lang="en-US" b="1"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Returns the list of bucket values for a given bucket range. Useful for encoding cyclical data with periodic encoding.</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94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B436-C9F4-7D82-9196-F3E5A8442A1E}"/>
              </a:ext>
            </a:extLst>
          </p:cNvPr>
          <p:cNvSpPr>
            <a:spLocks noGrp="1"/>
          </p:cNvSpPr>
          <p:nvPr>
            <p:ph type="title"/>
          </p:nvPr>
        </p:nvSpPr>
        <p:spPr/>
        <p:txBody>
          <a:bodyPr>
            <a:normAutofit/>
          </a:bodyPr>
          <a:lstStyle/>
          <a:p>
            <a:r>
              <a:rPr lang="en-US" sz="3200" kern="1200" dirty="0">
                <a:latin typeface="Times New Roman" panose="02020603050405020304" pitchFamily="18" charset="0"/>
                <a:cs typeface="Times New Roman" panose="02020603050405020304" pitchFamily="18" charset="0"/>
              </a:rPr>
              <a:t>Result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FE570C-5AD6-8098-7B6A-62197FB47671}"/>
              </a:ext>
            </a:extLst>
          </p:cNvPr>
          <p:cNvSpPr>
            <a:spLocks noGrp="1"/>
          </p:cNvSpPr>
          <p:nvPr>
            <p:ph idx="1"/>
          </p:nvPr>
        </p:nvSpPr>
        <p:spPr>
          <a:xfrm>
            <a:off x="677334" y="1343891"/>
            <a:ext cx="8596668" cy="5070764"/>
          </a:xfrm>
        </p:spPr>
        <p:txBody>
          <a:bodyPr>
            <a:normAutofit fontScale="55000" lnSpcReduction="20000"/>
          </a:bodyPr>
          <a:lstStyle/>
          <a:p>
            <a:r>
              <a:rPr lang="en-IN" sz="2900" dirty="0">
                <a:solidFill>
                  <a:schemeClr val="tx1"/>
                </a:solidFill>
                <a:latin typeface="Times New Roman" panose="02020603050405020304" pitchFamily="18" charset="0"/>
                <a:cs typeface="Times New Roman" panose="02020603050405020304" pitchFamily="18" charset="0"/>
              </a:rPr>
              <a:t>From all the testcases carried out in the training phase</a:t>
            </a:r>
          </a:p>
          <a:p>
            <a:endParaRPr lang="en-IN" sz="29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300" b="1" dirty="0">
                <a:solidFill>
                  <a:schemeClr val="tx1"/>
                </a:solidFill>
                <a:latin typeface="Times New Roman" panose="02020603050405020304" pitchFamily="18" charset="0"/>
                <a:cs typeface="Times New Roman" panose="02020603050405020304" pitchFamily="18" charset="0"/>
              </a:rPr>
              <a:t>Increased Precision</a:t>
            </a:r>
            <a:r>
              <a:rPr lang="en-US" sz="3300" dirty="0">
                <a:solidFill>
                  <a:schemeClr val="tx1"/>
                </a:solidFill>
                <a:latin typeface="Times New Roman" panose="02020603050405020304" pitchFamily="18" charset="0"/>
                <a:cs typeface="Times New Roman" panose="02020603050405020304" pitchFamily="18" charset="0"/>
              </a:rPr>
              <a:t>: </a:t>
            </a:r>
            <a:r>
              <a:rPr lang="en-US" sz="2900" b="0" i="0" dirty="0">
                <a:solidFill>
                  <a:schemeClr val="tx1"/>
                </a:solidFill>
                <a:effectLst/>
                <a:latin typeface="Times New Roman" panose="02020603050405020304" pitchFamily="18" charset="0"/>
                <a:cs typeface="Times New Roman" panose="02020603050405020304" pitchFamily="18" charset="0"/>
              </a:rPr>
              <a:t>The implementation includes the </a:t>
            </a:r>
            <a:r>
              <a:rPr lang="en-US" sz="2900" b="0" i="0" dirty="0" err="1">
                <a:solidFill>
                  <a:schemeClr val="tx1"/>
                </a:solidFill>
                <a:effectLst/>
                <a:latin typeface="Times New Roman" panose="02020603050405020304" pitchFamily="18" charset="0"/>
                <a:cs typeface="Times New Roman" panose="02020603050405020304" pitchFamily="18" charset="0"/>
              </a:rPr>
              <a:t>EncodedArray</a:t>
            </a:r>
            <a:r>
              <a:rPr lang="en-US" sz="2900" b="0" i="0" dirty="0">
                <a:solidFill>
                  <a:schemeClr val="tx1"/>
                </a:solidFill>
                <a:effectLst/>
                <a:latin typeface="Times New Roman" panose="02020603050405020304" pitchFamily="18" charset="0"/>
                <a:cs typeface="Times New Roman" panose="02020603050405020304" pitchFamily="18" charset="0"/>
              </a:rPr>
              <a:t> method that maps input values to continuous ranges of buckets and the </a:t>
            </a:r>
            <a:r>
              <a:rPr lang="en-US" sz="2900" b="0" i="0" dirty="0" err="1">
                <a:solidFill>
                  <a:schemeClr val="tx1"/>
                </a:solidFill>
                <a:effectLst/>
                <a:latin typeface="Times New Roman" panose="02020603050405020304" pitchFamily="18" charset="0"/>
                <a:cs typeface="Times New Roman" panose="02020603050405020304" pitchFamily="18" charset="0"/>
              </a:rPr>
              <a:t>BucketMatch</a:t>
            </a:r>
            <a:r>
              <a:rPr lang="en-US" sz="2900" b="0" i="0" dirty="0">
                <a:solidFill>
                  <a:schemeClr val="tx1"/>
                </a:solidFill>
                <a:effectLst/>
                <a:latin typeface="Times New Roman" panose="02020603050405020304" pitchFamily="18" charset="0"/>
                <a:cs typeface="Times New Roman" panose="02020603050405020304" pitchFamily="18" charset="0"/>
              </a:rPr>
              <a:t> Score method that calculates the closeness score, resulting in a more precise encoding of input data compared to the Scalar Encoder.</a:t>
            </a:r>
            <a:endParaRPr lang="en-US" sz="29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9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300" b="1" dirty="0">
                <a:solidFill>
                  <a:schemeClr val="tx1"/>
                </a:solidFill>
                <a:latin typeface="Times New Roman" panose="02020603050405020304" pitchFamily="18" charset="0"/>
                <a:cs typeface="Times New Roman" panose="02020603050405020304" pitchFamily="18" charset="0"/>
              </a:rPr>
              <a:t>Improved Flexibility: </a:t>
            </a:r>
            <a:r>
              <a:rPr lang="en-US" sz="2900" b="0" i="0" dirty="0">
                <a:solidFill>
                  <a:schemeClr val="tx1"/>
                </a:solidFill>
                <a:effectLst/>
                <a:latin typeface="Times New Roman" panose="02020603050405020304" pitchFamily="18" charset="0"/>
                <a:cs typeface="Times New Roman" panose="02020603050405020304" pitchFamily="18" charset="0"/>
              </a:rPr>
              <a:t>The Scalar Encoder with Buckets adapts to input data by automatically setting parameters and generates a description of bucket ranges, making it more flexible and user-friendly for different datasets.</a:t>
            </a:r>
            <a:endParaRPr lang="en-US" sz="2900" b="1"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33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300" b="1" i="0" dirty="0">
                <a:solidFill>
                  <a:schemeClr val="tx1"/>
                </a:solidFill>
                <a:effectLst/>
                <a:latin typeface="Times New Roman" panose="02020603050405020304" pitchFamily="18" charset="0"/>
                <a:cs typeface="Times New Roman" panose="02020603050405020304" pitchFamily="18" charset="0"/>
              </a:rPr>
              <a:t>Periodic encoding:</a:t>
            </a:r>
            <a:r>
              <a:rPr lang="en-US" sz="3300" b="1" i="0" dirty="0">
                <a:solidFill>
                  <a:schemeClr val="tx1"/>
                </a:solidFill>
                <a:effectLst/>
                <a:latin typeface="Times New Roman" panose="02020603050405020304" pitchFamily="18" charset="0"/>
                <a:cs typeface="Times New Roman" panose="02020603050405020304" pitchFamily="18" charset="0"/>
              </a:rPr>
              <a:t> </a:t>
            </a:r>
            <a:r>
              <a:rPr lang="en-US" sz="2900" b="0" i="0" dirty="0">
                <a:solidFill>
                  <a:schemeClr val="tx1"/>
                </a:solidFill>
                <a:effectLst/>
                <a:latin typeface="Times New Roman" panose="02020603050405020304" pitchFamily="18" charset="0"/>
                <a:cs typeface="Times New Roman" panose="02020603050405020304" pitchFamily="18" charset="0"/>
              </a:rPr>
              <a:t>The implementation section includes the Scalar Encoder with Buckets, which supports periodic encoding of values, generating mappings and returning bucket values for encoding cyclical data..</a:t>
            </a:r>
            <a:endParaRPr lang="en-US" sz="29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9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300" b="1" dirty="0">
                <a:solidFill>
                  <a:schemeClr val="tx1"/>
                </a:solidFill>
                <a:latin typeface="Times New Roman" panose="02020603050405020304" pitchFamily="18" charset="0"/>
                <a:cs typeface="Times New Roman" panose="02020603050405020304" pitchFamily="18" charset="0"/>
              </a:rPr>
              <a:t>Improved Encoding Scheme: </a:t>
            </a:r>
            <a:r>
              <a:rPr lang="en-US" sz="2900" b="0" i="0" dirty="0">
                <a:solidFill>
                  <a:schemeClr val="tx1"/>
                </a:solidFill>
                <a:effectLst/>
                <a:latin typeface="Times New Roman" panose="02020603050405020304" pitchFamily="18" charset="0"/>
                <a:cs typeface="Times New Roman" panose="02020603050405020304" pitchFamily="18" charset="0"/>
              </a:rPr>
              <a:t>The Scalar Encoder with Buckets is an enhanced encoding scheme that utilizes continuous ranges of buckets, providing improved efficiency and performance compared to the limited precision and inflexibility of the Scalar Encoder.</a:t>
            </a:r>
            <a:endParaRPr lang="en-US" sz="29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p:txBody>
      </p:sp>
    </p:spTree>
    <p:extLst>
      <p:ext uri="{BB962C8B-B14F-4D97-AF65-F5344CB8AC3E}">
        <p14:creationId xmlns:p14="http://schemas.microsoft.com/office/powerpoint/2010/main" val="3801799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306F-F4E6-0757-B596-E879F1204BF2}"/>
              </a:ext>
            </a:extLst>
          </p:cNvPr>
          <p:cNvSpPr>
            <a:spLocks noGrp="1"/>
          </p:cNvSpPr>
          <p:nvPr>
            <p:ph type="title"/>
          </p:nvPr>
        </p:nvSpPr>
        <p:spPr/>
        <p:txBody>
          <a:bodyPr>
            <a:normAutofit/>
          </a:bodyPr>
          <a:lstStyle/>
          <a:p>
            <a:r>
              <a:rPr lang="en-US" sz="3200" kern="1200"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2E0331-C03D-2CD0-6FEE-86D5F6718888}"/>
              </a:ext>
            </a:extLst>
          </p:cNvPr>
          <p:cNvSpPr>
            <a:spLocks noGrp="1"/>
          </p:cNvSpPr>
          <p:nvPr>
            <p:ph idx="1"/>
          </p:nvPr>
        </p:nvSpPr>
        <p:spPr>
          <a:xfrm>
            <a:off x="677334" y="1488613"/>
            <a:ext cx="8596668" cy="3880773"/>
          </a:xfrm>
        </p:spPr>
        <p:txBody>
          <a:bodyPr/>
          <a:lstStyle/>
          <a:p>
            <a:r>
              <a:rPr lang="en-US" dirty="0">
                <a:solidFill>
                  <a:schemeClr val="tx1"/>
                </a:solidFill>
                <a:latin typeface="Times New Roman" panose="02020603050405020304" pitchFamily="18" charset="0"/>
                <a:cs typeface="Times New Roman" panose="02020603050405020304" pitchFamily="18" charset="0"/>
              </a:rPr>
              <a:t>In conclusion, the Scalar Encoder with Buckets is an improved version of the Scalar Encoder that overcomes some of its limitations. By mapping input values to continuous ranges of buckets, the Scalar Encoder with Buckets provides better precision in encoding data compared to the Scalar Encoder. The automatic setting of parameters such as the number of buckets and bucket size based on the input data, as well as the generation of a bucket range description, increases the flexibility of the Scalar Encoder with Buckets and makes it easier to adapt to different datasets. Furthermore, by supporting periodic encoding of values, the Scalar Encoder with Buckets can handle cyclical data more effectively.</a:t>
            </a:r>
            <a:endParaRPr lang="en-IN"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562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66E6-B967-8760-2F50-B8A2A6B95F76}"/>
              </a:ext>
            </a:extLst>
          </p:cNvPr>
          <p:cNvSpPr>
            <a:spLocks noGrp="1"/>
          </p:cNvSpPr>
          <p:nvPr>
            <p:ph type="title"/>
          </p:nvPr>
        </p:nvSpPr>
        <p:spPr/>
        <p:txBody>
          <a:bodyPr>
            <a:normAutofit/>
          </a:bodyPr>
          <a:lstStyle/>
          <a:p>
            <a:r>
              <a:rPr lang="en-US" sz="3200" kern="1200" dirty="0">
                <a:latin typeface="Times New Roman" panose="02020603050405020304" pitchFamily="18" charset="0"/>
                <a:cs typeface="Times New Roman" panose="02020603050405020304" pitchFamily="18" charset="0"/>
              </a:rPr>
              <a:t>References</a:t>
            </a:r>
            <a:endParaRPr lang="en-US" sz="3200" dirty="0">
              <a:latin typeface="Times New Roman" panose="02020603050405020304" pitchFamily="18" charset="0"/>
              <a:cs typeface="Times New Roman" panose="02020603050405020304" pitchFamily="18" charset="0"/>
            </a:endParaRPr>
          </a:p>
        </p:txBody>
      </p:sp>
      <p:pic>
        <p:nvPicPr>
          <p:cNvPr id="4" name="table">
            <a:extLst>
              <a:ext uri="{FF2B5EF4-FFF2-40B4-BE49-F238E27FC236}">
                <a16:creationId xmlns:a16="http://schemas.microsoft.com/office/drawing/2014/main" id="{C8CC7527-5A7F-B2F4-0417-6F3E2382B9B1}"/>
              </a:ext>
            </a:extLst>
          </p:cNvPr>
          <p:cNvPicPr>
            <a:picLocks noGrp="1" noChangeAspect="1"/>
          </p:cNvPicPr>
          <p:nvPr>
            <p:ph idx="1"/>
          </p:nvPr>
        </p:nvPicPr>
        <p:blipFill>
          <a:blip r:embed="rId2"/>
          <a:stretch>
            <a:fillRect/>
          </a:stretch>
        </p:blipFill>
        <p:spPr>
          <a:xfrm>
            <a:off x="677334" y="1531835"/>
            <a:ext cx="5541744" cy="3395766"/>
          </a:xfrm>
          <a:prstGeom prst="rect">
            <a:avLst/>
          </a:prstGeom>
        </p:spPr>
      </p:pic>
    </p:spTree>
    <p:extLst>
      <p:ext uri="{BB962C8B-B14F-4D97-AF65-F5344CB8AC3E}">
        <p14:creationId xmlns:p14="http://schemas.microsoft.com/office/powerpoint/2010/main" val="402478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78C6EB-A16A-6B1C-3268-92E75701B585}"/>
              </a:ext>
            </a:extLst>
          </p:cNvPr>
          <p:cNvSpPr txBox="1"/>
          <p:nvPr/>
        </p:nvSpPr>
        <p:spPr>
          <a:xfrm>
            <a:off x="2705100" y="2844225"/>
            <a:ext cx="6102926" cy="584775"/>
          </a:xfrm>
          <a:prstGeom prst="rect">
            <a:avLst/>
          </a:prstGeom>
          <a:noFill/>
        </p:spPr>
        <p:txBody>
          <a:bodyPr wrap="square">
            <a:spAutoFit/>
          </a:bodyPr>
          <a:lstStyle/>
          <a:p>
            <a:r>
              <a:rPr lang="en-US" sz="3200" dirty="0">
                <a:solidFill>
                  <a:schemeClr val="tx1"/>
                </a:solidFill>
                <a:latin typeface="Times New Roman" panose="02020603050405020304" pitchFamily="18" charset="0"/>
                <a:cs typeface="Times New Roman" panose="02020603050405020304" pitchFamily="18" charset="0"/>
              </a:rPr>
              <a:t>Thank you </a:t>
            </a:r>
            <a:r>
              <a:rPr lang="en-US" sz="3200" dirty="0" err="1">
                <a:solidFill>
                  <a:schemeClr val="tx1"/>
                </a:solidFill>
                <a:latin typeface="Times New Roman" panose="02020603050405020304" pitchFamily="18" charset="0"/>
                <a:cs typeface="Times New Roman" panose="02020603050405020304" pitchFamily="18" charset="0"/>
              </a:rPr>
              <a:t>Team_Scalar_Enocder</a:t>
            </a:r>
            <a:endParaRPr lang="en-US" sz="3200" dirty="0"/>
          </a:p>
        </p:txBody>
      </p:sp>
    </p:spTree>
    <p:extLst>
      <p:ext uri="{BB962C8B-B14F-4D97-AF65-F5344CB8AC3E}">
        <p14:creationId xmlns:p14="http://schemas.microsoft.com/office/powerpoint/2010/main" val="91950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AF5E-52F1-B699-461A-29526D2C2257}"/>
              </a:ext>
            </a:extLst>
          </p:cNvPr>
          <p:cNvSpPr>
            <a:spLocks noGrp="1"/>
          </p:cNvSpPr>
          <p:nvPr>
            <p:ph type="title"/>
          </p:nvPr>
        </p:nvSpPr>
        <p:spPr>
          <a:xfrm>
            <a:off x="677334" y="1163782"/>
            <a:ext cx="8596668" cy="1320800"/>
          </a:xfrm>
        </p:spPr>
        <p:txBody>
          <a:bodyPr>
            <a:normAutofit/>
          </a:bodyPr>
          <a:lstStyle/>
          <a:p>
            <a:r>
              <a:rPr lang="en-US" sz="3200" b="1" kern="1200" dirty="0">
                <a:latin typeface="Times New Roman" panose="02020603050405020304" pitchFamily="18" charset="0"/>
                <a:cs typeface="Times New Roman" panose="02020603050405020304" pitchFamily="18" charset="0"/>
              </a:rPr>
              <a:t>OBJECTIVE: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A3BBA9-8526-0C4E-67E6-8CABC2EFAFE7}"/>
              </a:ext>
            </a:extLst>
          </p:cNvPr>
          <p:cNvSpPr>
            <a:spLocks noGrp="1"/>
          </p:cNvSpPr>
          <p:nvPr>
            <p:ph idx="1"/>
          </p:nvPr>
        </p:nvSpPr>
        <p:spPr/>
        <p:txBody>
          <a:bodyPr/>
          <a:lstStyle/>
          <a:p>
            <a:pPr marL="169164" indent="-169164" algn="just" defTabSz="676656">
              <a:spcBef>
                <a:spcPts val="740"/>
              </a:spcBef>
            </a:pPr>
            <a:r>
              <a:rPr lang="en-US" sz="1800" b="0" i="0" dirty="0">
                <a:solidFill>
                  <a:schemeClr val="tx1"/>
                </a:solidFill>
                <a:effectLst/>
                <a:latin typeface="Times New Roman" panose="02020603050405020304" pitchFamily="18" charset="0"/>
                <a:cs typeface="Times New Roman" panose="02020603050405020304" pitchFamily="18" charset="0"/>
              </a:rPr>
              <a:t> The objective of the paper is to evaluate the limitations of Scalar Encoder and propose a solution by combining it with Buckets Without Buckets concept it is less versatile, Limited Precision and Lack of adaptability. </a:t>
            </a:r>
            <a:r>
              <a:rPr lang="en-US" sz="1800" dirty="0">
                <a:solidFill>
                  <a:schemeClr val="tx1"/>
                </a:solidFill>
                <a:latin typeface="Times New Roman" panose="02020603050405020304" pitchFamily="18" charset="0"/>
                <a:cs typeface="Times New Roman" panose="02020603050405020304" pitchFamily="18" charset="0"/>
              </a:rPr>
              <a:t>T</a:t>
            </a:r>
            <a:r>
              <a:rPr lang="en-US" sz="1800" b="0" i="0" dirty="0">
                <a:solidFill>
                  <a:schemeClr val="tx1"/>
                </a:solidFill>
                <a:effectLst/>
                <a:latin typeface="Times New Roman" panose="02020603050405020304" pitchFamily="18" charset="0"/>
                <a:cs typeface="Times New Roman" panose="02020603050405020304" pitchFamily="18" charset="0"/>
              </a:rPr>
              <a:t>his paper evaluates the limitations of the Scalar Encoder and how they can be addressed by combining the Scalar Encoder with Buckets.</a:t>
            </a:r>
          </a:p>
          <a:p>
            <a:pPr marL="169164" indent="-169164" algn="just" defTabSz="676656">
              <a:spcBef>
                <a:spcPts val="740"/>
              </a:spcBef>
            </a:pPr>
            <a:r>
              <a:rPr lang="en-US" sz="1800" b="0" i="0" dirty="0">
                <a:solidFill>
                  <a:schemeClr val="tx1"/>
                </a:solidFill>
                <a:effectLst/>
                <a:latin typeface="Times New Roman" panose="02020603050405020304" pitchFamily="18" charset="0"/>
                <a:cs typeface="Times New Roman" panose="02020603050405020304" pitchFamily="18" charset="0"/>
              </a:rPr>
              <a:t> By introducing the concept of Buckets, the paper seeks to provide a more precise and efficient method for encoding data, particularly in scenarios where periodic encoding of values is needed. Overall, the objective of the paper is to enhance the performance and accuracy of Scalar Encoder in real-world applications, particularly in sensor data analysis.</a:t>
            </a:r>
            <a:endParaRPr lang="en-US" sz="1800"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4624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CDE2-A324-C3A2-8865-A1FFCCA5B578}"/>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E03C0973-B701-74AE-EB38-BA118BE53BC6}"/>
              </a:ext>
            </a:extLst>
          </p:cNvPr>
          <p:cNvSpPr>
            <a:spLocks noGrp="1"/>
          </p:cNvSpPr>
          <p:nvPr>
            <p:ph idx="1"/>
          </p:nvPr>
        </p:nvSpPr>
        <p:spPr>
          <a:xfrm>
            <a:off x="677334" y="1828080"/>
            <a:ext cx="8596668" cy="3880773"/>
          </a:xfrm>
        </p:spPr>
        <p:txBody>
          <a:bodyPr/>
          <a:lstStyle/>
          <a:p>
            <a:pPr marL="571500" indent="-228600">
              <a:lnSpc>
                <a:spcPct val="90000"/>
              </a:lnSpc>
              <a:spcAft>
                <a:spcPts val="600"/>
              </a:spcAf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Introduction	</a:t>
            </a:r>
          </a:p>
          <a:p>
            <a:pPr marL="571500" indent="-228600">
              <a:lnSpc>
                <a:spcPct val="90000"/>
              </a:lnSpc>
              <a:spcAft>
                <a:spcPts val="600"/>
              </a:spcAf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Methodology</a:t>
            </a:r>
          </a:p>
          <a:p>
            <a:pPr marL="571500" indent="-228600">
              <a:lnSpc>
                <a:spcPct val="90000"/>
              </a:lnSpc>
              <a:spcAft>
                <a:spcPts val="600"/>
              </a:spcAf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Implementation of Buckets</a:t>
            </a:r>
          </a:p>
          <a:p>
            <a:pPr marL="571500" indent="-228600">
              <a:lnSpc>
                <a:spcPct val="90000"/>
              </a:lnSpc>
              <a:spcAft>
                <a:spcPts val="600"/>
              </a:spcAf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Results</a:t>
            </a:r>
          </a:p>
          <a:p>
            <a:pPr marL="571500" indent="-228600">
              <a:lnSpc>
                <a:spcPct val="90000"/>
              </a:lnSpc>
              <a:spcAft>
                <a:spcPts val="600"/>
              </a:spcAf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68987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7334" y="1647971"/>
            <a:ext cx="8596668" cy="3880773"/>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Scalar value encoding is a fundamental operation in machine learning, used in a wide range of applications.</a:t>
            </a:r>
          </a:p>
          <a:p>
            <a:r>
              <a:rPr lang="en-US" dirty="0">
                <a:solidFill>
                  <a:schemeClr val="tx1"/>
                </a:solidFill>
                <a:latin typeface="Times New Roman" panose="02020603050405020304" pitchFamily="18" charset="0"/>
                <a:cs typeface="Times New Roman" panose="02020603050405020304" pitchFamily="18" charset="0"/>
              </a:rPr>
              <a:t>The technique involves HTM, SDR, Encoder and Scaler Encoder.</a:t>
            </a:r>
          </a:p>
          <a:p>
            <a:r>
              <a:rPr lang="en-US" dirty="0">
                <a:solidFill>
                  <a:schemeClr val="tx1"/>
                </a:solidFill>
                <a:latin typeface="Times New Roman" panose="02020603050405020304" pitchFamily="18" charset="0"/>
                <a:cs typeface="Times New Roman" panose="02020603050405020304" pitchFamily="18" charset="0"/>
              </a:rPr>
              <a:t>The encoding with bucket method is a significant improvement over traditional scalar encoding methods, providing increased accuracy and flexibility for a wide range of machine learning tasks. </a:t>
            </a:r>
          </a:p>
        </p:txBody>
      </p:sp>
    </p:spTree>
    <p:extLst>
      <p:ext uri="{BB962C8B-B14F-4D97-AF65-F5344CB8AC3E}">
        <p14:creationId xmlns:p14="http://schemas.microsoft.com/office/powerpoint/2010/main" val="330986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189" y="401782"/>
            <a:ext cx="8466666" cy="394952"/>
          </a:xfrm>
        </p:spPr>
        <p:txBody>
          <a:bodyPr>
            <a:noAutofit/>
          </a:bodyPr>
          <a:lstStyle/>
          <a:p>
            <a:r>
              <a:rPr lang="en-US" sz="3200" dirty="0">
                <a:latin typeface="Times New Roman" panose="02020603050405020304" pitchFamily="18" charset="0"/>
                <a:cs typeface="Times New Roman" panose="02020603050405020304" pitchFamily="18" charset="0"/>
              </a:rPr>
              <a:t>Hierarchical Temporal Memory (HTM):</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8241" y="1004552"/>
            <a:ext cx="8157573" cy="5853448"/>
          </a:xfrm>
        </p:spPr>
        <p:txBody>
          <a:bodyPr>
            <a:normAutofit lnSpcReduction="10000"/>
          </a:bodyPr>
          <a:lstStyle/>
          <a:p>
            <a:r>
              <a:rPr lang="en-US" sz="1600" dirty="0">
                <a:solidFill>
                  <a:schemeClr val="tx1"/>
                </a:solidFill>
                <a:latin typeface="Times New Roman" panose="02020603050405020304" pitchFamily="18" charset="0"/>
                <a:cs typeface="Times New Roman" panose="02020603050405020304" pitchFamily="18" charset="0"/>
              </a:rPr>
              <a:t>It is used to model the structure and function of the neocortex, the part of the brain responsible for perception, learning, and intelligent behavior.</a:t>
            </a:r>
          </a:p>
          <a:p>
            <a:r>
              <a:rPr lang="en-US" sz="1600" dirty="0">
                <a:solidFill>
                  <a:schemeClr val="tx1"/>
                </a:solidFill>
                <a:latin typeface="Times New Roman" panose="02020603050405020304" pitchFamily="18" charset="0"/>
                <a:cs typeface="Times New Roman" panose="02020603050405020304" pitchFamily="18" charset="0"/>
              </a:rPr>
              <a:t>HTM can be used in various applications such as anomaly detection, natural language processing, and image recognition.</a:t>
            </a:r>
          </a:p>
          <a:p>
            <a:r>
              <a:rPr lang="en-US" sz="1600" dirty="0">
                <a:solidFill>
                  <a:schemeClr val="tx1"/>
                </a:solidFill>
                <a:latin typeface="Times New Roman" panose="02020603050405020304" pitchFamily="18" charset="0"/>
                <a:cs typeface="Times New Roman" panose="02020603050405020304" pitchFamily="18" charset="0"/>
              </a:rPr>
              <a:t>HTM can also be used in image recognition, where it can learn the features and patterns of images and recognize them in real-time.  </a:t>
            </a:r>
          </a:p>
          <a:p>
            <a:r>
              <a:rPr lang="en-US" sz="1600" dirty="0">
                <a:solidFill>
                  <a:schemeClr val="tx1"/>
                </a:solidFill>
                <a:latin typeface="Times New Roman" panose="02020603050405020304" pitchFamily="18" charset="0"/>
                <a:cs typeface="Times New Roman" panose="02020603050405020304" pitchFamily="18" charset="0"/>
              </a:rPr>
              <a:t>Example of HTM application is in natural language processing. HTM can be used to model the structure and function of the language regions of the human brain and help to understand the context and meaning of natural language. </a:t>
            </a:r>
          </a:p>
          <a:p>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solidFill>
                  <a:schemeClr val="accent1"/>
                </a:solidFill>
              </a:rPr>
              <a:t>      </a:t>
            </a:r>
            <a:r>
              <a:rPr lang="en-US" sz="2000" b="1" dirty="0">
                <a:solidFill>
                  <a:schemeClr val="accent1"/>
                </a:solidFill>
                <a:latin typeface="Times New Roman" panose="02020603050405020304" pitchFamily="18" charset="0"/>
                <a:cs typeface="Times New Roman" panose="02020603050405020304" pitchFamily="18" charset="0"/>
              </a:rPr>
              <a:t>SDR:</a:t>
            </a:r>
            <a:endParaRPr lang="en-US" sz="1400" b="1" dirty="0">
              <a:solidFill>
                <a:schemeClr val="accent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SDR is often used in anomaly detection tasks because it can represent patterns of data in a way that is both sparse and distributed. </a:t>
            </a:r>
          </a:p>
          <a:p>
            <a:r>
              <a:rPr lang="en-US" sz="1600" dirty="0">
                <a:solidFill>
                  <a:schemeClr val="tx1"/>
                </a:solidFill>
                <a:latin typeface="Times New Roman" panose="02020603050405020304" pitchFamily="18" charset="0"/>
                <a:cs typeface="Times New Roman" panose="02020603050405020304" pitchFamily="18" charset="0"/>
              </a:rPr>
              <a:t>SDR can be used to represent the meaning of words and phrases in a way that is both efficient and effective.</a:t>
            </a:r>
          </a:p>
          <a:p>
            <a:r>
              <a:rPr lang="en-US" sz="1600" dirty="0">
                <a:solidFill>
                  <a:schemeClr val="tx1"/>
                </a:solidFill>
                <a:latin typeface="Times New Roman" panose="02020603050405020304" pitchFamily="18" charset="0"/>
                <a:cs typeface="Times New Roman" panose="02020603050405020304" pitchFamily="18" charset="0"/>
              </a:rPr>
              <a:t>SDR can be used in brain-computer interface systems to decode neural signals and convert them into actionable information.</a:t>
            </a:r>
          </a:p>
          <a:p>
            <a:r>
              <a:rPr lang="en-US" sz="1600" dirty="0">
                <a:solidFill>
                  <a:schemeClr val="tx1"/>
                </a:solidFill>
                <a:latin typeface="Times New Roman" panose="02020603050405020304" pitchFamily="18" charset="0"/>
                <a:cs typeface="Times New Roman" panose="02020603050405020304" pitchFamily="18" charset="0"/>
              </a:rPr>
              <a:t>Example of SDR is its use in natural language processing. In this application, each word is represented by an SDR, which allows for efficient and robust computation of the word's meaning.</a:t>
            </a:r>
          </a:p>
        </p:txBody>
      </p:sp>
    </p:spTree>
    <p:extLst>
      <p:ext uri="{BB962C8B-B14F-4D97-AF65-F5344CB8AC3E}">
        <p14:creationId xmlns:p14="http://schemas.microsoft.com/office/powerpoint/2010/main" val="416700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Encoder:</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49975"/>
            <a:ext cx="8596668" cy="5708402"/>
          </a:xfrm>
        </p:spPr>
        <p:txBody>
          <a:bodyPr>
            <a:normAutofit/>
          </a:bodyPr>
          <a:lstStyle/>
          <a:p>
            <a:endParaRPr lang="en-US" sz="1400" dirty="0">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Encoders are used to convert raw input data into Sparse Distributed Representations (SDRs).</a:t>
            </a:r>
          </a:p>
          <a:p>
            <a:r>
              <a:rPr lang="en-US" sz="1600" dirty="0">
                <a:solidFill>
                  <a:schemeClr val="tx1"/>
                </a:solidFill>
                <a:latin typeface="Times New Roman" panose="02020603050405020304" pitchFamily="18" charset="0"/>
                <a:cs typeface="Times New Roman" panose="02020603050405020304" pitchFamily="18" charset="0"/>
              </a:rPr>
              <a:t>It can be used to compress data by transforming high-dimensional data into a lower-dimensional representation while retaining most of the original information.</a:t>
            </a:r>
          </a:p>
          <a:p>
            <a:r>
              <a:rPr lang="en-US" sz="1600" dirty="0">
                <a:solidFill>
                  <a:schemeClr val="tx1"/>
                </a:solidFill>
                <a:latin typeface="Times New Roman" panose="02020603050405020304" pitchFamily="18" charset="0"/>
                <a:cs typeface="Times New Roman" panose="02020603050405020304" pitchFamily="18" charset="0"/>
              </a:rPr>
              <a:t> Encoders can be used in combination with decoders to create generative models that can generate new samples from the learned latent space. </a:t>
            </a:r>
          </a:p>
          <a:p>
            <a:r>
              <a:rPr lang="en-US" sz="1600" dirty="0">
                <a:solidFill>
                  <a:schemeClr val="tx1"/>
                </a:solidFill>
                <a:latin typeface="Times New Roman" panose="02020603050405020304" pitchFamily="18" charset="0"/>
                <a:cs typeface="Times New Roman" panose="02020603050405020304" pitchFamily="18" charset="0"/>
              </a:rPr>
              <a:t>Example of an encoder is the auto-encoder, which is a neural network architecture that is used for data compression and feature extraction. </a:t>
            </a:r>
          </a:p>
          <a:p>
            <a:pPr marL="0" indent="0">
              <a:buNone/>
            </a:pPr>
            <a:endParaRPr lang="en-US" sz="20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3200" dirty="0">
                <a:solidFill>
                  <a:schemeClr val="accent1"/>
                </a:solidFill>
                <a:latin typeface="Times New Roman" panose="02020603050405020304" pitchFamily="18" charset="0"/>
                <a:cs typeface="Times New Roman" panose="02020603050405020304" pitchFamily="18" charset="0"/>
              </a:rPr>
              <a:t>Scalar Encoder:</a:t>
            </a:r>
          </a:p>
          <a:p>
            <a:r>
              <a:rPr lang="en-US" sz="1600" dirty="0">
                <a:solidFill>
                  <a:schemeClr val="tx1"/>
                </a:solidFill>
                <a:latin typeface="Times New Roman" panose="02020603050405020304" pitchFamily="18" charset="0"/>
                <a:cs typeface="Times New Roman" panose="02020603050405020304" pitchFamily="18" charset="0"/>
              </a:rPr>
              <a:t>Scalar encoder can be used to encode continuous time-series data, such as temperature or stock prices, into a sparse distributed representation (SDR). </a:t>
            </a:r>
          </a:p>
          <a:p>
            <a:r>
              <a:rPr lang="en-US" sz="1600" dirty="0">
                <a:solidFill>
                  <a:schemeClr val="tx1"/>
                </a:solidFill>
                <a:latin typeface="Times New Roman" panose="02020603050405020304" pitchFamily="18" charset="0"/>
                <a:cs typeface="Times New Roman" panose="02020603050405020304" pitchFamily="18" charset="0"/>
              </a:rPr>
              <a:t>Scalar encoder can be used to encode numerical data in natural language processing applications, such as sentiment analysis and text classification.</a:t>
            </a:r>
          </a:p>
          <a:p>
            <a:r>
              <a:rPr lang="en-US" sz="1600" dirty="0">
                <a:solidFill>
                  <a:schemeClr val="tx1"/>
                </a:solidFill>
                <a:latin typeface="Times New Roman" panose="02020603050405020304" pitchFamily="18" charset="0"/>
                <a:cs typeface="Times New Roman" panose="02020603050405020304" pitchFamily="18" charset="0"/>
              </a:rPr>
              <a:t>Scalar encoder can be used to encode sensor data from </a:t>
            </a:r>
            <a:r>
              <a:rPr lang="en-US" sz="1600" dirty="0" err="1">
                <a:solidFill>
                  <a:schemeClr val="tx1"/>
                </a:solidFill>
                <a:latin typeface="Times New Roman" panose="02020603050405020304" pitchFamily="18" charset="0"/>
                <a:cs typeface="Times New Roman" panose="02020603050405020304" pitchFamily="18" charset="0"/>
              </a:rPr>
              <a:t>IoT</a:t>
            </a:r>
            <a:r>
              <a:rPr lang="en-US" sz="1600" dirty="0">
                <a:solidFill>
                  <a:schemeClr val="tx1"/>
                </a:solidFill>
                <a:latin typeface="Times New Roman" panose="02020603050405020304" pitchFamily="18" charset="0"/>
                <a:cs typeface="Times New Roman" panose="02020603050405020304" pitchFamily="18" charset="0"/>
              </a:rPr>
              <a:t> devices, such as temperature, humidity, and light levels, into a sparse distributed representation.</a:t>
            </a:r>
          </a:p>
          <a:p>
            <a:pPr marL="0" indent="0">
              <a:buNone/>
            </a:pPr>
            <a:endParaRPr lang="en-US" sz="1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088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5F43-8FA4-62F6-9135-3F3377E67E4E}"/>
              </a:ext>
            </a:extLst>
          </p:cNvPr>
          <p:cNvSpPr>
            <a:spLocks noGrp="1"/>
          </p:cNvSpPr>
          <p:nvPr>
            <p:ph type="title"/>
          </p:nvPr>
        </p:nvSpPr>
        <p:spPr>
          <a:xfrm>
            <a:off x="434975" y="415636"/>
            <a:ext cx="8596668" cy="1320800"/>
          </a:xfrm>
        </p:spPr>
        <p:txBody>
          <a:bodyPr>
            <a:normAutofit/>
          </a:bodyPr>
          <a:lstStyle/>
          <a:p>
            <a:r>
              <a:rPr lang="en-US" kern="1200" dirty="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graphicFrame>
        <p:nvGraphicFramePr>
          <p:cNvPr id="4" name="TextBox 4">
            <a:extLst>
              <a:ext uri="{FF2B5EF4-FFF2-40B4-BE49-F238E27FC236}">
                <a16:creationId xmlns:a16="http://schemas.microsoft.com/office/drawing/2014/main" id="{442DE87D-31D2-B6EB-79DC-8C756083F5F2}"/>
              </a:ext>
            </a:extLst>
          </p:cNvPr>
          <p:cNvGraphicFramePr>
            <a:graphicFrameLocks noGrp="1"/>
          </p:cNvGraphicFramePr>
          <p:nvPr>
            <p:ph idx="1"/>
            <p:extLst>
              <p:ext uri="{D42A27DB-BD31-4B8C-83A1-F6EECF244321}">
                <p14:modId xmlns:p14="http://schemas.microsoft.com/office/powerpoint/2010/main" val="855435639"/>
              </p:ext>
            </p:extLst>
          </p:nvPr>
        </p:nvGraphicFramePr>
        <p:xfrm>
          <a:off x="434975" y="1320800"/>
          <a:ext cx="7628370" cy="4761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823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50FA-95CA-CB07-6B1C-09589D452BFF}"/>
              </a:ext>
            </a:extLst>
          </p:cNvPr>
          <p:cNvSpPr>
            <a:spLocks noGrp="1"/>
          </p:cNvSpPr>
          <p:nvPr>
            <p:ph type="title"/>
          </p:nvPr>
        </p:nvSpPr>
        <p:spPr/>
        <p:txBody>
          <a:bodyPr/>
          <a:lstStyle/>
          <a:p>
            <a:r>
              <a:rPr lang="en-US" kern="1200" dirty="0">
                <a:latin typeface="Times New Roman" panose="02020603050405020304" pitchFamily="18" charset="0"/>
                <a:cs typeface="Times New Roman" panose="02020603050405020304" pitchFamily="18" charset="0"/>
              </a:rPr>
              <a:t>Methodology</a:t>
            </a:r>
            <a:endParaRPr lang="en-US" dirty="0"/>
          </a:p>
        </p:txBody>
      </p:sp>
      <p:graphicFrame>
        <p:nvGraphicFramePr>
          <p:cNvPr id="4" name="TextBox 7">
            <a:extLst>
              <a:ext uri="{FF2B5EF4-FFF2-40B4-BE49-F238E27FC236}">
                <a16:creationId xmlns:a16="http://schemas.microsoft.com/office/drawing/2014/main" id="{5B51C2AC-5E89-5D8C-9379-65858545E906}"/>
              </a:ext>
            </a:extLst>
          </p:cNvPr>
          <p:cNvGraphicFramePr>
            <a:graphicFrameLocks noGrp="1"/>
          </p:cNvGraphicFramePr>
          <p:nvPr>
            <p:ph idx="1"/>
            <p:extLst>
              <p:ext uri="{D42A27DB-BD31-4B8C-83A1-F6EECF244321}">
                <p14:modId xmlns:p14="http://schemas.microsoft.com/office/powerpoint/2010/main" val="3146050882"/>
              </p:ext>
            </p:extLst>
          </p:nvPr>
        </p:nvGraphicFramePr>
        <p:xfrm>
          <a:off x="5245340" y="1399309"/>
          <a:ext cx="5090151" cy="4946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1194" r="-3" b="8936"/>
          <a:stretch/>
        </p:blipFill>
        <p:spPr bwMode="auto">
          <a:xfrm>
            <a:off x="324185" y="2541319"/>
            <a:ext cx="4921155" cy="327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03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F470-5D4B-C3DC-3DE8-D27D9F46EE77}"/>
              </a:ext>
            </a:extLst>
          </p:cNvPr>
          <p:cNvSpPr>
            <a:spLocks noGrp="1"/>
          </p:cNvSpPr>
          <p:nvPr>
            <p:ph type="title"/>
          </p:nvPr>
        </p:nvSpPr>
        <p:spPr/>
        <p:txBody>
          <a:bodyPr>
            <a:normAutofit/>
          </a:bodyPr>
          <a:lstStyle/>
          <a:p>
            <a:r>
              <a:rPr lang="en-US" sz="3200" kern="1200" dirty="0">
                <a:latin typeface="Times New Roman" panose="02020603050405020304" pitchFamily="18" charset="0"/>
                <a:cs typeface="Times New Roman" panose="02020603050405020304" pitchFamily="18" charset="0"/>
              </a:rPr>
              <a:t>Implementation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57D7B6-9390-6CA2-F2F9-16C8586B58BE}"/>
              </a:ext>
            </a:extLst>
          </p:cNvPr>
          <p:cNvSpPr>
            <a:spLocks noGrp="1"/>
          </p:cNvSpPr>
          <p:nvPr>
            <p:ph idx="1"/>
          </p:nvPr>
        </p:nvSpPr>
        <p:spPr>
          <a:xfrm>
            <a:off x="677334" y="1488613"/>
            <a:ext cx="8596668" cy="4538114"/>
          </a:xfrm>
        </p:spPr>
        <p:txBody>
          <a:bodyPr>
            <a:noAutofit/>
          </a:bodyPr>
          <a:lstStyle/>
          <a:p>
            <a:pPr marL="342900" indent="-285750">
              <a:lnSpc>
                <a:spcPct val="90000"/>
              </a:lnSpc>
              <a:spcAft>
                <a:spcPts val="60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Understand the components of data to design an effective encoder.</a:t>
            </a:r>
          </a:p>
          <a:p>
            <a:pPr marL="342900" indent="-285750">
              <a:lnSpc>
                <a:spcPct val="90000"/>
              </a:lnSpc>
              <a:spcAft>
                <a:spcPts val="60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Divide the value range into buckets and map them to active cells to build the encoder implementation.</a:t>
            </a:r>
          </a:p>
          <a:p>
            <a:pPr marL="342900" indent="-285750">
              <a:lnSpc>
                <a:spcPct val="90000"/>
              </a:lnSpc>
              <a:spcAft>
                <a:spcPts val="60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 scalar encoder is a device that converts a numeric (floating point) value to a bit array. The output is entirely 0's with the exception of a continuous block of 1's whose placement changes in real time as the input value changes.</a:t>
            </a:r>
            <a:endParaRPr lang="en-US" dirty="0">
              <a:solidFill>
                <a:schemeClr val="tx1"/>
              </a:solidFill>
              <a:latin typeface="Times New Roman" panose="02020603050405020304" pitchFamily="18" charset="0"/>
              <a:cs typeface="Times New Roman" panose="02020603050405020304" pitchFamily="18" charset="0"/>
            </a:endParaRPr>
          </a:p>
          <a:p>
            <a:pPr marL="342900" indent="-285750">
              <a:lnSpc>
                <a:spcPct val="90000"/>
              </a:lnSpc>
              <a:spcAft>
                <a:spcPts val="60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encoder was developed with the aim of mapping continuous scalar data onto a defined range of integers to encode them into sparse distributed representations (SDRs).</a:t>
            </a:r>
          </a:p>
          <a:p>
            <a:pPr marL="342900" indent="-285750">
              <a:lnSpc>
                <a:spcPct val="90000"/>
              </a:lnSpc>
              <a:spcAft>
                <a:spcPts val="60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encoder calculates the SDR's bit count and bucket width by first calculating a scaling factor and a resolution.</a:t>
            </a:r>
          </a:p>
          <a:p>
            <a:pPr marL="342900" indent="-285750">
              <a:lnSpc>
                <a:spcPct val="90000"/>
              </a:lnSpc>
              <a:spcAft>
                <a:spcPts val="600"/>
              </a:spcAft>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scalar encoder with buckets uses a clustering technique to classify similar values into buckets of the same size, making it more effective than a scalar encoder with a set bucket width when dealing with uneven data distributions.</a:t>
            </a:r>
          </a:p>
          <a:p>
            <a:pPr marL="285750" indent="-228600">
              <a:lnSpc>
                <a:spcPct val="90000"/>
              </a:lnSpc>
              <a:spcAft>
                <a:spcPts val="600"/>
              </a:spcAft>
              <a:buFont typeface="Arial" panose="020B0604020202020204" pitchFamily="34" charset="0"/>
              <a:buChar char="•"/>
            </a:pPr>
            <a:endParaRPr lang="en-US" b="0" i="0" dirty="0">
              <a:effectLst/>
            </a:endParaRPr>
          </a:p>
          <a:p>
            <a:endParaRPr lang="en-US" dirty="0"/>
          </a:p>
        </p:txBody>
      </p:sp>
    </p:spTree>
    <p:extLst>
      <p:ext uri="{BB962C8B-B14F-4D97-AF65-F5344CB8AC3E}">
        <p14:creationId xmlns:p14="http://schemas.microsoft.com/office/powerpoint/2010/main" val="1051886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851</TotalTime>
  <Words>1451</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Scalar Encoder with Buckets</vt:lpstr>
      <vt:lpstr>OBJECTIVE:</vt:lpstr>
      <vt:lpstr>TABLE OF CONTENTS</vt:lpstr>
      <vt:lpstr>Introduction:</vt:lpstr>
      <vt:lpstr>Hierarchical Temporal Memory (HTM): </vt:lpstr>
      <vt:lpstr>Encoder:   </vt:lpstr>
      <vt:lpstr>Methodology</vt:lpstr>
      <vt:lpstr>Methodology</vt:lpstr>
      <vt:lpstr>Implementation</vt:lpstr>
      <vt:lpstr>Implementation</vt:lpstr>
      <vt:lpstr>Result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Jamil</dc:creator>
  <cp:lastModifiedBy>Aqib Javed</cp:lastModifiedBy>
  <cp:revision>14</cp:revision>
  <dcterms:created xsi:type="dcterms:W3CDTF">2023-03-27T15:54:03Z</dcterms:created>
  <dcterms:modified xsi:type="dcterms:W3CDTF">2024-03-06T14:08:33Z</dcterms:modified>
</cp:coreProperties>
</file>