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7" r:id="rId8"/>
    <p:sldId id="261" r:id="rId9"/>
    <p:sldId id="311" r:id="rId10"/>
    <p:sldId id="312" r:id="rId11"/>
    <p:sldId id="313" r:id="rId12"/>
    <p:sldId id="314" r:id="rId13"/>
    <p:sldId id="273" r:id="rId14"/>
    <p:sldId id="274" r:id="rId15"/>
    <p:sldId id="275" r:id="rId16"/>
    <p:sldId id="276" r:id="rId17"/>
    <p:sldId id="315" r:id="rId18"/>
    <p:sldId id="316" r:id="rId19"/>
    <p:sldId id="317" r:id="rId20"/>
    <p:sldId id="318" r:id="rId21"/>
    <p:sldId id="319" r:id="rId22"/>
    <p:sldId id="320" r:id="rId23"/>
    <p:sldId id="321" r:id="rId24"/>
    <p:sldId id="322" r:id="rId25"/>
    <p:sldId id="323" r:id="rId26"/>
    <p:sldId id="277" r:id="rId27"/>
    <p:sldId id="272" r:id="rId28"/>
    <p:sldId id="278" r:id="rId29"/>
    <p:sldId id="279" r:id="rId30"/>
    <p:sldId id="280" r:id="rId31"/>
    <p:sldId id="281" r:id="rId32"/>
    <p:sldId id="284" r:id="rId33"/>
    <p:sldId id="282" r:id="rId34"/>
    <p:sldId id="283"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324" r:id="rId49"/>
    <p:sldId id="32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23" d="100"/>
          <a:sy n="123"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524219"/>
            <a:ext cx="7766936" cy="1646302"/>
          </a:xfrm>
        </p:spPr>
        <p:txBody>
          <a:bodyPr/>
          <a:lstStyle/>
          <a:p>
            <a:pPr algn="l"/>
            <a:r>
              <a:rPr lang="en-US" sz="40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1210853" y="2781837"/>
            <a:ext cx="8063150" cy="2365895"/>
          </a:xfrm>
        </p:spPr>
        <p:txBody>
          <a:bodyPr/>
          <a:lstStyle/>
          <a:p>
            <a:pPr algn="l"/>
            <a:r>
              <a:rPr lang="en-US" sz="2000" b="1" u="sng" dirty="0">
                <a:solidFill>
                  <a:schemeClr val="tx1"/>
                </a:solidFill>
              </a:rPr>
              <a:t>Presented by:</a:t>
            </a:r>
          </a:p>
          <a:p>
            <a:pPr algn="l"/>
            <a:r>
              <a:rPr lang="en-US" b="1" dirty="0">
                <a:solidFill>
                  <a:schemeClr val="tx1"/>
                </a:solidFill>
              </a:rPr>
              <a:t>Aqib Javed                                                    Matriculation No. # 1427145</a:t>
            </a:r>
          </a:p>
          <a:p>
            <a:pPr algn="l"/>
            <a:r>
              <a:rPr lang="en-US" b="1" dirty="0" err="1">
                <a:solidFill>
                  <a:schemeClr val="tx1"/>
                </a:solidFill>
              </a:rPr>
              <a:t>Haris</a:t>
            </a:r>
            <a:r>
              <a:rPr lang="en-US" b="1" dirty="0">
                <a:solidFill>
                  <a:schemeClr val="tx1"/>
                </a:solidFill>
              </a:rPr>
              <a:t> Abbas Qureshi                                      </a:t>
            </a:r>
            <a:r>
              <a:rPr lang="en-US" b="1" dirty="0">
                <a:solidFill>
                  <a:schemeClr val="tx1"/>
                </a:solidFill>
                <a:ea typeface="+mn-lt"/>
                <a:cs typeface="+mn-lt"/>
              </a:rPr>
              <a:t>Matriculation No. # 1426968</a:t>
            </a:r>
            <a:endParaRPr lang="en-US" b="1" dirty="0">
              <a:solidFill>
                <a:schemeClr val="tx1"/>
              </a:solidFill>
            </a:endParaRPr>
          </a:p>
          <a:p>
            <a:pPr algn="l"/>
            <a:r>
              <a:rPr lang="en-US" b="1" dirty="0">
                <a:solidFill>
                  <a:schemeClr val="tx1"/>
                </a:solidFill>
              </a:rPr>
              <a:t>Saad Jamil                                                    Matriculation No. #  1427200</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1342391"/>
            <a:ext cx="10192870" cy="5262979"/>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0, 0, 0, 0,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(155,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0, 0, 0, 0, 0, 0, 0, 0, 0, 0, 0, 0, 0,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(422, 2.0,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(670, 6.0,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(889, 9.0,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(969, 11.0,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(1000, 11.0,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(1139, 13.0,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(1200, 15.0,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0, 0, 0, 0,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(1350, 17.0,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0, 0, 0, 0,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(1400, 18.0,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0, 0, 0, 1, 1, 1, 1, 1, 1, })]</a:t>
            </a:r>
            <a:endParaRPr lang="en-US" sz="1200" dirty="0">
              <a:latin typeface="Cascadia Code" panose="020B0609020000020004" pitchFamily="49" charset="0"/>
              <a:cs typeface="Cascadia Code" panose="020B0609020000020004" pitchFamily="49" charset="0"/>
            </a:endParaRP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89353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365282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=1350, W=11, N=24,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=1440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0" name="Content Placeholder 9">
            <a:extLst>
              <a:ext uri="{FF2B5EF4-FFF2-40B4-BE49-F238E27FC236}">
                <a16:creationId xmlns:a16="http://schemas.microsoft.com/office/drawing/2014/main" id="{873B364E-E9D2-3C54-8304-AB5E8C3EC2A5}"/>
              </a:ext>
            </a:extLst>
          </p:cNvPr>
          <p:cNvPicPr>
            <a:picLocks noGrp="1" noChangeAspect="1"/>
          </p:cNvPicPr>
          <p:nvPr>
            <p:ph idx="1"/>
          </p:nvPr>
        </p:nvPicPr>
        <p:blipFill>
          <a:blip r:embed="rId2"/>
          <a:stretch>
            <a:fillRect/>
          </a:stretch>
        </p:blipFill>
        <p:spPr>
          <a:xfrm>
            <a:off x="771464" y="1442987"/>
            <a:ext cx="8722160" cy="1838095"/>
          </a:xfrm>
        </p:spPr>
      </p:pic>
      <p:pic>
        <p:nvPicPr>
          <p:cNvPr id="12" name="Picture 11">
            <a:extLst>
              <a:ext uri="{FF2B5EF4-FFF2-40B4-BE49-F238E27FC236}">
                <a16:creationId xmlns:a16="http://schemas.microsoft.com/office/drawing/2014/main" id="{0E0246C0-2414-389A-2E54-83421F83BB1C}"/>
              </a:ext>
            </a:extLst>
          </p:cNvPr>
          <p:cNvPicPr>
            <a:picLocks noChangeAspect="1"/>
          </p:cNvPicPr>
          <p:nvPr/>
        </p:nvPicPr>
        <p:blipFill>
          <a:blip r:embed="rId3"/>
          <a:stretch>
            <a:fillRect/>
          </a:stretch>
        </p:blipFill>
        <p:spPr>
          <a:xfrm>
            <a:off x="6557846" y="3449468"/>
            <a:ext cx="2935778" cy="3258005"/>
          </a:xfrm>
          <a:prstGeom prst="rect">
            <a:avLst/>
          </a:prstGeom>
        </p:spPr>
      </p:pic>
    </p:spTree>
    <p:extLst>
      <p:ext uri="{BB962C8B-B14F-4D97-AF65-F5344CB8AC3E}">
        <p14:creationId xmlns:p14="http://schemas.microsoft.com/office/powerpoint/2010/main" val="61398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6F80BF5-6D4C-0F36-6D5F-F4B56AE08A57}"/>
              </a:ext>
            </a:extLst>
          </p:cNvPr>
          <p:cNvPicPr>
            <a:picLocks noChangeAspect="1"/>
          </p:cNvPicPr>
          <p:nvPr/>
        </p:nvPicPr>
        <p:blipFill>
          <a:blip r:embed="rId2"/>
          <a:stretch>
            <a:fillRect/>
          </a:stretch>
        </p:blipFill>
        <p:spPr>
          <a:xfrm>
            <a:off x="948275" y="2111190"/>
            <a:ext cx="8424326" cy="4222376"/>
          </a:xfrm>
          <a:prstGeom prst="rect">
            <a:avLst/>
          </a:prstGeom>
        </p:spPr>
      </p:pic>
    </p:spTree>
    <p:extLst>
      <p:ext uri="{BB962C8B-B14F-4D97-AF65-F5344CB8AC3E}">
        <p14:creationId xmlns:p14="http://schemas.microsoft.com/office/powerpoint/2010/main" val="153425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ScalarEncoderWithBucketTicketNumber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19092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82505"/>
            <a:ext cx="10179423" cy="2492990"/>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1, 1, 1, 1, 1, 1,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(34.0, 3.0,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1, 1, 1, 1, 1, 1,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(78.0, 8.0,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1, 1, 1, 1, 1, 1,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(85.0, 9.0,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61938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=85, W=11, N=21,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Content Placeholder 7">
            <a:extLst>
              <a:ext uri="{FF2B5EF4-FFF2-40B4-BE49-F238E27FC236}">
                <a16:creationId xmlns:a16="http://schemas.microsoft.com/office/drawing/2014/main" id="{503D0C02-A86B-2157-741F-750D5DE6A8AF}"/>
              </a:ext>
            </a:extLst>
          </p:cNvPr>
          <p:cNvPicPr>
            <a:picLocks noGrp="1" noChangeAspect="1"/>
          </p:cNvPicPr>
          <p:nvPr>
            <p:ph idx="1"/>
          </p:nvPr>
        </p:nvPicPr>
        <p:blipFill>
          <a:blip r:embed="rId2"/>
          <a:stretch>
            <a:fillRect/>
          </a:stretch>
        </p:blipFill>
        <p:spPr>
          <a:xfrm>
            <a:off x="740020" y="1601221"/>
            <a:ext cx="8484661" cy="1580952"/>
          </a:xfrm>
        </p:spPr>
      </p:pic>
      <p:pic>
        <p:nvPicPr>
          <p:cNvPr id="11" name="Picture 10">
            <a:extLst>
              <a:ext uri="{FF2B5EF4-FFF2-40B4-BE49-F238E27FC236}">
                <a16:creationId xmlns:a16="http://schemas.microsoft.com/office/drawing/2014/main" id="{6F64F593-A696-87EC-0DB4-5D711B6C8FDB}"/>
              </a:ext>
            </a:extLst>
          </p:cNvPr>
          <p:cNvPicPr>
            <a:picLocks noChangeAspect="1"/>
          </p:cNvPicPr>
          <p:nvPr/>
        </p:nvPicPr>
        <p:blipFill>
          <a:blip r:embed="rId3"/>
          <a:stretch>
            <a:fillRect/>
          </a:stretch>
        </p:blipFill>
        <p:spPr>
          <a:xfrm>
            <a:off x="6557846" y="3428999"/>
            <a:ext cx="2666835" cy="2464405"/>
          </a:xfrm>
          <a:prstGeom prst="rect">
            <a:avLst/>
          </a:prstGeom>
        </p:spPr>
      </p:pic>
    </p:spTree>
    <p:extLst>
      <p:ext uri="{BB962C8B-B14F-4D97-AF65-F5344CB8AC3E}">
        <p14:creationId xmlns:p14="http://schemas.microsoft.com/office/powerpoint/2010/main" val="342323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EAF1A88-90A7-4EDD-CC1C-FCFF5AE2E33B}"/>
              </a:ext>
            </a:extLst>
          </p:cNvPr>
          <p:cNvPicPr>
            <a:picLocks noChangeAspect="1"/>
          </p:cNvPicPr>
          <p:nvPr/>
        </p:nvPicPr>
        <p:blipFill>
          <a:blip r:embed="rId2"/>
          <a:stretch>
            <a:fillRect/>
          </a:stretch>
        </p:blipFill>
        <p:spPr>
          <a:xfrm>
            <a:off x="948275" y="2290603"/>
            <a:ext cx="7657844" cy="3854703"/>
          </a:xfrm>
          <a:prstGeom prst="rect">
            <a:avLst/>
          </a:prstGeom>
        </p:spPr>
      </p:pic>
    </p:spTree>
    <p:extLst>
      <p:ext uri="{BB962C8B-B14F-4D97-AF65-F5344CB8AC3E}">
        <p14:creationId xmlns:p14="http://schemas.microsoft.com/office/powerpoint/2010/main" val="192374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ScalarEncoderWithBucketAgeCategories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7},</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)59}, </a:t>
            </a:r>
            <a:r>
              <a:rPr lang="en-US" sz="1000" dirty="0">
                <a:solidFill>
                  <a:srgbClr val="008000"/>
                </a:solidFill>
                <a:latin typeface="Cascadia Mono" panose="020B0609020000020004" pitchFamily="49" charset="0"/>
              </a:rPr>
              <a:t>// Max value = (59).</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87620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174812" y="13447"/>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592966"/>
            <a:ext cx="10179423" cy="2123658"/>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(35.0, 2.0,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(45.0, 3.0,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(58.0, 4.0,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51309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=45, W=3, N=7,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=59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9" name="Content Placeholder 8">
            <a:extLst>
              <a:ext uri="{FF2B5EF4-FFF2-40B4-BE49-F238E27FC236}">
                <a16:creationId xmlns:a16="http://schemas.microsoft.com/office/drawing/2014/main" id="{14CB8B7E-45BB-8571-A145-7445E06E9D60}"/>
              </a:ext>
            </a:extLst>
          </p:cNvPr>
          <p:cNvPicPr>
            <a:picLocks noGrp="1" noChangeAspect="1"/>
          </p:cNvPicPr>
          <p:nvPr>
            <p:ph idx="1"/>
          </p:nvPr>
        </p:nvPicPr>
        <p:blipFill>
          <a:blip r:embed="rId2"/>
          <a:stretch>
            <a:fillRect/>
          </a:stretch>
        </p:blipFill>
        <p:spPr>
          <a:xfrm>
            <a:off x="641140" y="1537700"/>
            <a:ext cx="8287707" cy="1591609"/>
          </a:xfrm>
        </p:spPr>
      </p:pic>
      <p:pic>
        <p:nvPicPr>
          <p:cNvPr id="12" name="Picture 11">
            <a:extLst>
              <a:ext uri="{FF2B5EF4-FFF2-40B4-BE49-F238E27FC236}">
                <a16:creationId xmlns:a16="http://schemas.microsoft.com/office/drawing/2014/main" id="{B6494243-74A0-0DB4-1C12-CC5A51708C71}"/>
              </a:ext>
            </a:extLst>
          </p:cNvPr>
          <p:cNvPicPr>
            <a:picLocks noChangeAspect="1"/>
          </p:cNvPicPr>
          <p:nvPr/>
        </p:nvPicPr>
        <p:blipFill>
          <a:blip r:embed="rId3"/>
          <a:stretch>
            <a:fillRect/>
          </a:stretch>
        </p:blipFill>
        <p:spPr>
          <a:xfrm>
            <a:off x="6557846" y="3440657"/>
            <a:ext cx="2371001" cy="2597071"/>
          </a:xfrm>
          <a:prstGeom prst="rect">
            <a:avLst/>
          </a:prstGeom>
        </p:spPr>
      </p:pic>
    </p:spTree>
    <p:extLst>
      <p:ext uri="{BB962C8B-B14F-4D97-AF65-F5344CB8AC3E}">
        <p14:creationId xmlns:p14="http://schemas.microsoft.com/office/powerpoint/2010/main" val="357894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latin typeface="Times New Roman" panose="02020603050405020304" pitchFamily="18" charset="0"/>
                <a:cs typeface="Times New Roman" panose="02020603050405020304" pitchFamily="18" charset="0"/>
              </a:rPr>
              <a:t>The technique involves HTM, SDR, Encoder and Scaler Encoder.</a:t>
            </a:r>
          </a:p>
          <a:p>
            <a:r>
              <a:rPr lang="en-US" dirty="0">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466D5D7-702B-CA6A-7FE0-5169ACDA7E65}"/>
              </a:ext>
            </a:extLst>
          </p:cNvPr>
          <p:cNvPicPr>
            <a:picLocks noChangeAspect="1"/>
          </p:cNvPicPr>
          <p:nvPr/>
        </p:nvPicPr>
        <p:blipFill>
          <a:blip r:embed="rId2"/>
          <a:stretch>
            <a:fillRect/>
          </a:stretch>
        </p:blipFill>
        <p:spPr>
          <a:xfrm>
            <a:off x="948273" y="2111189"/>
            <a:ext cx="8204705" cy="4343399"/>
          </a:xfrm>
          <a:prstGeom prst="rect">
            <a:avLst/>
          </a:prstGeom>
        </p:spPr>
      </p:pic>
    </p:spTree>
    <p:extLst>
      <p:ext uri="{BB962C8B-B14F-4D97-AF65-F5344CB8AC3E}">
        <p14:creationId xmlns:p14="http://schemas.microsoft.com/office/powerpoint/2010/main" val="358365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Temperature Ranges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ScalarEncoderWithTemperatureRanges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20},</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 </a:t>
            </a:r>
            <a:r>
              <a:rPr lang="en-US" sz="1000" dirty="0">
                <a:solidFill>
                  <a:srgbClr val="008000"/>
                </a:solidFill>
                <a:latin typeface="Cascadia Mono" panose="020B0609020000020004" pitchFamily="49" charset="0"/>
              </a:rPr>
              <a:t>// Min value = (-10).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78679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443753" y="174812"/>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62660"/>
            <a:ext cx="10179423" cy="3231654"/>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0, 0, 0, 0, 0, 0, 0, 0, 0,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0, 0, 0, 0, 0, 0, 0, 0, 0,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(31.0, 2.0,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1, 1, 1, 1, 1, 1,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(73.0, 10.0,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0, 0, 0, 0, 0, 0, 0, 0, 0, 1, 1, 1,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(81.0, 11.0,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1, 1, 1, 1,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(93.0, 13.0,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(98.0, 14.0,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191855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 W=11, N=20,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=True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4" name="Content Placeholder 13">
            <a:extLst>
              <a:ext uri="{FF2B5EF4-FFF2-40B4-BE49-F238E27FC236}">
                <a16:creationId xmlns:a16="http://schemas.microsoft.com/office/drawing/2014/main" id="{D92F64A0-F0DC-81B3-F5E7-5B05B12DEF9F}"/>
              </a:ext>
            </a:extLst>
          </p:cNvPr>
          <p:cNvPicPr>
            <a:picLocks noGrp="1" noChangeAspect="1"/>
          </p:cNvPicPr>
          <p:nvPr>
            <p:ph idx="1"/>
          </p:nvPr>
        </p:nvPicPr>
        <p:blipFill>
          <a:blip r:embed="rId2"/>
          <a:stretch>
            <a:fillRect/>
          </a:stretch>
        </p:blipFill>
        <p:spPr>
          <a:xfrm>
            <a:off x="641139" y="1644435"/>
            <a:ext cx="8287707" cy="1485714"/>
          </a:xfrm>
        </p:spPr>
      </p:pic>
      <p:pic>
        <p:nvPicPr>
          <p:cNvPr id="16" name="Picture 15">
            <a:extLst>
              <a:ext uri="{FF2B5EF4-FFF2-40B4-BE49-F238E27FC236}">
                <a16:creationId xmlns:a16="http://schemas.microsoft.com/office/drawing/2014/main" id="{738D9166-4BDD-E6DD-073F-8006EFECE93A}"/>
              </a:ext>
            </a:extLst>
          </p:cNvPr>
          <p:cNvPicPr>
            <a:picLocks noChangeAspect="1"/>
          </p:cNvPicPr>
          <p:nvPr/>
        </p:nvPicPr>
        <p:blipFill>
          <a:blip r:embed="rId3"/>
          <a:stretch>
            <a:fillRect/>
          </a:stretch>
        </p:blipFill>
        <p:spPr>
          <a:xfrm>
            <a:off x="6427694" y="3549197"/>
            <a:ext cx="2501152" cy="2784368"/>
          </a:xfrm>
          <a:prstGeom prst="rect">
            <a:avLst/>
          </a:prstGeom>
        </p:spPr>
      </p:pic>
    </p:spTree>
    <p:extLst>
      <p:ext uri="{BB962C8B-B14F-4D97-AF65-F5344CB8AC3E}">
        <p14:creationId xmlns:p14="http://schemas.microsoft.com/office/powerpoint/2010/main" val="40048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8945C56-03AD-ACE2-1C1C-871BE0EAAF8A}"/>
              </a:ext>
            </a:extLst>
          </p:cNvPr>
          <p:cNvPicPr>
            <a:picLocks noChangeAspect="1"/>
          </p:cNvPicPr>
          <p:nvPr/>
        </p:nvPicPr>
        <p:blipFill>
          <a:blip r:embed="rId2"/>
          <a:stretch>
            <a:fillRect/>
          </a:stretch>
        </p:blipFill>
        <p:spPr>
          <a:xfrm>
            <a:off x="948274" y="2198776"/>
            <a:ext cx="8034361" cy="4515480"/>
          </a:xfrm>
          <a:prstGeom prst="rect">
            <a:avLst/>
          </a:prstGeom>
        </p:spPr>
      </p:pic>
    </p:spTree>
    <p:extLst>
      <p:ext uri="{BB962C8B-B14F-4D97-AF65-F5344CB8AC3E}">
        <p14:creationId xmlns:p14="http://schemas.microsoft.com/office/powerpoint/2010/main" val="397003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9202640" cy="101941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Unit Tests VI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Basic Unit Test For Scalar Encoder With Bucket(Non-Periodic)</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20},</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)0}, </a:t>
            </a:r>
            <a:r>
              <a:rPr lang="en-US" sz="900" dirty="0">
                <a:solidFill>
                  <a:srgbClr val="008000"/>
                </a:solidFill>
                <a:latin typeface="Cascadia Code" panose="020B0609020000020004" pitchFamily="49" charset="0"/>
                <a:cs typeface="Cascadia Code" panose="020B0609020000020004" pitchFamily="49" charset="0"/>
              </a:rPr>
              <a:t>// Min value =  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)20}, </a:t>
            </a:r>
            <a:r>
              <a:rPr lang="en-US" sz="900" dirty="0">
                <a:solidFill>
                  <a:srgbClr val="008000"/>
                </a:solidFill>
                <a:latin typeface="Cascadia Code" panose="020B0609020000020004" pitchFamily="49" charset="0"/>
                <a:cs typeface="Cascadia Code" panose="020B0609020000020004" pitchFamily="49" charset="0"/>
              </a:rPr>
              <a:t>// Max value   </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30694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1" y="225397"/>
            <a:ext cx="9553205" cy="101941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Unit Tests VI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Basic Unit Test For Scalar Encoder With Bucket(Non-Periodic)</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(9, 7,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(12, 9,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(16, 12,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1, 1, 1, 1, 1,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(17, 13,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(20, 15,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0, 1, 1, 1, 1, 1,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28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A1CD12E-1C94-EBF5-D999-C24031E6F383}"/>
              </a:ext>
            </a:extLst>
          </p:cNvPr>
          <p:cNvPicPr>
            <a:picLocks noGrp="1" noChangeAspect="1"/>
          </p:cNvPicPr>
          <p:nvPr>
            <p:ph idx="1"/>
          </p:nvPr>
        </p:nvPicPr>
        <p:blipFill>
          <a:blip r:embed="rId2"/>
          <a:stretch>
            <a:fillRect/>
          </a:stretch>
        </p:blipFill>
        <p:spPr>
          <a:xfrm>
            <a:off x="924987" y="1875753"/>
            <a:ext cx="7750452" cy="1225256"/>
          </a:xfrm>
        </p:spPr>
      </p:pic>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15 W= 5, N= 20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=20 , Periodic = False , Clipped Input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1" name="Picture 10" descr="Graphical user interface, text&#10;&#10;Description automatically generated">
            <a:extLst>
              <a:ext uri="{FF2B5EF4-FFF2-40B4-BE49-F238E27FC236}">
                <a16:creationId xmlns:a16="http://schemas.microsoft.com/office/drawing/2014/main" id="{4FE277EC-4378-8435-ACCE-A4A6E0FDE3D1}"/>
              </a:ext>
            </a:extLst>
          </p:cNvPr>
          <p:cNvPicPr>
            <a:picLocks noChangeAspect="1"/>
          </p:cNvPicPr>
          <p:nvPr/>
        </p:nvPicPr>
        <p:blipFill>
          <a:blip r:embed="rId3"/>
          <a:stretch>
            <a:fillRect/>
          </a:stretch>
        </p:blipFill>
        <p:spPr>
          <a:xfrm>
            <a:off x="5824978" y="3486296"/>
            <a:ext cx="2494074" cy="2273858"/>
          </a:xfrm>
          <a:prstGeom prst="rect">
            <a:avLst/>
          </a:prstGeom>
        </p:spPr>
      </p:pic>
    </p:spTree>
    <p:extLst>
      <p:ext uri="{BB962C8B-B14F-4D97-AF65-F5344CB8AC3E}">
        <p14:creationId xmlns:p14="http://schemas.microsoft.com/office/powerpoint/2010/main" val="345793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t>Output &amp; Result</a:t>
            </a:r>
            <a:endParaRPr lang="en-DE" b="1" dirty="0"/>
          </a:p>
        </p:txBody>
      </p:sp>
      <p:pic>
        <p:nvPicPr>
          <p:cNvPr id="7" name="Picture 6" descr="Background pattern&#10;&#10;Description automatically generated">
            <a:extLst>
              <a:ext uri="{FF2B5EF4-FFF2-40B4-BE49-F238E27FC236}">
                <a16:creationId xmlns:a16="http://schemas.microsoft.com/office/drawing/2014/main" id="{68DA06F9-717A-923E-76F0-C632007255BF}"/>
              </a:ext>
            </a:extLst>
          </p:cNvPr>
          <p:cNvPicPr>
            <a:picLocks noChangeAspect="1"/>
          </p:cNvPicPr>
          <p:nvPr/>
        </p:nvPicPr>
        <p:blipFill>
          <a:blip r:embed="rId2"/>
          <a:stretch>
            <a:fillRect/>
          </a:stretch>
        </p:blipFill>
        <p:spPr>
          <a:xfrm>
            <a:off x="905271" y="2593108"/>
            <a:ext cx="7155451" cy="3103418"/>
          </a:xfrm>
          <a:prstGeom prst="rect">
            <a:avLst/>
          </a:prstGeom>
        </p:spPr>
      </p:pic>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spTree>
    <p:extLst>
      <p:ext uri="{BB962C8B-B14F-4D97-AF65-F5344CB8AC3E}">
        <p14:creationId xmlns:p14="http://schemas.microsoft.com/office/powerpoint/2010/main" val="2452161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15},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)-20}, </a:t>
            </a:r>
            <a:r>
              <a:rPr lang="en-US" sz="900" dirty="0">
                <a:solidFill>
                  <a:srgbClr val="008000"/>
                </a:solidFill>
                <a:latin typeface="Cascadia Code" panose="020B0609020000020004" pitchFamily="49" charset="0"/>
                <a:cs typeface="Cascadia Code" panose="020B0609020000020004" pitchFamily="49" charset="0"/>
              </a:rPr>
              <a:t>// Min value =  -20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5584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66666" cy="394952"/>
          </a:xfrm>
        </p:spPr>
        <p:txBody>
          <a:bodyPr>
            <a:normAutofit fontScale="90000"/>
          </a:bodyPr>
          <a:lstStyle/>
          <a:p>
            <a:r>
              <a:rPr lang="en-US" sz="1600" dirty="0">
                <a:latin typeface="Times New Roman" panose="02020603050405020304" pitchFamily="18" charset="0"/>
                <a:cs typeface="Times New Roman" panose="02020603050405020304" pitchFamily="18" charset="0"/>
              </a:rPr>
              <a:t>Hierarchical Temporal Memory HTM:</a:t>
            </a:r>
            <a:br>
              <a:rPr lang="en-US" sz="2000"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a:bodyPr>
          <a:lstStyle/>
          <a:p>
            <a:r>
              <a:rPr lang="en-US" sz="1400" dirty="0">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400" dirty="0">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400" dirty="0">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400" dirty="0">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rPr>
              <a:t>SDR:</a:t>
            </a:r>
            <a:endParaRPr lang="en-US" sz="1400" b="1" dirty="0">
              <a:solidFill>
                <a:schemeClr val="accent1"/>
              </a:solidFill>
            </a:endParaRPr>
          </a:p>
          <a:p>
            <a:r>
              <a:rPr lang="en-US" sz="14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4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4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4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1, 1, 1, 1, 1, 0, 0, 0, 0, 0,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5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-20 W= 5, N= 15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-20,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Graphical user interface&#10;&#10;Description automatically generated">
            <a:extLst>
              <a:ext uri="{FF2B5EF4-FFF2-40B4-BE49-F238E27FC236}">
                <a16:creationId xmlns:a16="http://schemas.microsoft.com/office/drawing/2014/main" id="{38FFB1CA-F478-33DE-ABB6-6ABAF2793884}"/>
              </a:ext>
            </a:extLst>
          </p:cNvPr>
          <p:cNvPicPr>
            <a:picLocks noGrp="1" noChangeAspect="1"/>
          </p:cNvPicPr>
          <p:nvPr>
            <p:ph idx="1"/>
          </p:nvPr>
        </p:nvPicPr>
        <p:blipFill>
          <a:blip r:embed="rId2"/>
          <a:stretch>
            <a:fillRect/>
          </a:stretch>
        </p:blipFill>
        <p:spPr>
          <a:xfrm>
            <a:off x="953591" y="1899050"/>
            <a:ext cx="7444974" cy="1403819"/>
          </a:xfrm>
        </p:spPr>
      </p:pic>
      <p:pic>
        <p:nvPicPr>
          <p:cNvPr id="12" name="Picture 11">
            <a:extLst>
              <a:ext uri="{FF2B5EF4-FFF2-40B4-BE49-F238E27FC236}">
                <a16:creationId xmlns:a16="http://schemas.microsoft.com/office/drawing/2014/main" id="{6104DF71-A9E9-DFC9-4F07-61D5A2091713}"/>
              </a:ext>
            </a:extLst>
          </p:cNvPr>
          <p:cNvPicPr>
            <a:picLocks noChangeAspect="1"/>
          </p:cNvPicPr>
          <p:nvPr/>
        </p:nvPicPr>
        <p:blipFill>
          <a:blip r:embed="rId3"/>
          <a:stretch>
            <a:fillRect/>
          </a:stretch>
        </p:blipFill>
        <p:spPr>
          <a:xfrm>
            <a:off x="6020211" y="3486296"/>
            <a:ext cx="3231240" cy="3043713"/>
          </a:xfrm>
          <a:prstGeom prst="rect">
            <a:avLst/>
          </a:prstGeom>
        </p:spPr>
      </p:pic>
    </p:spTree>
    <p:extLst>
      <p:ext uri="{BB962C8B-B14F-4D97-AF65-F5344CB8AC3E}">
        <p14:creationId xmlns:p14="http://schemas.microsoft.com/office/powerpoint/2010/main" val="2989126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descr="Background pattern&#10;&#10;Description automatically generated">
            <a:extLst>
              <a:ext uri="{FF2B5EF4-FFF2-40B4-BE49-F238E27FC236}">
                <a16:creationId xmlns:a16="http://schemas.microsoft.com/office/drawing/2014/main" id="{3DBC6B33-6AE0-D2AF-1758-9A0D976B523C}"/>
              </a:ext>
            </a:extLst>
          </p:cNvPr>
          <p:cNvPicPr>
            <a:picLocks noChangeAspect="1"/>
          </p:cNvPicPr>
          <p:nvPr/>
        </p:nvPicPr>
        <p:blipFill>
          <a:blip r:embed="rId2"/>
          <a:stretch>
            <a:fillRect/>
          </a:stretch>
        </p:blipFill>
        <p:spPr>
          <a:xfrm>
            <a:off x="905271" y="2529268"/>
            <a:ext cx="7744906" cy="3429479"/>
          </a:xfrm>
          <a:prstGeom prst="rect">
            <a:avLst/>
          </a:prstGeom>
        </p:spPr>
      </p:pic>
    </p:spTree>
    <p:extLst>
      <p:ext uri="{BB962C8B-B14F-4D97-AF65-F5344CB8AC3E}">
        <p14:creationId xmlns:p14="http://schemas.microsoft.com/office/powerpoint/2010/main" val="379289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7},</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25},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)0}, </a:t>
            </a:r>
            <a:r>
              <a:rPr lang="en-US" sz="900" dirty="0">
                <a:solidFill>
                  <a:srgbClr val="008000"/>
                </a:solidFill>
                <a:latin typeface="Cascadia Code" panose="020B0609020000020004" pitchFamily="49" charset="0"/>
                <a:cs typeface="Cascadia Code" panose="020B0609020000020004" pitchFamily="49" charset="0"/>
              </a:rPr>
              <a:t>// Min value = (0).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817518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1, 1,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(0.1, 2,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1, 1,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(0.2, 4,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1, 1,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(0.3, 5,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(0.4, 7,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(0.6, 11,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(0.7, 13,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(0.8, 14,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(0.9, 16,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1, 1,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0, 0, 1, 1, 1, 1,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0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0.3  W= 7, N= 25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D1025C22-C527-12A1-0542-51D66916C276}"/>
              </a:ext>
            </a:extLst>
          </p:cNvPr>
          <p:cNvPicPr>
            <a:picLocks noGrp="1" noChangeAspect="1"/>
          </p:cNvPicPr>
          <p:nvPr>
            <p:ph idx="1"/>
          </p:nvPr>
        </p:nvPicPr>
        <p:blipFill>
          <a:blip r:embed="rId2"/>
          <a:stretch>
            <a:fillRect/>
          </a:stretch>
        </p:blipFill>
        <p:spPr>
          <a:xfrm>
            <a:off x="928710" y="1870208"/>
            <a:ext cx="8813529" cy="1155873"/>
          </a:xfrm>
        </p:spPr>
      </p:pic>
      <p:pic>
        <p:nvPicPr>
          <p:cNvPr id="16" name="Picture 15">
            <a:extLst>
              <a:ext uri="{FF2B5EF4-FFF2-40B4-BE49-F238E27FC236}">
                <a16:creationId xmlns:a16="http://schemas.microsoft.com/office/drawing/2014/main" id="{709DA146-BFFC-9646-FD1D-6CC9F496C6D5}"/>
              </a:ext>
            </a:extLst>
          </p:cNvPr>
          <p:cNvPicPr>
            <a:picLocks noChangeAspect="1"/>
          </p:cNvPicPr>
          <p:nvPr/>
        </p:nvPicPr>
        <p:blipFill>
          <a:blip r:embed="rId3"/>
          <a:stretch>
            <a:fillRect/>
          </a:stretch>
        </p:blipFill>
        <p:spPr>
          <a:xfrm>
            <a:off x="5335474" y="3574980"/>
            <a:ext cx="4600575" cy="2371725"/>
          </a:xfrm>
          <a:prstGeom prst="rect">
            <a:avLst/>
          </a:prstGeom>
        </p:spPr>
      </p:pic>
    </p:spTree>
    <p:extLst>
      <p:ext uri="{BB962C8B-B14F-4D97-AF65-F5344CB8AC3E}">
        <p14:creationId xmlns:p14="http://schemas.microsoft.com/office/powerpoint/2010/main" val="2591924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B72758AC-8EF2-255B-3A64-D32E583D643D}"/>
              </a:ext>
            </a:extLst>
          </p:cNvPr>
          <p:cNvPicPr>
            <a:picLocks noChangeAspect="1"/>
          </p:cNvPicPr>
          <p:nvPr/>
        </p:nvPicPr>
        <p:blipFill>
          <a:blip r:embed="rId2"/>
          <a:stretch>
            <a:fillRect/>
          </a:stretch>
        </p:blipFill>
        <p:spPr>
          <a:xfrm>
            <a:off x="905271" y="2507120"/>
            <a:ext cx="7689780" cy="4198480"/>
          </a:xfrm>
          <a:prstGeom prst="rect">
            <a:avLst/>
          </a:prstGeom>
        </p:spPr>
      </p:pic>
    </p:spTree>
    <p:extLst>
      <p:ext uri="{BB962C8B-B14F-4D97-AF65-F5344CB8AC3E}">
        <p14:creationId xmlns:p14="http://schemas.microsoft.com/office/powerpoint/2010/main" val="595804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IX</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Radius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"Radius"</a:t>
            </a:r>
            <a:r>
              <a:rPr lang="en-US" sz="900" dirty="0">
                <a:solidFill>
                  <a:srgbClr val="000000"/>
                </a:solidFill>
                <a:latin typeface="Cascadia Mono" panose="020B0609020000020004" pitchFamily="49" charset="0"/>
              </a:rPr>
              <a:t>, 3.75}, </a:t>
            </a:r>
            <a:r>
              <a:rPr lang="en-US" sz="900" dirty="0">
                <a:solidFill>
                  <a:srgbClr val="008000"/>
                </a:solidFill>
                <a:latin typeface="Cascadia Mono" panose="020B0609020000020004" pitchFamily="49" charset="0"/>
              </a:rPr>
              <a:t>// Now Radius instead of "N"</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)15}, </a:t>
            </a:r>
            <a:r>
              <a:rPr lang="en-US" sz="900" dirty="0">
                <a:solidFill>
                  <a:srgbClr val="008000"/>
                </a:solidFill>
                <a:latin typeface="Cascadia Mono" panose="020B0609020000020004" pitchFamily="49" charset="0"/>
              </a:rPr>
              <a:t>// Max value = (15).</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55955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(1, 1,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1, 1, 1, 1, 1,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(2, 3,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1, 1, 1, 1, 1,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(4, 5,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(5, 7,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(6, 8,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(7, 9,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77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6, Radius = 3.75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15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47936D3C-3D6E-8269-3D5F-348863A40771}"/>
              </a:ext>
            </a:extLst>
          </p:cNvPr>
          <p:cNvPicPr>
            <a:picLocks noGrp="1" noChangeAspect="1"/>
          </p:cNvPicPr>
          <p:nvPr>
            <p:ph idx="1"/>
          </p:nvPr>
        </p:nvPicPr>
        <p:blipFill>
          <a:blip r:embed="rId2"/>
          <a:stretch>
            <a:fillRect/>
          </a:stretch>
        </p:blipFill>
        <p:spPr>
          <a:xfrm>
            <a:off x="934486" y="1949216"/>
            <a:ext cx="9311125" cy="1251183"/>
          </a:xfrm>
        </p:spPr>
      </p:pic>
      <p:pic>
        <p:nvPicPr>
          <p:cNvPr id="8" name="Picture 7">
            <a:extLst>
              <a:ext uri="{FF2B5EF4-FFF2-40B4-BE49-F238E27FC236}">
                <a16:creationId xmlns:a16="http://schemas.microsoft.com/office/drawing/2014/main" id="{1DC905A3-F040-2C91-F3A6-C3FB2E50818F}"/>
              </a:ext>
            </a:extLst>
          </p:cNvPr>
          <p:cNvPicPr>
            <a:picLocks noChangeAspect="1"/>
          </p:cNvPicPr>
          <p:nvPr/>
        </p:nvPicPr>
        <p:blipFill>
          <a:blip r:embed="rId3"/>
          <a:stretch>
            <a:fillRect/>
          </a:stretch>
        </p:blipFill>
        <p:spPr>
          <a:xfrm>
            <a:off x="5913371" y="3555870"/>
            <a:ext cx="4332240" cy="3041409"/>
          </a:xfrm>
          <a:prstGeom prst="rect">
            <a:avLst/>
          </a:prstGeom>
        </p:spPr>
      </p:pic>
    </p:spTree>
    <p:extLst>
      <p:ext uri="{BB962C8B-B14F-4D97-AF65-F5344CB8AC3E}">
        <p14:creationId xmlns:p14="http://schemas.microsoft.com/office/powerpoint/2010/main" val="320205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Encoder: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r>
              <a:rPr lang="en-US" sz="1400" dirty="0">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400" dirty="0">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400" dirty="0">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400" dirty="0">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Scalar Encoder:</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400" dirty="0" err="1">
                <a:solidFill>
                  <a:schemeClr val="tx1"/>
                </a:solidFill>
                <a:latin typeface="Times New Roman" panose="02020603050405020304" pitchFamily="18" charset="0"/>
                <a:cs typeface="Times New Roman" panose="02020603050405020304" pitchFamily="18" charset="0"/>
              </a:rPr>
              <a:t>IoT</a:t>
            </a:r>
            <a:r>
              <a:rPr lang="en-US" sz="14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a:extLst>
              <a:ext uri="{FF2B5EF4-FFF2-40B4-BE49-F238E27FC236}">
                <a16:creationId xmlns:a16="http://schemas.microsoft.com/office/drawing/2014/main" id="{23BF8A85-8753-5D8E-3608-1D21B993B432}"/>
              </a:ext>
            </a:extLst>
          </p:cNvPr>
          <p:cNvPicPr>
            <a:picLocks noChangeAspect="1"/>
          </p:cNvPicPr>
          <p:nvPr/>
        </p:nvPicPr>
        <p:blipFill>
          <a:blip r:embed="rId2"/>
          <a:stretch>
            <a:fillRect/>
          </a:stretch>
        </p:blipFill>
        <p:spPr>
          <a:xfrm>
            <a:off x="821018" y="2256616"/>
            <a:ext cx="5858693" cy="4534533"/>
          </a:xfrm>
          <a:prstGeom prst="rect">
            <a:avLst/>
          </a:prstGeom>
        </p:spPr>
      </p:pic>
    </p:spTree>
    <p:extLst>
      <p:ext uri="{BB962C8B-B14F-4D97-AF65-F5344CB8AC3E}">
        <p14:creationId xmlns:p14="http://schemas.microsoft.com/office/powerpoint/2010/main" val="360339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//For Clipping values outside the range</a:t>
            </a:r>
            <a:r>
              <a:rPr lang="en-DE"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364555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(-2500,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716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200,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9C40AE0E-E2E4-82C6-C3E2-08D539EC62F3}"/>
              </a:ext>
            </a:extLst>
          </p:cNvPr>
          <p:cNvPicPr>
            <a:picLocks noGrp="1" noChangeAspect="1"/>
          </p:cNvPicPr>
          <p:nvPr>
            <p:ph idx="1"/>
          </p:nvPr>
        </p:nvPicPr>
        <p:blipFill>
          <a:blip r:embed="rId2"/>
          <a:stretch>
            <a:fillRect/>
          </a:stretch>
        </p:blipFill>
        <p:spPr>
          <a:xfrm>
            <a:off x="913334" y="1814786"/>
            <a:ext cx="9319611" cy="1335917"/>
          </a:xfrm>
        </p:spPr>
      </p:pic>
      <p:pic>
        <p:nvPicPr>
          <p:cNvPr id="12" name="Picture 11">
            <a:extLst>
              <a:ext uri="{FF2B5EF4-FFF2-40B4-BE49-F238E27FC236}">
                <a16:creationId xmlns:a16="http://schemas.microsoft.com/office/drawing/2014/main" id="{9F140E84-EB94-91B9-45FC-668B9905EC91}"/>
              </a:ext>
            </a:extLst>
          </p:cNvPr>
          <p:cNvPicPr>
            <a:picLocks noChangeAspect="1"/>
          </p:cNvPicPr>
          <p:nvPr/>
        </p:nvPicPr>
        <p:blipFill>
          <a:blip r:embed="rId3"/>
          <a:stretch>
            <a:fillRect/>
          </a:stretch>
        </p:blipFill>
        <p:spPr>
          <a:xfrm>
            <a:off x="5538281" y="3486296"/>
            <a:ext cx="4819650" cy="1790700"/>
          </a:xfrm>
          <a:prstGeom prst="rect">
            <a:avLst/>
          </a:prstGeom>
        </p:spPr>
      </p:pic>
    </p:spTree>
    <p:extLst>
      <p:ext uri="{BB962C8B-B14F-4D97-AF65-F5344CB8AC3E}">
        <p14:creationId xmlns:p14="http://schemas.microsoft.com/office/powerpoint/2010/main" val="3064561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A86246A4-D340-56AD-C8AA-C787C065F8E4}"/>
              </a:ext>
            </a:extLst>
          </p:cNvPr>
          <p:cNvPicPr>
            <a:picLocks noChangeAspect="1"/>
          </p:cNvPicPr>
          <p:nvPr/>
        </p:nvPicPr>
        <p:blipFill>
          <a:blip r:embed="rId2"/>
          <a:stretch>
            <a:fillRect/>
          </a:stretch>
        </p:blipFill>
        <p:spPr>
          <a:xfrm>
            <a:off x="905271" y="2637235"/>
            <a:ext cx="6071999" cy="2905084"/>
          </a:xfrm>
          <a:prstGeom prst="rect">
            <a:avLst/>
          </a:prstGeom>
        </p:spPr>
      </p:pic>
    </p:spTree>
    <p:extLst>
      <p:ext uri="{BB962C8B-B14F-4D97-AF65-F5344CB8AC3E}">
        <p14:creationId xmlns:p14="http://schemas.microsoft.com/office/powerpoint/2010/main" val="1713318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p>
          <a:p>
            <a:r>
              <a:rPr lang="en-DE" sz="900" dirty="0">
                <a:solidFill>
                  <a:srgbClr val="000000"/>
                </a:solidFill>
                <a:latin typeface="Cascadia Mono" panose="020B0609020000020004" pitchFamily="49" charset="0"/>
              </a:rPr>
              <a:t>            });</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39915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(11, 9,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(12, 10,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(13, 11,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(14, 12,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(15, 13,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(16, 14,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(17, 15,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(18, 16,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0, 0, 0, 0, 0, 0, 0, 0, 0, 0, 0, 0, 0, 0, 0,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(19, 17,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0, 0, 0, 0, 0, 0, 0, 0, 0, 0, 0, 0, 0, 0, 0,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55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18,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F4A18C43-E87D-3CB0-2059-D2378DC0CEB0}"/>
              </a:ext>
            </a:extLst>
          </p:cNvPr>
          <p:cNvPicPr>
            <a:picLocks noGrp="1" noChangeAspect="1"/>
          </p:cNvPicPr>
          <p:nvPr>
            <p:ph idx="1"/>
          </p:nvPr>
        </p:nvPicPr>
        <p:blipFill>
          <a:blip r:embed="rId2"/>
          <a:stretch>
            <a:fillRect/>
          </a:stretch>
        </p:blipFill>
        <p:spPr>
          <a:xfrm>
            <a:off x="934593" y="1814787"/>
            <a:ext cx="8219345" cy="1459672"/>
          </a:xfrm>
        </p:spPr>
      </p:pic>
      <p:pic>
        <p:nvPicPr>
          <p:cNvPr id="11" name="Picture 10">
            <a:extLst>
              <a:ext uri="{FF2B5EF4-FFF2-40B4-BE49-F238E27FC236}">
                <a16:creationId xmlns:a16="http://schemas.microsoft.com/office/drawing/2014/main" id="{7334BB53-7559-7693-2B95-24EC54C68FCE}"/>
              </a:ext>
            </a:extLst>
          </p:cNvPr>
          <p:cNvPicPr>
            <a:picLocks noChangeAspect="1"/>
          </p:cNvPicPr>
          <p:nvPr/>
        </p:nvPicPr>
        <p:blipFill>
          <a:blip r:embed="rId3"/>
          <a:stretch>
            <a:fillRect/>
          </a:stretch>
        </p:blipFill>
        <p:spPr>
          <a:xfrm>
            <a:off x="5292585" y="3371704"/>
            <a:ext cx="3861353" cy="3176037"/>
          </a:xfrm>
          <a:prstGeom prst="rect">
            <a:avLst/>
          </a:prstGeom>
        </p:spPr>
      </p:pic>
    </p:spTree>
    <p:extLst>
      <p:ext uri="{BB962C8B-B14F-4D97-AF65-F5344CB8AC3E}">
        <p14:creationId xmlns:p14="http://schemas.microsoft.com/office/powerpoint/2010/main" val="4244600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descr="Background pattern&#10;&#10;Description automatically generated">
            <a:extLst>
              <a:ext uri="{FF2B5EF4-FFF2-40B4-BE49-F238E27FC236}">
                <a16:creationId xmlns:a16="http://schemas.microsoft.com/office/drawing/2014/main" id="{D6D51E95-BF76-7642-02CC-1018655F2F29}"/>
              </a:ext>
            </a:extLst>
          </p:cNvPr>
          <p:cNvPicPr>
            <a:picLocks noChangeAspect="1"/>
          </p:cNvPicPr>
          <p:nvPr/>
        </p:nvPicPr>
        <p:blipFill>
          <a:blip r:embed="rId2"/>
          <a:stretch>
            <a:fillRect/>
          </a:stretch>
        </p:blipFill>
        <p:spPr>
          <a:xfrm>
            <a:off x="1274650" y="2256616"/>
            <a:ext cx="5560836" cy="4384329"/>
          </a:xfrm>
          <a:prstGeom prst="rect">
            <a:avLst/>
          </a:prstGeom>
        </p:spPr>
      </p:pic>
    </p:spTree>
    <p:extLst>
      <p:ext uri="{BB962C8B-B14F-4D97-AF65-F5344CB8AC3E}">
        <p14:creationId xmlns:p14="http://schemas.microsoft.com/office/powerpoint/2010/main" val="3453631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CB7B-48E9-36F4-F170-BE2B8EC9E594}"/>
              </a:ext>
            </a:extLst>
          </p:cNvPr>
          <p:cNvSpPr>
            <a:spLocks noGrp="1"/>
          </p:cNvSpPr>
          <p:nvPr>
            <p:ph type="title"/>
          </p:nvPr>
        </p:nvSpPr>
        <p:spPr/>
        <p:txBody>
          <a:bodyPr/>
          <a:lstStyle/>
          <a:p>
            <a:r>
              <a:rPr lang="en-US" dirty="0"/>
              <a:t>Conclusion</a:t>
            </a:r>
            <a:endParaRPr lang="en-DE" dirty="0"/>
          </a:p>
        </p:txBody>
      </p:sp>
      <p:sp>
        <p:nvSpPr>
          <p:cNvPr id="3" name="Content Placeholder 2">
            <a:extLst>
              <a:ext uri="{FF2B5EF4-FFF2-40B4-BE49-F238E27FC236}">
                <a16:creationId xmlns:a16="http://schemas.microsoft.com/office/drawing/2014/main" id="{AD16E430-BA7D-42D4-81F6-1E9F7B0CC8E5}"/>
              </a:ext>
            </a:extLst>
          </p:cNvPr>
          <p:cNvSpPr>
            <a:spLocks noGrp="1"/>
          </p:cNvSpPr>
          <p:nvPr>
            <p:ph idx="1"/>
          </p:nvPr>
        </p:nvSpPr>
        <p:spPr>
          <a:xfrm>
            <a:off x="514602" y="1827375"/>
            <a:ext cx="8596668" cy="3880773"/>
          </a:xfrm>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omprehensive Testing</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obustness to noise and varying degrees of sparsity</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Encoding of Random </a:t>
            </a:r>
            <a:r>
              <a:rPr lang="en-US" dirty="0">
                <a:latin typeface="Times New Roman" panose="02020603050405020304" pitchFamily="18" charset="0"/>
                <a:ea typeface="Times New Roman" panose="02020603050405020304" pitchFamily="18" charset="0"/>
                <a:cs typeface="Times New Roman" panose="02020603050405020304" pitchFamily="18" charset="0"/>
              </a:rPr>
              <a:t>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umerical </a:t>
            </a:r>
            <a:r>
              <a:rPr lang="en-US" dirty="0">
                <a:latin typeface="Times New Roman" panose="02020603050405020304" pitchFamily="18" charset="0"/>
                <a:ea typeface="Times New Roman" panose="02020603050405020304" pitchFamily="18" charset="0"/>
                <a:cs typeface="Times New Roman" panose="02020603050405020304" pitchFamily="18" charset="0"/>
              </a:rPr>
              <a:t>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Test Passed</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obustness</a:t>
            </a:r>
            <a:r>
              <a:rPr lang="en-US" dirty="0">
                <a:latin typeface="Times New Roman" panose="02020603050405020304" pitchFamily="18" charset="0"/>
                <a:cs typeface="Times New Roman" panose="02020603050405020304" pitchFamily="18" charset="0"/>
              </a:rPr>
              <a:t> to Negative Values , Decimal Values</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obustness</a:t>
            </a:r>
            <a:r>
              <a:rPr lang="en-US" dirty="0">
                <a:latin typeface="Times New Roman" panose="02020603050405020304" pitchFamily="18" charset="0"/>
                <a:cs typeface="Times New Roman" panose="02020603050405020304" pitchFamily="18" charset="0"/>
              </a:rPr>
              <a:t> to Periodicity,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Behavior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39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ScalarEncoderWithBucketMonthOfYear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14},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)11}, </a:t>
            </a:r>
            <a:r>
              <a:rPr lang="en-US" sz="1000" dirty="0">
                <a:solidFill>
                  <a:srgbClr val="008000"/>
                </a:solidFill>
                <a:latin typeface="Cascadia Mono" panose="020B0609020000020004" pitchFamily="49" charset="0"/>
              </a:rPr>
              <a:t>// Max value = (11).</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144823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0"/>
            <a:ext cx="12192000" cy="1320800"/>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134471" y="1768256"/>
            <a:ext cx="9507071" cy="4524315"/>
          </a:xfrm>
          <a:prstGeom prst="rect">
            <a:avLst/>
          </a:prstGeom>
          <a:noFill/>
        </p:spPr>
        <p:txBody>
          <a:bodyPr wrap="square" rtlCol="0">
            <a:spAutoFit/>
          </a:bodyPr>
          <a:lstStyle/>
          <a:p>
            <a:r>
              <a:rPr lang="en-US" sz="1200" dirty="0">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(0, 0,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1, 1, 1, 0, 0, 0, 0, 0, 0, 0, 0, 0, 0, 0, })] </a:t>
            </a:r>
            <a:r>
              <a:rPr lang="en-US" sz="1200" dirty="0">
                <a:solidFill>
                  <a:srgbClr val="008000"/>
                </a:solidFill>
                <a:latin typeface="Cascadia Code" panose="020B0609020000020004" pitchFamily="49" charset="0"/>
                <a:cs typeface="Cascadia Code" panose="020B0609020000020004" pitchFamily="49" charset="0"/>
              </a:rPr>
              <a:t>// To represent Jan.</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(1, 1,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1, 1, 1, 0, 0, 0, 0, 0, 0, 0, 0, 0, 0, })] </a:t>
            </a:r>
            <a:r>
              <a:rPr lang="en-US" sz="1200" dirty="0">
                <a:solidFill>
                  <a:srgbClr val="008000"/>
                </a:solidFill>
                <a:latin typeface="Cascadia Code" panose="020B0609020000020004" pitchFamily="49" charset="0"/>
                <a:cs typeface="Cascadia Code" panose="020B0609020000020004" pitchFamily="49" charset="0"/>
              </a:rPr>
              <a:t>// To represent Feb.</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(2, 2,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1, 1, 1, 0, 0, 0, 0, 0, 0, 0, 0, 0, })] </a:t>
            </a:r>
            <a:r>
              <a:rPr lang="en-US" sz="1200" dirty="0">
                <a:solidFill>
                  <a:srgbClr val="008000"/>
                </a:solidFill>
                <a:latin typeface="Cascadia Code" panose="020B0609020000020004" pitchFamily="49" charset="0"/>
                <a:cs typeface="Cascadia Code" panose="020B0609020000020004" pitchFamily="49" charset="0"/>
              </a:rPr>
              <a:t>// To represent Mar.</a:t>
            </a:r>
          </a:p>
          <a:p>
            <a:endParaRPr lang="en-US" sz="1200" dirty="0">
              <a:solidFill>
                <a:srgbClr val="008000"/>
              </a:solidFill>
              <a:latin typeface="Cascadia Code" panose="020B0609020000020004" pitchFamily="49" charset="0"/>
              <a:cs typeface="Cascadia Code" panose="020B0609020000020004" pitchFamily="49" charset="0"/>
            </a:endParaRPr>
          </a:p>
          <a:p>
            <a:r>
              <a:rPr lang="en-US" sz="1200" dirty="0">
                <a:solidFill>
                  <a:srgbClr val="008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(3, 3,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1, 1, 1, 0, 0, 0, 0, 0, 0, 0, 0, })] </a:t>
            </a:r>
            <a:r>
              <a:rPr lang="en-US" sz="1200" dirty="0">
                <a:solidFill>
                  <a:srgbClr val="008000"/>
                </a:solidFill>
                <a:latin typeface="Cascadia Code" panose="020B0609020000020004" pitchFamily="49" charset="0"/>
                <a:cs typeface="Cascadia Code" panose="020B0609020000020004" pitchFamily="49" charset="0"/>
              </a:rPr>
              <a:t>// To represent Apr.</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(4, 4,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1, 1, 1, 0, 0, 0, 0, 0, 0, 0, })] </a:t>
            </a:r>
            <a:r>
              <a:rPr lang="en-US" sz="1200" dirty="0">
                <a:solidFill>
                  <a:srgbClr val="008000"/>
                </a:solidFill>
                <a:latin typeface="Cascadia Code" panose="020B0609020000020004" pitchFamily="49" charset="0"/>
                <a:cs typeface="Cascadia Code" panose="020B0609020000020004" pitchFamily="49" charset="0"/>
              </a:rPr>
              <a:t>// To represent May.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(5, 5,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1, 1, 1, 0, 0, 0, 0, 0, 0, })] </a:t>
            </a:r>
            <a:r>
              <a:rPr lang="en-US" sz="1200" dirty="0">
                <a:solidFill>
                  <a:srgbClr val="008000"/>
                </a:solidFill>
                <a:latin typeface="Cascadia Code" panose="020B0609020000020004" pitchFamily="49" charset="0"/>
                <a:cs typeface="Cascadia Code" panose="020B0609020000020004" pitchFamily="49" charset="0"/>
              </a:rPr>
              <a:t>// To represent June.</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(6, 6,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1, 1, 1, 0, 0, 0, 0, 0, })] </a:t>
            </a:r>
            <a:r>
              <a:rPr lang="en-US" sz="1200" dirty="0">
                <a:solidFill>
                  <a:srgbClr val="008000"/>
                </a:solidFill>
                <a:latin typeface="Cascadia Code" panose="020B0609020000020004" pitchFamily="49" charset="0"/>
                <a:cs typeface="Cascadia Code" panose="020B0609020000020004" pitchFamily="49" charset="0"/>
              </a:rPr>
              <a:t>// To represent July.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(7, 7,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1, 1, 1, 0, 0, 0, 0, })] </a:t>
            </a:r>
            <a:r>
              <a:rPr lang="en-US" sz="1200" dirty="0">
                <a:solidFill>
                  <a:srgbClr val="008000"/>
                </a:solidFill>
                <a:latin typeface="Cascadia Code" panose="020B0609020000020004" pitchFamily="49" charset="0"/>
                <a:cs typeface="Cascadia Code" panose="020B0609020000020004" pitchFamily="49" charset="0"/>
              </a:rPr>
              <a:t>// To represent Aug.</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(8, 8,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1, 1, 1, 0, 0, 0, })] </a:t>
            </a:r>
            <a:r>
              <a:rPr lang="en-US" sz="1200" dirty="0">
                <a:solidFill>
                  <a:srgbClr val="008000"/>
                </a:solidFill>
                <a:latin typeface="Cascadia Code" panose="020B0609020000020004" pitchFamily="49" charset="0"/>
                <a:cs typeface="Cascadia Code" panose="020B0609020000020004" pitchFamily="49" charset="0"/>
              </a:rPr>
              <a:t>// To represent Sep.</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(9, 9,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1, 1, 1, 0, 0, })] </a:t>
            </a:r>
            <a:r>
              <a:rPr lang="en-US" sz="1200" dirty="0">
                <a:solidFill>
                  <a:srgbClr val="008000"/>
                </a:solidFill>
                <a:latin typeface="Cascadia Code" panose="020B0609020000020004" pitchFamily="49" charset="0"/>
                <a:cs typeface="Cascadia Code" panose="020B0609020000020004" pitchFamily="49" charset="0"/>
              </a:rPr>
              <a:t>// To represent Oct.</a:t>
            </a:r>
            <a:endParaRPr lang="en-US" sz="1200" dirty="0">
              <a:latin typeface="Cascadia Code" panose="020B0609020000020004" pitchFamily="49" charset="0"/>
              <a:cs typeface="Cascadia Code" panose="020B0609020000020004" pitchFamily="49" charset="0"/>
            </a:endParaRPr>
          </a:p>
          <a:p>
            <a:endParaRPr lang="en-US" sz="1200" dirty="0">
              <a:solidFill>
                <a:srgbClr val="FF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(10, 10,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1, 1, 1, 0, })] </a:t>
            </a:r>
            <a:r>
              <a:rPr lang="en-US" sz="1200" dirty="0">
                <a:solidFill>
                  <a:srgbClr val="008000"/>
                </a:solidFill>
                <a:latin typeface="Cascadia Code" panose="020B0609020000020004" pitchFamily="49" charset="0"/>
                <a:cs typeface="Cascadia Code" panose="020B0609020000020004" pitchFamily="49" charset="0"/>
              </a:rPr>
              <a:t>// To represent Nov.</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(11, 11,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0, 1, 1, 1, })] </a:t>
            </a:r>
            <a:r>
              <a:rPr lang="en-US" sz="1200" dirty="0">
                <a:solidFill>
                  <a:srgbClr val="008000"/>
                </a:solidFill>
                <a:latin typeface="Cascadia Code" panose="020B0609020000020004" pitchFamily="49" charset="0"/>
                <a:cs typeface="Cascadia Code" panose="020B0609020000020004" pitchFamily="49" charset="0"/>
              </a:rPr>
              <a:t>// To represent Dec.</a:t>
            </a:r>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475AD945-F15A-162E-2B68-A2447FB32D91}"/>
              </a:ext>
            </a:extLst>
          </p:cNvPr>
          <p:cNvSpPr txBox="1"/>
          <p:nvPr/>
        </p:nvSpPr>
        <p:spPr>
          <a:xfrm>
            <a:off x="900953" y="139892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7893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pic>
        <p:nvPicPr>
          <p:cNvPr id="4" name="Content Placeholder 3">
            <a:extLst>
              <a:ext uri="{FF2B5EF4-FFF2-40B4-BE49-F238E27FC236}">
                <a16:creationId xmlns:a16="http://schemas.microsoft.com/office/drawing/2014/main" id="{826533B4-9F0C-A120-EC2C-384D9C080D09}"/>
              </a:ext>
            </a:extLst>
          </p:cNvPr>
          <p:cNvPicPr>
            <a:picLocks noGrp="1" noChangeAspect="1"/>
          </p:cNvPicPr>
          <p:nvPr>
            <p:ph idx="1"/>
          </p:nvPr>
        </p:nvPicPr>
        <p:blipFill>
          <a:blip r:embed="rId2"/>
          <a:stretch>
            <a:fillRect/>
          </a:stretch>
        </p:blipFill>
        <p:spPr>
          <a:xfrm>
            <a:off x="771464" y="1599275"/>
            <a:ext cx="8278406" cy="1829725"/>
          </a:xfrm>
          <a:prstGeom prst="rect">
            <a:avLst/>
          </a:prstGeom>
        </p:spPr>
      </p:pic>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=9, W=3, N=14,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=4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Picture 7">
            <a:extLst>
              <a:ext uri="{FF2B5EF4-FFF2-40B4-BE49-F238E27FC236}">
                <a16:creationId xmlns:a16="http://schemas.microsoft.com/office/drawing/2014/main" id="{15F1E8F2-D569-89B2-9FC8-B5B91E9E331B}"/>
              </a:ext>
            </a:extLst>
          </p:cNvPr>
          <p:cNvPicPr>
            <a:picLocks noChangeAspect="1"/>
          </p:cNvPicPr>
          <p:nvPr/>
        </p:nvPicPr>
        <p:blipFill>
          <a:blip r:embed="rId3"/>
          <a:stretch>
            <a:fillRect/>
          </a:stretch>
        </p:blipFill>
        <p:spPr>
          <a:xfrm>
            <a:off x="6360460" y="3576918"/>
            <a:ext cx="3133164" cy="2953572"/>
          </a:xfrm>
          <a:prstGeom prst="rect">
            <a:avLst/>
          </a:prstGeom>
        </p:spPr>
      </p:pic>
    </p:spTree>
    <p:extLst>
      <p:ext uri="{BB962C8B-B14F-4D97-AF65-F5344CB8AC3E}">
        <p14:creationId xmlns:p14="http://schemas.microsoft.com/office/powerpoint/2010/main" val="31854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4637B68E-8BC7-182A-8B47-A6C60F10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74" y="2111189"/>
            <a:ext cx="8451220" cy="3576917"/>
          </a:xfrm>
          <a:prstGeom prst="rect">
            <a:avLst/>
          </a:prstGeom>
        </p:spPr>
      </p:pic>
    </p:spTree>
    <p:extLst>
      <p:ext uri="{BB962C8B-B14F-4D97-AF65-F5344CB8AC3E}">
        <p14:creationId xmlns:p14="http://schemas.microsoft.com/office/powerpoint/2010/main" val="420861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Bus Schedule</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ScalarEncoderWithBucketBusSchedule</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)1440}, </a:t>
            </a:r>
            <a:r>
              <a:rPr lang="en-US" sz="1000" dirty="0">
                <a:solidFill>
                  <a:srgbClr val="008000"/>
                </a:solidFill>
                <a:latin typeface="Cascadia Mono" panose="020B0609020000020004" pitchFamily="49" charset="0"/>
              </a:rPr>
              <a:t>// Max value = (1440).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831797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875</TotalTime>
  <Words>9885</Words>
  <Application>Microsoft Office PowerPoint</Application>
  <PresentationFormat>Widescreen</PresentationFormat>
  <Paragraphs>516</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Cascadia Code</vt:lpstr>
      <vt:lpstr>Cascadia Mono</vt:lpstr>
      <vt:lpstr>Courier New</vt:lpstr>
      <vt:lpstr>Times New Roman</vt:lpstr>
      <vt:lpstr>Trebuchet MS</vt:lpstr>
      <vt:lpstr>Wingdings 3</vt:lpstr>
      <vt:lpstr>Facet</vt:lpstr>
      <vt:lpstr>Scalar Encoder with Buckets</vt:lpstr>
      <vt:lpstr>Introduction:</vt:lpstr>
      <vt:lpstr>Hierarchical Temporal Memory HTM: </vt:lpstr>
      <vt:lpstr>Encoder:</vt:lpstr>
      <vt:lpstr>                           Unit Tests I      Scalar Encoder With Bucket Month of Year</vt:lpstr>
      <vt:lpstr>                                          Unit Tests I            Scalar Encoder With Bucket Month of Year</vt:lpstr>
      <vt:lpstr>                                Output &amp; Result</vt:lpstr>
      <vt:lpstr>                     Output &amp; Result</vt:lpstr>
      <vt:lpstr>                           Unit Tests II      Scalar Encoder With Bucket Bus Schedule</vt:lpstr>
      <vt:lpstr>                                           Unit Tests II                 Scalar Encoder With Bucket Month of Year</vt:lpstr>
      <vt:lpstr>                                Output &amp; Result</vt:lpstr>
      <vt:lpstr>                     Output &amp; Result</vt:lpstr>
      <vt:lpstr>                           Unit Tests III      Scalar Encoder With Bucket Ticket Number</vt:lpstr>
      <vt:lpstr>                                                  Unit Tests III                       Scalar Encoder With Bucket Ticket Number</vt:lpstr>
      <vt:lpstr>                                Output &amp; Result</vt:lpstr>
      <vt:lpstr>                     Output &amp; Result</vt:lpstr>
      <vt:lpstr>                           Unit Tests IV      Scalar Encoder With Bucket Age Categories</vt:lpstr>
      <vt:lpstr>                                           Unit Tests IV                   Scalar Encoder With Bucket Age Categories</vt:lpstr>
      <vt:lpstr>                                Output &amp; Result</vt:lpstr>
      <vt:lpstr>                     Output &amp; Result</vt:lpstr>
      <vt:lpstr>                           Unit Tests V      Scalar Encoder With Bucket Temperature Ranges</vt:lpstr>
      <vt:lpstr>                                           Unit Tests IV                   Scalar Encoder With Bucket Age Categories</vt:lpstr>
      <vt:lpstr>                                Output &amp; Result</vt:lpstr>
      <vt:lpstr>                     Output &amp; Result</vt:lpstr>
      <vt:lpstr>Unit Tests VI Basic Unit Test For Scalar Encoder With Bucket(Non-Periodic)</vt:lpstr>
      <vt:lpstr>Unit Tests VI Basic Unit Test For Scalar Encoder With Bucket(Non-Periodic)</vt:lpstr>
      <vt:lpstr>Output &amp; Results</vt:lpstr>
      <vt:lpstr>Output &amp; Result</vt:lpstr>
      <vt:lpstr>Unit Tests VII Negative Values Test For Scalar Encoder With Bucket</vt:lpstr>
      <vt:lpstr>Unit Tests VII Negative Values Test For Scalar Encoder With Bucket</vt:lpstr>
      <vt:lpstr>Output &amp; Results</vt:lpstr>
      <vt:lpstr>Output &amp; Result</vt:lpstr>
      <vt:lpstr>Unit Tests VIII Decimal Values Test For Scalar Encoder With Buckets</vt:lpstr>
      <vt:lpstr>Unit Tests VIII Decimal Values Test For Scalar Encoder With Buckets</vt:lpstr>
      <vt:lpstr>Output &amp; Results</vt:lpstr>
      <vt:lpstr>Output &amp; Result</vt:lpstr>
      <vt:lpstr>Unit Tests IX Radius Test For Scalar Encoder With Buckets</vt:lpstr>
      <vt:lpstr>Unit Tests VIII Decimal Values Test For Scalar Encoder With Buckets</vt:lpstr>
      <vt:lpstr>Output &amp; Results</vt:lpstr>
      <vt:lpstr>Output &amp; Result</vt:lpstr>
      <vt:lpstr>Unit Tests X ClipInput Test For Scalar Encoder With Buckets</vt:lpstr>
      <vt:lpstr>Unit Tests X ClipInput Test For Scalar Encoder With Buckets</vt:lpstr>
      <vt:lpstr>Output &amp; Results</vt:lpstr>
      <vt:lpstr>Output &amp; Result</vt:lpstr>
      <vt:lpstr>Unit Tests XI Periodic Test For Scalar Encoder With Buckets</vt:lpstr>
      <vt:lpstr>Unit Tests XI Periodic Test For Scalar Encoder With Buckets</vt:lpstr>
      <vt:lpstr>Output &amp; Results</vt:lpstr>
      <vt:lpstr>Output &amp; 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Haris Abbas Qureshi</cp:lastModifiedBy>
  <cp:revision>15</cp:revision>
  <dcterms:created xsi:type="dcterms:W3CDTF">2023-03-27T15:54:03Z</dcterms:created>
  <dcterms:modified xsi:type="dcterms:W3CDTF">2023-03-30T01:04:41Z</dcterms:modified>
</cp:coreProperties>
</file>