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59" r:id="rId4"/>
    <p:sldId id="266" r:id="rId5"/>
    <p:sldId id="258" r:id="rId6"/>
    <p:sldId id="267" r:id="rId7"/>
    <p:sldId id="260" r:id="rId8"/>
    <p:sldId id="262" r:id="rId9"/>
    <p:sldId id="265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0D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D24603B-844B-4F3A-BF8E-0509391404E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369865-1B3C-41D8-B464-ACF185DCEB9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ADB897-2B2A-4E70-ADD1-783BE7E1A486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765312-05DC-4A10-974F-86418D26E7E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246BF8-1F59-472F-95D7-94B7F789152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BABD9F-26D3-43E3-BC98-055B3E81C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27523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7A57B3-D52D-4B86-99F7-C72D7150F8AB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25FC8A-6A1C-4074-9E8A-06297D347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25084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8AD3C2F4-4583-4173-A1BC-156540FB6BBC}" type="datetime1">
              <a:rPr lang="en-US" smtClean="0"/>
              <a:t>12/30/2020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78DD0-7CB4-4BA5-AE2B-79097202D692}" type="datetime1">
              <a:rPr lang="en-US" smtClean="0"/>
              <a:t>12/30/2020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00672-C196-4A9E-B77C-94EF279AA6CB}" type="datetime1">
              <a:rPr lang="en-US" smtClean="0"/>
              <a:t>12/30/2020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E1007-C160-412B-9F7E-1D55A0DA7F3E}" type="datetime1">
              <a:rPr lang="en-US" smtClean="0"/>
              <a:t>12/30/2020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F0D29-D2C7-496E-AA77-430E6515DEF4}" type="datetime1">
              <a:rPr lang="en-US" smtClean="0"/>
              <a:t>12/30/2020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2AA3E-0888-49AA-A51D-E00654FFFF1A}" type="datetime1">
              <a:rPr lang="en-US" smtClean="0"/>
              <a:t>12/30/2020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5BB1D-BF56-4B3E-A471-450E57EC1416}" type="datetime1">
              <a:rPr lang="en-US" smtClean="0"/>
              <a:t>12/30/2020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BDA51534-0F56-4FEB-85FF-15C0A1987D49}" type="datetime1">
              <a:rPr lang="en-US" smtClean="0"/>
              <a:t>12/30/2020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3DE88C3A-583B-4849-A40E-7D38B72AC819}" type="datetime1">
              <a:rPr lang="en-US" smtClean="0"/>
              <a:t>12/30/2020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6D95F-8771-4D0F-8E71-203EFC7ECD0F}" type="datetime1">
              <a:rPr lang="en-US" smtClean="0"/>
              <a:t>12/30/2020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86AA0-8201-42EF-BDA3-AE7314E9A698}" type="datetime1">
              <a:rPr lang="en-US" smtClean="0"/>
              <a:t>12/30/2020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D580F-C579-4A27-B54C-B2B6E2A67492}" type="datetime1">
              <a:rPr lang="en-US" smtClean="0"/>
              <a:t>12/30/2020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EDFA4-6850-4AB1-8050-88AB1D9567EC}" type="datetime1">
              <a:rPr lang="en-US" smtClean="0"/>
              <a:t>12/30/2020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E111A-2215-4DBC-B6E7-4B8FAB0884DD}" type="datetime1">
              <a:rPr lang="en-US" smtClean="0"/>
              <a:t>12/30/2020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87C38-F685-4B13-A4AA-3ACFA2B5347A}" type="datetime1">
              <a:rPr lang="en-US" smtClean="0"/>
              <a:t>12/30/2020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7BA3-F18D-46D0-8DAD-706F0D9D2B85}" type="datetime1">
              <a:rPr lang="en-US" smtClean="0"/>
              <a:t>12/30/2020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97A0B-1259-4B40-99E3-8DCB5CE31790}" type="datetime1">
              <a:rPr lang="en-US" smtClean="0"/>
              <a:t>12/30/2020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332D97B5-B967-4D6F-9033-20907498BFAD}" type="datetime1">
              <a:rPr lang="en-US" smtClean="0"/>
              <a:t>12/30/2020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30A53-5F58-40A7-A420-85C9C70D3C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9028" y="-154507"/>
            <a:ext cx="8825658" cy="2677648"/>
          </a:xfrm>
        </p:spPr>
        <p:txBody>
          <a:bodyPr/>
          <a:lstStyle/>
          <a:p>
            <a:pPr algn="ctr"/>
            <a:r>
              <a:rPr lang="en-US" sz="6600" b="1" dirty="0"/>
              <a:t>OBEaaS</a:t>
            </a:r>
            <a:br>
              <a:rPr lang="en-US" sz="6600" b="1" dirty="0"/>
            </a:br>
            <a:r>
              <a:rPr lang="en-US" sz="2000" b="1" dirty="0"/>
              <a:t>Outcome Based Education as a Service</a:t>
            </a:r>
            <a:endParaRPr lang="en-US" sz="66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D58D07-F8DA-4044-BF96-157263A27E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41977" y="2810235"/>
            <a:ext cx="8825658" cy="1731341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Group Members:</a:t>
            </a: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Aqib mukhtar se-056</a:t>
            </a: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Abdul rehman se-050</a:t>
            </a: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Muhammad uzair se-052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2A8E773E-F1B9-437B-9E4B-F45DB791762E}"/>
              </a:ext>
            </a:extLst>
          </p:cNvPr>
          <p:cNvSpPr txBox="1">
            <a:spLocks/>
          </p:cNvSpPr>
          <p:nvPr/>
        </p:nvSpPr>
        <p:spPr bwMode="gray">
          <a:xfrm>
            <a:off x="704381" y="4452419"/>
            <a:ext cx="8825658" cy="12589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 cap="all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Internal supervisor:</a:t>
            </a:r>
          </a:p>
          <a:p>
            <a:r>
              <a:rPr lang="en-US" b="1" dirty="0">
                <a:solidFill>
                  <a:schemeClr val="bg1"/>
                </a:solidFill>
              </a:rPr>
              <a:t>Miss asma khan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8BB460BC-6FB9-4A07-85B0-698777637587}"/>
              </a:ext>
            </a:extLst>
          </p:cNvPr>
          <p:cNvSpPr txBox="1">
            <a:spLocks/>
          </p:cNvSpPr>
          <p:nvPr/>
        </p:nvSpPr>
        <p:spPr bwMode="gray">
          <a:xfrm>
            <a:off x="704381" y="5370812"/>
            <a:ext cx="8825658" cy="12589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 cap="all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Industrial advisor:</a:t>
            </a:r>
          </a:p>
          <a:p>
            <a:r>
              <a:rPr lang="en-US" b="1" dirty="0">
                <a:solidFill>
                  <a:schemeClr val="bg1"/>
                </a:solidFill>
              </a:rPr>
              <a:t>Dr. Farrukh arif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C387D79A-78E5-4ADB-99D9-7E24E79C6C0A}"/>
              </a:ext>
            </a:extLst>
          </p:cNvPr>
          <p:cNvSpPr txBox="1">
            <a:spLocks/>
          </p:cNvSpPr>
          <p:nvPr/>
        </p:nvSpPr>
        <p:spPr bwMode="gray">
          <a:xfrm>
            <a:off x="2533183" y="5370812"/>
            <a:ext cx="8825658" cy="12589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 cap="all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>
                <a:solidFill>
                  <a:schemeClr val="bg1"/>
                </a:solidFill>
              </a:rPr>
              <a:t>Software engineering department</a:t>
            </a:r>
          </a:p>
          <a:p>
            <a:pPr algn="r"/>
            <a:r>
              <a:rPr lang="en-US" dirty="0">
                <a:solidFill>
                  <a:schemeClr val="bg1"/>
                </a:solidFill>
              </a:rPr>
              <a:t>Neduet, karachi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EE5981-532C-4953-ACC8-9993D8AD1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7049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8ABE826-09F1-4E83-B663-F9174BD8B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739FA2-71D2-4D18-898A-E48A5163F1D7}"/>
              </a:ext>
            </a:extLst>
          </p:cNvPr>
          <p:cNvSpPr txBox="1">
            <a:spLocks/>
          </p:cNvSpPr>
          <p:nvPr/>
        </p:nvSpPr>
        <p:spPr>
          <a:xfrm>
            <a:off x="2492503" y="2322721"/>
            <a:ext cx="7206994" cy="57626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3800" b="1" dirty="0">
                <a:solidFill>
                  <a:schemeClr val="accent1">
                    <a:lumMod val="75000"/>
                  </a:schemeClr>
                </a:solidFill>
                <a:latin typeface="Brush Script MT" panose="03060802040406070304" pitchFamily="66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81418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15258-7992-40A9-8C1C-2912C33BC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1DD60-B125-4B83-BE02-47399A31FE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762526"/>
            <a:ext cx="8825659" cy="34163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Introduction</a:t>
            </a:r>
          </a:p>
          <a:p>
            <a:r>
              <a:rPr lang="en-US" dirty="0">
                <a:solidFill>
                  <a:schemeClr val="tx1"/>
                </a:solidFill>
              </a:rPr>
              <a:t>What had to be achieved</a:t>
            </a:r>
          </a:p>
          <a:p>
            <a:r>
              <a:rPr lang="en-US" dirty="0">
                <a:solidFill>
                  <a:schemeClr val="tx1"/>
                </a:solidFill>
              </a:rPr>
              <a:t>What problems we faced during this time</a:t>
            </a:r>
          </a:p>
          <a:p>
            <a:r>
              <a:rPr lang="en-US" dirty="0">
                <a:solidFill>
                  <a:schemeClr val="tx1"/>
                </a:solidFill>
              </a:rPr>
              <a:t>How we overcame these problems</a:t>
            </a:r>
          </a:p>
          <a:p>
            <a:r>
              <a:rPr lang="en-US" dirty="0">
                <a:solidFill>
                  <a:schemeClr val="tx1"/>
                </a:solidFill>
              </a:rPr>
              <a:t>What we have achieved</a:t>
            </a:r>
          </a:p>
          <a:p>
            <a:r>
              <a:rPr lang="en-US" dirty="0">
                <a:solidFill>
                  <a:schemeClr val="tx1"/>
                </a:solidFill>
              </a:rPr>
              <a:t>N-tier Architecture</a:t>
            </a:r>
          </a:p>
          <a:p>
            <a:r>
              <a:rPr lang="en-US" dirty="0">
                <a:solidFill>
                  <a:schemeClr val="tx1"/>
                </a:solidFill>
              </a:rPr>
              <a:t>Future Plans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E8A4F9-0BF2-42C2-AF52-08D8ADE67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525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DFB6C-9886-4722-A902-3063046E3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5C89AB-FBD4-4F6C-AB71-C52E5ADC5D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762525"/>
            <a:ext cx="8825659" cy="3585265"/>
          </a:xfrm>
        </p:spPr>
        <p:txBody>
          <a:bodyPr/>
          <a:lstStyle/>
          <a:p>
            <a:pPr algn="just"/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OBEaaS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provides integrable microservices that aims to digitally transform the OBE system.</a:t>
            </a:r>
          </a:p>
          <a:p>
            <a:pPr algn="just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It aims to provide a digitalized approach for the process of assigning marks and maintaining the academic records of students on the basis of OBE.</a:t>
            </a:r>
          </a:p>
          <a:p>
            <a:pPr algn="just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 motivation behind this project is to reduce the efforts the teachers have to make in handling the student’s records manually.</a:t>
            </a:r>
          </a:p>
          <a:p>
            <a:pPr algn="just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It also aims to provide the students a platform where they can see their progress report in each semester.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1B7CD4-2C33-46EB-91B5-23827570B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403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02A24-B8DA-4209-8142-8B4332CBD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028" y="960712"/>
            <a:ext cx="9910611" cy="706964"/>
          </a:xfrm>
        </p:spPr>
        <p:txBody>
          <a:bodyPr/>
          <a:lstStyle/>
          <a:p>
            <a:pPr algn="just"/>
            <a:r>
              <a:rPr lang="en-US" sz="3200" dirty="0"/>
              <a:t>What we planned to do till the first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4DE45E-016A-4B46-A3F1-7B6A2E2139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According to the gantt chart we had to prepare following things for the first evaluation: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Software Requirement Specification (SRS)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Architectural Diagrams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Entity Relationship Diagram (ERD)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Application Structure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Wireframes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9B0F99-CC49-420F-9829-031FDFCF7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526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D7B3C-FAE5-40DD-ACB0-F17117643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What problems we faced during this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6FCE6B-6D13-4235-8B73-947C6098CE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Due to the ongoing pandemic, it became difficult to communicate with our industrial supervisor.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Due to lockdown, it became difficult for us to arrange meetings with our industrial supervisor to gather requirements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Lack of communication made it difficult for us to understand the requirements.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All this resulted in consuming more time in requirement gathering than what we planned.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7127FA-5D85-4ADA-9DA7-9A860BCED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818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2D419-A372-43E5-8EAA-E8633557A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we overcame these problems!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83A960-68AA-4D2A-852A-7ACDE57F69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842039"/>
            <a:ext cx="8825659" cy="3416300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We extracted the requirements from the meetings that we carried out with our industrial supervisor before the lockdown.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We used Goal Oriented Requirement Engineering (GORE) to gather well-defined requirements.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 order to compensate the extra time that we spent on requirement gathering phase, we gave extra time to our project, working restlessly to meet the defined milestones in time.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05FE05-EC63-4F3D-8492-CC329D8C0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938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D08D560-1007-4569-8B77-D6F1116DAD86}"/>
              </a:ext>
            </a:extLst>
          </p:cNvPr>
          <p:cNvSpPr/>
          <p:nvPr/>
        </p:nvSpPr>
        <p:spPr>
          <a:xfrm>
            <a:off x="6877877" y="3525078"/>
            <a:ext cx="3102735" cy="139147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761290-0174-4A12-AF72-DCF5C83AA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have achieved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183E1F-01CE-4205-B72D-FBAC579D4E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We have achieved all the milestones that we defined till the end of December in the gantt chart: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Software Requirement Specification (SRS)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Architectural Diagrams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Entity Relationship Diagram (ERD)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Application Structure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Wireframes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ED0FC03-33DF-494B-95C4-FF50658FA699}"/>
              </a:ext>
            </a:extLst>
          </p:cNvPr>
          <p:cNvCxnSpPr/>
          <p:nvPr/>
        </p:nvCxnSpPr>
        <p:spPr>
          <a:xfrm>
            <a:off x="4280452" y="3869635"/>
            <a:ext cx="2425148" cy="0"/>
          </a:xfrm>
          <a:prstGeom prst="straightConnector1">
            <a:avLst/>
          </a:prstGeom>
          <a:ln w="762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0883CD7-CDC7-43C6-BD5B-50689FEF683E}"/>
              </a:ext>
            </a:extLst>
          </p:cNvPr>
          <p:cNvSpPr txBox="1"/>
          <p:nvPr/>
        </p:nvSpPr>
        <p:spPr>
          <a:xfrm>
            <a:off x="7010400" y="3710609"/>
            <a:ext cx="38298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Usecase Diagram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Context Diagram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Component Diagram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704326-AB41-4932-9F0B-306CC0EF3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7511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78B4B-1B37-43FA-B960-836DF402D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N-Tier Architecture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D0FF18-CBFD-4BAE-8B59-DB49C3270B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9882092" cy="576262"/>
          </a:xfrm>
        </p:spPr>
        <p:txBody>
          <a:bodyPr/>
          <a:lstStyle/>
          <a:p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Times New Roman" panose="02020603050405020304" pitchFamily="18" charset="0"/>
              </a:rPr>
              <a:t>The five layers of our architecture are as follows: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B32DA3-113E-491F-B58E-E7FE9C32E8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54954" y="3299826"/>
            <a:ext cx="4825158" cy="2840039"/>
          </a:xfrm>
        </p:spPr>
        <p:txBody>
          <a:bodyPr/>
          <a:lstStyle/>
          <a:p>
            <a:pPr marL="342900" marR="0" lvl="0" indent="-342900" algn="just">
              <a:spcBef>
                <a:spcPts val="60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Times New Roman" panose="02020603050405020304" pitchFamily="18" charset="0"/>
              </a:rPr>
              <a:t>Application Tier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+mj-lt"/>
              <a:ea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60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j-lt"/>
                <a:ea typeface="Times New Roman" panose="02020603050405020304" pitchFamily="18" charset="0"/>
              </a:rPr>
              <a:t>API Gateway</a:t>
            </a:r>
          </a:p>
          <a:p>
            <a:pPr marL="342900" marR="0" lvl="0" indent="-342900" algn="just">
              <a:spcBef>
                <a:spcPts val="60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Times New Roman" panose="02020603050405020304" pitchFamily="18" charset="0"/>
              </a:rPr>
              <a:t>Business Logic Tier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</a:p>
          <a:p>
            <a:pPr marL="342900" marR="0" lvl="0" indent="-342900" algn="just">
              <a:spcBef>
                <a:spcPts val="60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Times New Roman" panose="02020603050405020304" pitchFamily="18" charset="0"/>
              </a:rPr>
              <a:t>Caching Tier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+mj-lt"/>
              <a:ea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60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Times New Roman" panose="02020603050405020304" pitchFamily="18" charset="0"/>
              </a:rPr>
              <a:t>Database Tier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+mj-lt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BEEC35-E911-42EB-A8DD-324B43E4E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2EC2371-5DFE-4AC9-A71B-1639D98EB8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5503" y="3299826"/>
            <a:ext cx="6705236" cy="2419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1675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F368C-4229-402F-99B7-5390EE921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Plans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757D3-AF6F-4621-9DA6-CF34693B11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3120335"/>
            <a:ext cx="9380524" cy="1517926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According to the Gantt chart we had to prepare following for the next evaluation: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Database Procedures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Representational State Transfer Application Programming Interfaces (REST APIs 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1B9FEE-8C6D-48BE-B3C7-3142AF478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2643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275</TotalTime>
  <Words>442</Words>
  <Application>Microsoft Office PowerPoint</Application>
  <PresentationFormat>Widescreen</PresentationFormat>
  <Paragraphs>72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Brush Script MT</vt:lpstr>
      <vt:lpstr>Calibri</vt:lpstr>
      <vt:lpstr>Century Gothic</vt:lpstr>
      <vt:lpstr>Symbol</vt:lpstr>
      <vt:lpstr>Wingdings</vt:lpstr>
      <vt:lpstr>Wingdings 3</vt:lpstr>
      <vt:lpstr>Ion Boardroom</vt:lpstr>
      <vt:lpstr>OBEaaS Outcome Based Education as a Service</vt:lpstr>
      <vt:lpstr>Contents</vt:lpstr>
      <vt:lpstr>Introduction</vt:lpstr>
      <vt:lpstr>What we planned to do till the first evaluation</vt:lpstr>
      <vt:lpstr>What problems we faced during this time</vt:lpstr>
      <vt:lpstr>How we overcame these problems!</vt:lpstr>
      <vt:lpstr>What we have achieved</vt:lpstr>
      <vt:lpstr>N-Tier Architecture</vt:lpstr>
      <vt:lpstr>Future Plans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OBEaaS</dc:title>
  <dc:creator>HP</dc:creator>
  <cp:lastModifiedBy>Aqib Mukhtar</cp:lastModifiedBy>
  <cp:revision>18</cp:revision>
  <dcterms:created xsi:type="dcterms:W3CDTF">2020-10-25T16:17:28Z</dcterms:created>
  <dcterms:modified xsi:type="dcterms:W3CDTF">2020-12-30T17:08:30Z</dcterms:modified>
</cp:coreProperties>
</file>