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5" r:id="rId5"/>
    <p:sldId id="259" r:id="rId6"/>
    <p:sldId id="260" r:id="rId7"/>
    <p:sldId id="261" r:id="rId8"/>
    <p:sldId id="262" r:id="rId9"/>
    <p:sldId id="263" r:id="rId10"/>
    <p:sldId id="264"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14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099A38-4307-4EFC-9240-3876BCDE6047}" type="datetimeFigureOut">
              <a:rPr lang="id-ID" smtClean="0"/>
              <a:t>20/11/2022</a:t>
            </a:fld>
            <a:endParaRPr lang="id-ID"/>
          </a:p>
        </p:txBody>
      </p:sp>
      <p:sp>
        <p:nvSpPr>
          <p:cNvPr id="5" name="Footer Placeholder 4"/>
          <p:cNvSpPr>
            <a:spLocks noGrp="1"/>
          </p:cNvSpPr>
          <p:nvPr>
            <p:ph type="ftr" sz="quarter" idx="11"/>
          </p:nvPr>
        </p:nvSpPr>
        <p:spPr>
          <a:xfrm>
            <a:off x="2396319" y="329308"/>
            <a:ext cx="3086292" cy="309201"/>
          </a:xfrm>
        </p:spPr>
        <p:txBody>
          <a:bodyPr/>
          <a:lstStyle/>
          <a:p>
            <a:endParaRPr lang="id-ID"/>
          </a:p>
        </p:txBody>
      </p:sp>
      <p:sp>
        <p:nvSpPr>
          <p:cNvPr id="6" name="Slide Number Placeholder 5"/>
          <p:cNvSpPr>
            <a:spLocks noGrp="1"/>
          </p:cNvSpPr>
          <p:nvPr>
            <p:ph type="sldNum" sz="quarter" idx="12"/>
          </p:nvPr>
        </p:nvSpPr>
        <p:spPr>
          <a:xfrm>
            <a:off x="1434703" y="798973"/>
            <a:ext cx="802005" cy="503578"/>
          </a:xfrm>
        </p:spPr>
        <p:txBody>
          <a:bodyPr/>
          <a:lstStyle/>
          <a:p>
            <a:fld id="{417CDD0E-97F2-410D-8407-2F5FBD165841}" type="slidenum">
              <a:rPr lang="id-ID" smtClean="0"/>
              <a:t>‹#›</a:t>
            </a:fld>
            <a:endParaRPr lang="id-ID"/>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11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99A38-4307-4EFC-9240-3876BCDE6047}" type="datetimeFigureOut">
              <a:rPr lang="id-ID" smtClean="0"/>
              <a:t>20/11/2022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CDD0E-97F2-410D-8407-2F5FBD165841}" type="slidenum">
              <a:rPr lang="id-ID" smtClean="0"/>
              <a:t>‹#›</a:t>
            </a:fld>
            <a:endParaRPr lang="id-ID"/>
          </a:p>
        </p:txBody>
      </p:sp>
    </p:spTree>
    <p:extLst>
      <p:ext uri="{BB962C8B-B14F-4D97-AF65-F5344CB8AC3E}">
        <p14:creationId xmlns:p14="http://schemas.microsoft.com/office/powerpoint/2010/main" val="306646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99A38-4307-4EFC-9240-3876BCDE6047}" type="datetimeFigureOut">
              <a:rPr lang="id-ID" smtClean="0"/>
              <a:t>20/11/2022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CDD0E-97F2-410D-8407-2F5FBD165841}" type="slidenum">
              <a:rPr lang="id-ID" smtClean="0"/>
              <a:t>‹#›</a:t>
            </a:fld>
            <a:endParaRPr lang="id-ID"/>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852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99A38-4307-4EFC-9240-3876BCDE6047}" type="datetimeFigureOut">
              <a:rPr lang="id-ID" smtClean="0"/>
              <a:t>20/11/2022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CDD0E-97F2-410D-8407-2F5FBD165841}" type="slidenum">
              <a:rPr lang="id-ID" smtClean="0"/>
              <a:t>‹#›</a:t>
            </a:fld>
            <a:endParaRPr lang="id-ID"/>
          </a:p>
        </p:txBody>
      </p:sp>
    </p:spTree>
    <p:extLst>
      <p:ext uri="{BB962C8B-B14F-4D97-AF65-F5344CB8AC3E}">
        <p14:creationId xmlns:p14="http://schemas.microsoft.com/office/powerpoint/2010/main" val="208672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99A38-4307-4EFC-9240-3876BCDE6047}" type="datetimeFigureOut">
              <a:rPr lang="id-ID" smtClean="0"/>
              <a:t>20/11/2022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CDD0E-97F2-410D-8407-2F5FBD165841}" type="slidenum">
              <a:rPr lang="id-ID" smtClean="0"/>
              <a:t>‹#›</a:t>
            </a:fld>
            <a:endParaRPr lang="id-ID"/>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75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99A38-4307-4EFC-9240-3876BCDE6047}" type="datetimeFigureOut">
              <a:rPr lang="id-ID" smtClean="0"/>
              <a:t>20/11/2022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17CDD0E-97F2-410D-8407-2F5FBD165841}" type="slidenum">
              <a:rPr lang="id-ID" smtClean="0"/>
              <a:t>‹#›</a:t>
            </a:fld>
            <a:endParaRPr lang="id-ID"/>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369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99A38-4307-4EFC-9240-3876BCDE6047}" type="datetimeFigureOut">
              <a:rPr lang="id-ID" smtClean="0"/>
              <a:t>20/11/2022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CDD0E-97F2-410D-8407-2F5FBD165841}" type="slidenum">
              <a:rPr lang="id-ID" smtClean="0"/>
              <a:t>‹#›</a:t>
            </a:fld>
            <a:endParaRPr lang="id-ID"/>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1788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99A38-4307-4EFC-9240-3876BCDE6047}" type="datetimeFigureOut">
              <a:rPr lang="id-ID" smtClean="0"/>
              <a:t>20/11/2022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17CDD0E-97F2-410D-8407-2F5FBD165841}" type="slidenum">
              <a:rPr lang="id-ID" smtClean="0"/>
              <a:t>‹#›</a:t>
            </a:fld>
            <a:endParaRPr lang="id-ID"/>
          </a:p>
        </p:txBody>
      </p:sp>
    </p:spTree>
    <p:extLst>
      <p:ext uri="{BB962C8B-B14F-4D97-AF65-F5344CB8AC3E}">
        <p14:creationId xmlns:p14="http://schemas.microsoft.com/office/powerpoint/2010/main" val="210980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099A38-4307-4EFC-9240-3876BCDE6047}" type="datetimeFigureOut">
              <a:rPr lang="id-ID" smtClean="0"/>
              <a:t>20/11/2022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17CDD0E-97F2-410D-8407-2F5FBD165841}" type="slidenum">
              <a:rPr lang="id-ID" smtClean="0"/>
              <a:t>‹#›</a:t>
            </a:fld>
            <a:endParaRPr lang="id-ID"/>
          </a:p>
        </p:txBody>
      </p:sp>
    </p:spTree>
    <p:extLst>
      <p:ext uri="{BB962C8B-B14F-4D97-AF65-F5344CB8AC3E}">
        <p14:creationId xmlns:p14="http://schemas.microsoft.com/office/powerpoint/2010/main" val="295174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99A38-4307-4EFC-9240-3876BCDE6047}" type="datetimeFigureOut">
              <a:rPr lang="id-ID" smtClean="0"/>
              <a:t>20/11/2022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17CDD0E-97F2-410D-8407-2F5FBD165841}" type="slidenum">
              <a:rPr lang="id-ID" smtClean="0"/>
              <a:t>‹#›</a:t>
            </a:fld>
            <a:endParaRPr lang="id-ID"/>
          </a:p>
        </p:txBody>
      </p:sp>
    </p:spTree>
    <p:extLst>
      <p:ext uri="{BB962C8B-B14F-4D97-AF65-F5344CB8AC3E}">
        <p14:creationId xmlns:p14="http://schemas.microsoft.com/office/powerpoint/2010/main" val="321249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3099A38-4307-4EFC-9240-3876BCDE6047}" type="datetimeFigureOut">
              <a:rPr lang="id-ID" smtClean="0"/>
              <a:t>20/11/2022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17CDD0E-97F2-410D-8407-2F5FBD165841}" type="slidenum">
              <a:rPr lang="id-ID" smtClean="0"/>
              <a:t>‹#›</a:t>
            </a:fld>
            <a:endParaRPr lang="id-ID"/>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14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93099A38-4307-4EFC-9240-3876BCDE6047}" type="datetimeFigureOut">
              <a:rPr lang="id-ID" smtClean="0"/>
              <a:t>20/11/2022</a:t>
            </a:fld>
            <a:endParaRPr lang="id-ID"/>
          </a:p>
        </p:txBody>
      </p:sp>
      <p:sp>
        <p:nvSpPr>
          <p:cNvPr id="6" name="Footer Placeholder 5"/>
          <p:cNvSpPr>
            <a:spLocks noGrp="1"/>
          </p:cNvSpPr>
          <p:nvPr>
            <p:ph type="ftr" sz="quarter" idx="11"/>
          </p:nvPr>
        </p:nvSpPr>
        <p:spPr>
          <a:xfrm>
            <a:off x="1437530" y="318641"/>
            <a:ext cx="3251553" cy="320931"/>
          </a:xfrm>
        </p:spPr>
        <p:txBody>
          <a:bodyPr/>
          <a:lstStyle/>
          <a:p>
            <a:endParaRPr lang="id-ID"/>
          </a:p>
        </p:txBody>
      </p:sp>
      <p:sp>
        <p:nvSpPr>
          <p:cNvPr id="7" name="Slide Number Placeholder 6"/>
          <p:cNvSpPr>
            <a:spLocks noGrp="1"/>
          </p:cNvSpPr>
          <p:nvPr>
            <p:ph type="sldNum" sz="quarter" idx="12"/>
          </p:nvPr>
        </p:nvSpPr>
        <p:spPr/>
        <p:txBody>
          <a:bodyPr/>
          <a:lstStyle/>
          <a:p>
            <a:fld id="{417CDD0E-97F2-410D-8407-2F5FBD165841}" type="slidenum">
              <a:rPr lang="id-ID" smtClean="0"/>
              <a:t>‹#›</a:t>
            </a:fld>
            <a:endParaRPr lang="id-ID"/>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212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3099A38-4307-4EFC-9240-3876BCDE6047}" type="datetimeFigureOut">
              <a:rPr lang="id-ID" smtClean="0"/>
              <a:t>20/11/2022</a:t>
            </a:fld>
            <a:endParaRPr lang="id-ID"/>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17CDD0E-97F2-410D-8407-2F5FBD165841}" type="slidenum">
              <a:rPr lang="id-ID" smtClean="0"/>
              <a:t>‹#›</a:t>
            </a:fld>
            <a:endParaRPr lang="id-ID"/>
          </a:p>
        </p:txBody>
      </p:sp>
    </p:spTree>
    <p:extLst>
      <p:ext uri="{BB962C8B-B14F-4D97-AF65-F5344CB8AC3E}">
        <p14:creationId xmlns:p14="http://schemas.microsoft.com/office/powerpoint/2010/main" val="15302223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CFC1-1104-4CC9-AC89-90EB6F440E9D}"/>
              </a:ext>
            </a:extLst>
          </p:cNvPr>
          <p:cNvSpPr>
            <a:spLocks noGrp="1"/>
          </p:cNvSpPr>
          <p:nvPr>
            <p:ph type="ctrTitle"/>
          </p:nvPr>
        </p:nvSpPr>
        <p:spPr>
          <a:xfrm>
            <a:off x="1216875" y="955243"/>
            <a:ext cx="5618515" cy="1649353"/>
          </a:xfrm>
        </p:spPr>
        <p:txBody>
          <a:bodyPr>
            <a:noAutofit/>
          </a:bodyPr>
          <a:lstStyle/>
          <a:p>
            <a:r>
              <a:rPr lang="en-US" sz="4000" dirty="0" err="1"/>
              <a:t>Mempertahankan</a:t>
            </a:r>
            <a:r>
              <a:rPr lang="en-US" sz="4000" dirty="0"/>
              <a:t> </a:t>
            </a:r>
            <a:r>
              <a:rPr lang="en-US" sz="4000" dirty="0" err="1"/>
              <a:t>kejujuran</a:t>
            </a:r>
            <a:r>
              <a:rPr lang="en-US" sz="4000" dirty="0"/>
              <a:t> </a:t>
            </a:r>
            <a:r>
              <a:rPr lang="en-US" sz="4000" dirty="0" err="1"/>
              <a:t>sebagai</a:t>
            </a:r>
            <a:r>
              <a:rPr lang="en-US" sz="4000" dirty="0"/>
              <a:t> </a:t>
            </a:r>
            <a:r>
              <a:rPr lang="en-US" sz="4000" dirty="0" err="1"/>
              <a:t>cermin</a:t>
            </a:r>
            <a:r>
              <a:rPr lang="en-US" sz="4000" dirty="0"/>
              <a:t> </a:t>
            </a:r>
            <a:r>
              <a:rPr lang="en-US" sz="4000" dirty="0" err="1"/>
              <a:t>kepribadian</a:t>
            </a:r>
            <a:endParaRPr lang="id-ID" sz="4000" dirty="0"/>
          </a:p>
        </p:txBody>
      </p:sp>
    </p:spTree>
    <p:extLst>
      <p:ext uri="{BB962C8B-B14F-4D97-AF65-F5344CB8AC3E}">
        <p14:creationId xmlns:p14="http://schemas.microsoft.com/office/powerpoint/2010/main" val="429417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6EE885-CBB1-4CCF-B3F2-320EAE7D239C}"/>
              </a:ext>
            </a:extLst>
          </p:cNvPr>
          <p:cNvSpPr>
            <a:spLocks noGrp="1"/>
          </p:cNvSpPr>
          <p:nvPr>
            <p:ph type="title"/>
          </p:nvPr>
        </p:nvSpPr>
        <p:spPr>
          <a:xfrm>
            <a:off x="1375757" y="217499"/>
            <a:ext cx="6571343" cy="798502"/>
          </a:xfrm>
        </p:spPr>
        <p:txBody>
          <a:bodyPr>
            <a:normAutofit/>
          </a:bodyPr>
          <a:lstStyle/>
          <a:p>
            <a:pPr algn="ctr"/>
            <a:r>
              <a:rPr lang="en-US" sz="2400" dirty="0" err="1"/>
              <a:t>Jujur</a:t>
            </a:r>
            <a:r>
              <a:rPr lang="en-US" sz="2400" dirty="0"/>
              <a:t> </a:t>
            </a:r>
            <a:r>
              <a:rPr lang="en-US" sz="2400" dirty="0" err="1"/>
              <a:t>meski</a:t>
            </a:r>
            <a:r>
              <a:rPr lang="en-US" sz="2400" dirty="0"/>
              <a:t> </a:t>
            </a:r>
            <a:r>
              <a:rPr lang="en-US" sz="2400" dirty="0" err="1"/>
              <a:t>dalam</a:t>
            </a:r>
            <a:r>
              <a:rPr lang="en-US" sz="2400" dirty="0"/>
              <a:t> </a:t>
            </a:r>
            <a:r>
              <a:rPr lang="en-US" sz="2400" dirty="0" err="1"/>
              <a:t>canda</a:t>
            </a:r>
            <a:br>
              <a:rPr lang="en-US" sz="2400" dirty="0"/>
            </a:br>
            <a:r>
              <a:rPr lang="en-US" sz="2400" dirty="0"/>
              <a:t>(</a:t>
            </a:r>
            <a:r>
              <a:rPr lang="en-US" sz="2400" dirty="0" err="1"/>
              <a:t>bercanda</a:t>
            </a:r>
            <a:r>
              <a:rPr lang="en-US" sz="2400" dirty="0"/>
              <a:t> ala </a:t>
            </a:r>
            <a:r>
              <a:rPr lang="en-US" sz="2400" dirty="0" err="1"/>
              <a:t>rasulullah</a:t>
            </a:r>
            <a:r>
              <a:rPr lang="en-US" sz="2400" dirty="0"/>
              <a:t>)</a:t>
            </a:r>
            <a:endParaRPr lang="id-ID" sz="2400" dirty="0"/>
          </a:p>
        </p:txBody>
      </p:sp>
      <p:sp>
        <p:nvSpPr>
          <p:cNvPr id="5" name="Content Placeholder 4">
            <a:extLst>
              <a:ext uri="{FF2B5EF4-FFF2-40B4-BE49-F238E27FC236}">
                <a16:creationId xmlns:a16="http://schemas.microsoft.com/office/drawing/2014/main" id="{02629233-1B3A-4014-B48C-B682341E62AB}"/>
              </a:ext>
            </a:extLst>
          </p:cNvPr>
          <p:cNvSpPr>
            <a:spLocks noGrp="1"/>
          </p:cNvSpPr>
          <p:nvPr>
            <p:ph sz="quarter" idx="13"/>
          </p:nvPr>
        </p:nvSpPr>
        <p:spPr>
          <a:xfrm>
            <a:off x="525640" y="1016002"/>
            <a:ext cx="7796030" cy="5113866"/>
          </a:xfrm>
        </p:spPr>
        <p:txBody>
          <a:bodyPr>
            <a:normAutofit/>
          </a:bodyPr>
          <a:lstStyle/>
          <a:p>
            <a:pPr marL="0" indent="0">
              <a:buNone/>
            </a:pPr>
            <a:r>
              <a:rPr lang="id-ID" dirty="0"/>
              <a:t>dari Sahabat Abu Hurairah Radhiyallahu anhu , dia berkata: </a:t>
            </a:r>
          </a:p>
          <a:p>
            <a:pPr marL="0" indent="0" algn="r" rtl="1">
              <a:buNone/>
            </a:pPr>
            <a:r>
              <a:rPr lang="ar-SA" dirty="0"/>
              <a:t>قَالُوا: يَا رَسُولَ اللَّهِ، إِنَّكَ تُدَاعِبُنَا؟ قَالَ: نَعَمْ غَيْرَ إِنِّي لَا أَقُولُ إِلَّا حَقًّا </a:t>
            </a:r>
            <a:endParaRPr lang="id-ID" dirty="0"/>
          </a:p>
          <a:p>
            <a:pPr marL="0" indent="0">
              <a:buNone/>
            </a:pPr>
            <a:r>
              <a:rPr lang="id-ID" dirty="0"/>
              <a:t>Para Sahabat berkata, “Wahai Rasûlullâh! Sesungguhnya engkau mencadai kami.” Beliau Shallallahu ‘alaihi wa sallam bersabda, “Betul, akan tetapi saya tidak mengucapkan sesuatu kecuali yang benar. (HR Tirmidzi, asy-Syamâ’il al-Muhammadiyah)</a:t>
            </a:r>
          </a:p>
          <a:p>
            <a:pPr marL="0" indent="0">
              <a:buNone/>
            </a:pPr>
            <a:r>
              <a:rPr lang="id-ID" dirty="0"/>
              <a:t>Rasulullah </a:t>
            </a:r>
            <a:r>
              <a:rPr lang="id-ID" i="1" dirty="0"/>
              <a:t>shallallahu 'alaihi wasallam</a:t>
            </a:r>
            <a:r>
              <a:rPr lang="id-ID" dirty="0"/>
              <a:t> bersabda :</a:t>
            </a:r>
          </a:p>
          <a:p>
            <a:pPr marL="0" indent="0" algn="r" rtl="1">
              <a:buNone/>
            </a:pPr>
            <a:r>
              <a:rPr lang="ar-SA" dirty="0"/>
              <a:t>وَيْلٌ لِلَّذِي يُحَدِّثُ فَيَكْذِبُ لِيُضْحِكَ بِهِ الْقَوْمَ، وَيْلٌ لَهُ، وَيْلٌ لَهُ</a:t>
            </a:r>
          </a:p>
          <a:p>
            <a:pPr marL="0" indent="0">
              <a:buNone/>
            </a:pPr>
            <a:r>
              <a:rPr lang="ar-SA" i="1" dirty="0"/>
              <a:t>“ </a:t>
            </a:r>
            <a:r>
              <a:rPr lang="id-ID" i="1" dirty="0"/>
              <a:t>Celaka bagi siapa yang berbicara dan berbohong, hanya agar manusia tertawa, celaka baginya, celaka baginya. “</a:t>
            </a:r>
            <a:r>
              <a:rPr lang="id-ID" dirty="0"/>
              <a:t> ( HR. Abu Daud, Baihaqi, Ahmad. Berkata Syu’iab al-Arnauth : Sanadnya Hasan )</a:t>
            </a:r>
          </a:p>
        </p:txBody>
      </p:sp>
    </p:spTree>
    <p:extLst>
      <p:ext uri="{BB962C8B-B14F-4D97-AF65-F5344CB8AC3E}">
        <p14:creationId xmlns:p14="http://schemas.microsoft.com/office/powerpoint/2010/main" val="205928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DC6B8-A412-4479-A97C-2EA1FF0D0DE9}"/>
              </a:ext>
            </a:extLst>
          </p:cNvPr>
          <p:cNvSpPr>
            <a:spLocks noGrp="1"/>
          </p:cNvSpPr>
          <p:nvPr>
            <p:ph sz="quarter" idx="13"/>
          </p:nvPr>
        </p:nvSpPr>
        <p:spPr>
          <a:xfrm>
            <a:off x="514351" y="1682044"/>
            <a:ext cx="7796030" cy="3692541"/>
          </a:xfrm>
        </p:spPr>
        <p:txBody>
          <a:bodyPr>
            <a:normAutofit fontScale="92500" lnSpcReduction="20000"/>
          </a:bodyPr>
          <a:lstStyle/>
          <a:p>
            <a:pPr marL="0" indent="0" algn="r" rtl="1">
              <a:buNone/>
            </a:pPr>
            <a:r>
              <a:rPr lang="ar-SA" b="1" dirty="0"/>
              <a:t>أَنَا زَعِيمٌ بِبَيْتٍ فِي رَبَضِ الْجَنَّةِ لِمَنْ تَرَكَ الْمِرَاءَ وَإِنْ كَانَ مُحِقًّا، وَبِبَيْتٍ فِي وَسَطِ الْجَنَّةِ لِمَنْ تَرَكَ الْكَذِبَ وَإِنْ كَانَ مَازِحًا وَبِبَيْتٍ فِي أَعْلَى الْجَنَّةِ لِمَنْ حَسَّنَ خُلُقَهُ</a:t>
            </a:r>
            <a:endParaRPr lang="ar-SA" dirty="0"/>
          </a:p>
          <a:p>
            <a:pPr marL="0" indent="0">
              <a:buNone/>
            </a:pPr>
            <a:r>
              <a:rPr lang="id-ID" dirty="0"/>
              <a:t>Saya menjamin rumah di surga bawah, bagi orang yang meninggalkan perdebatan sekalipun ia benar; dan rumah di tengah surga bagi orang yang meninggalkan berdusta, sekalipun untuk bercanda; serta rumah di surga atas bagi orang yang bagus akhlaknya (HR. Abu Dawud)</a:t>
            </a:r>
          </a:p>
          <a:p>
            <a:pPr marL="0" indent="0">
              <a:buNone/>
            </a:pPr>
            <a:endParaRPr lang="id-ID" dirty="0"/>
          </a:p>
          <a:p>
            <a:pPr marL="0" indent="0">
              <a:buNone/>
            </a:pPr>
            <a:r>
              <a:rPr lang="id-ID" dirty="0"/>
              <a:t>Contoh canda Rasulullah Saw.</a:t>
            </a:r>
          </a:p>
          <a:p>
            <a:r>
              <a:rPr lang="en-US" dirty="0"/>
              <a:t>Naik </a:t>
            </a:r>
            <a:r>
              <a:rPr lang="en-US" dirty="0" err="1"/>
              <a:t>anak</a:t>
            </a:r>
            <a:r>
              <a:rPr lang="en-US" dirty="0"/>
              <a:t> </a:t>
            </a:r>
            <a:r>
              <a:rPr lang="en-US" dirty="0" err="1"/>
              <a:t>unta</a:t>
            </a:r>
            <a:endParaRPr lang="en-US" dirty="0"/>
          </a:p>
          <a:p>
            <a:r>
              <a:rPr lang="en-US" dirty="0" err="1"/>
              <a:t>Canda</a:t>
            </a:r>
            <a:r>
              <a:rPr lang="en-US" dirty="0"/>
              <a:t> </a:t>
            </a:r>
            <a:r>
              <a:rPr lang="en-US" dirty="0" err="1"/>
              <a:t>Rasulullah</a:t>
            </a:r>
            <a:r>
              <a:rPr lang="en-US" dirty="0"/>
              <a:t> </a:t>
            </a:r>
            <a:r>
              <a:rPr lang="en-US" dirty="0" err="1"/>
              <a:t>dengan</a:t>
            </a:r>
            <a:r>
              <a:rPr lang="en-US" dirty="0"/>
              <a:t> </a:t>
            </a:r>
            <a:r>
              <a:rPr lang="en-US" dirty="0" err="1"/>
              <a:t>seorang</a:t>
            </a:r>
            <a:r>
              <a:rPr lang="en-US" dirty="0"/>
              <a:t> </a:t>
            </a:r>
            <a:r>
              <a:rPr lang="en-US" dirty="0" err="1"/>
              <a:t>nenek</a:t>
            </a:r>
            <a:endParaRPr lang="id-ID" dirty="0"/>
          </a:p>
          <a:p>
            <a:pPr marL="0" indent="0">
              <a:buNone/>
            </a:pPr>
            <a:endParaRPr lang="id-ID" dirty="0"/>
          </a:p>
          <a:p>
            <a:pPr marL="0" indent="0">
              <a:buNone/>
            </a:pPr>
            <a:endParaRPr lang="id-ID" dirty="0"/>
          </a:p>
        </p:txBody>
      </p:sp>
    </p:spTree>
    <p:extLst>
      <p:ext uri="{BB962C8B-B14F-4D97-AF65-F5344CB8AC3E}">
        <p14:creationId xmlns:p14="http://schemas.microsoft.com/office/powerpoint/2010/main" val="139925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4042-A704-4D6B-9344-2DFDE034FF04}"/>
              </a:ext>
            </a:extLst>
          </p:cNvPr>
          <p:cNvSpPr>
            <a:spLocks noGrp="1"/>
          </p:cNvSpPr>
          <p:nvPr>
            <p:ph type="title"/>
          </p:nvPr>
        </p:nvSpPr>
        <p:spPr/>
        <p:txBody>
          <a:bodyPr/>
          <a:lstStyle/>
          <a:p>
            <a:r>
              <a:rPr lang="id-ID" dirty="0"/>
              <a:t>PENGERTIAN JUJUR</a:t>
            </a:r>
          </a:p>
        </p:txBody>
      </p:sp>
      <p:sp>
        <p:nvSpPr>
          <p:cNvPr id="4" name="Content Placeholder 3">
            <a:extLst>
              <a:ext uri="{FF2B5EF4-FFF2-40B4-BE49-F238E27FC236}">
                <a16:creationId xmlns:a16="http://schemas.microsoft.com/office/drawing/2014/main" id="{5FB2C342-8B48-422F-82BA-97C594DF382D}"/>
              </a:ext>
            </a:extLst>
          </p:cNvPr>
          <p:cNvSpPr>
            <a:spLocks noGrp="1"/>
          </p:cNvSpPr>
          <p:nvPr>
            <p:ph sz="quarter" idx="13"/>
          </p:nvPr>
        </p:nvSpPr>
        <p:spPr>
          <a:xfrm>
            <a:off x="673985" y="1586317"/>
            <a:ext cx="7796030" cy="3311189"/>
          </a:xfrm>
        </p:spPr>
        <p:txBody>
          <a:bodyPr>
            <a:normAutofit lnSpcReduction="10000"/>
          </a:bodyPr>
          <a:lstStyle/>
          <a:p>
            <a:r>
              <a:rPr lang="id-ID" sz="2400" dirty="0"/>
              <a:t>Jujur dalam bahasa Arab disebut</a:t>
            </a:r>
            <a:r>
              <a:rPr lang="ar-SA" sz="2400" dirty="0"/>
              <a:t> </a:t>
            </a:r>
            <a:r>
              <a:rPr lang="ar-SA" sz="3200" dirty="0"/>
              <a:t>الصِّدْقُ</a:t>
            </a:r>
            <a:r>
              <a:rPr lang="ar-SA" sz="2400" dirty="0"/>
              <a:t> </a:t>
            </a:r>
            <a:r>
              <a:rPr lang="en-US" sz="2400" dirty="0"/>
              <a:t>: </a:t>
            </a:r>
            <a:r>
              <a:rPr lang="en-US" sz="2400" dirty="0" err="1"/>
              <a:t>Benar</a:t>
            </a:r>
            <a:endParaRPr lang="id-ID" sz="2400" dirty="0"/>
          </a:p>
          <a:p>
            <a:r>
              <a:rPr lang="id-ID" sz="2400" dirty="0"/>
              <a:t>Secara Istilah: </a:t>
            </a:r>
          </a:p>
          <a:p>
            <a:pPr marL="457200" indent="-457200">
              <a:buAutoNum type="arabicPeriod"/>
            </a:pPr>
            <a:r>
              <a:rPr lang="id-ID" sz="2400" dirty="0"/>
              <a:t>Kesesuaian antara ucapan dan perbuatan</a:t>
            </a:r>
          </a:p>
          <a:p>
            <a:pPr marL="457200" indent="-457200">
              <a:buAutoNum type="arabicPeriod"/>
            </a:pPr>
            <a:r>
              <a:rPr lang="id-ID" sz="2400" dirty="0"/>
              <a:t>Kesesuaian antara informasi dan kenyataan</a:t>
            </a:r>
          </a:p>
          <a:p>
            <a:pPr marL="457200" indent="-457200">
              <a:buAutoNum type="arabicPeriod"/>
            </a:pPr>
            <a:r>
              <a:rPr lang="id-ID" sz="2400" dirty="0"/>
              <a:t>Ketegasan dan kemantapan hati</a:t>
            </a:r>
          </a:p>
          <a:p>
            <a:pPr marL="457200" indent="-457200">
              <a:buAutoNum type="arabicPeriod"/>
            </a:pPr>
            <a:r>
              <a:rPr lang="id-ID" sz="2400" dirty="0"/>
              <a:t>Sesuatu yang baik yang tidak dicampuri kedustaan</a:t>
            </a:r>
          </a:p>
          <a:p>
            <a:endParaRPr lang="id-ID" sz="2400" dirty="0"/>
          </a:p>
          <a:p>
            <a:endParaRPr lang="id-ID" sz="2400" dirty="0"/>
          </a:p>
        </p:txBody>
      </p:sp>
    </p:spTree>
    <p:extLst>
      <p:ext uri="{BB962C8B-B14F-4D97-AF65-F5344CB8AC3E}">
        <p14:creationId xmlns:p14="http://schemas.microsoft.com/office/powerpoint/2010/main" val="56894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B691-5AD0-46B3-88A6-BD66FB1353D6}"/>
              </a:ext>
            </a:extLst>
          </p:cNvPr>
          <p:cNvSpPr>
            <a:spLocks noGrp="1"/>
          </p:cNvSpPr>
          <p:nvPr>
            <p:ph type="title"/>
          </p:nvPr>
        </p:nvSpPr>
        <p:spPr/>
        <p:txBody>
          <a:bodyPr/>
          <a:lstStyle/>
          <a:p>
            <a:pPr algn="ctr"/>
            <a:r>
              <a:rPr lang="id-ID" dirty="0"/>
              <a:t>Pembagian sifat sifat jujur menurut imam al-ghazali</a:t>
            </a:r>
          </a:p>
        </p:txBody>
      </p:sp>
      <p:sp>
        <p:nvSpPr>
          <p:cNvPr id="3" name="Content Placeholder 2">
            <a:extLst>
              <a:ext uri="{FF2B5EF4-FFF2-40B4-BE49-F238E27FC236}">
                <a16:creationId xmlns:a16="http://schemas.microsoft.com/office/drawing/2014/main" id="{02E3A391-B1F5-4432-872A-4CEDB07F5AC9}"/>
              </a:ext>
            </a:extLst>
          </p:cNvPr>
          <p:cNvSpPr>
            <a:spLocks noGrp="1"/>
          </p:cNvSpPr>
          <p:nvPr>
            <p:ph sz="quarter" idx="13"/>
          </p:nvPr>
        </p:nvSpPr>
        <p:spPr/>
        <p:txBody>
          <a:bodyPr>
            <a:normAutofit lnSpcReduction="10000"/>
          </a:bodyPr>
          <a:lstStyle/>
          <a:p>
            <a:r>
              <a:rPr lang="id-ID" sz="2400" dirty="0"/>
              <a:t>Jujur dalam niat atau berkehendak</a:t>
            </a:r>
          </a:p>
          <a:p>
            <a:pPr marL="0" indent="0">
              <a:buNone/>
            </a:pPr>
            <a:r>
              <a:rPr lang="id-ID" sz="2400" dirty="0"/>
              <a:t>Semua kehendak dan gerakan hanya karena Allah Swt.</a:t>
            </a:r>
          </a:p>
          <a:p>
            <a:r>
              <a:rPr lang="id-ID" sz="2400" dirty="0"/>
              <a:t>Jujur dalam perkataan (lisan)</a:t>
            </a:r>
          </a:p>
          <a:p>
            <a:pPr marL="0" indent="0">
              <a:buNone/>
            </a:pPr>
            <a:r>
              <a:rPr lang="id-ID" sz="2400" dirty="0"/>
              <a:t>Kesesuaian antara apa yang diterima dan disampaikan</a:t>
            </a:r>
          </a:p>
          <a:p>
            <a:r>
              <a:rPr lang="id-ID" sz="2400" dirty="0"/>
              <a:t>Jujur dalam perbuatan/amaliah</a:t>
            </a:r>
          </a:p>
          <a:p>
            <a:pPr marL="0" indent="0">
              <a:buNone/>
            </a:pPr>
            <a:r>
              <a:rPr lang="id-ID" sz="2400" dirty="0"/>
              <a:t>Beramal dengan sungguh-sungguh</a:t>
            </a:r>
          </a:p>
        </p:txBody>
      </p:sp>
    </p:spTree>
    <p:extLst>
      <p:ext uri="{BB962C8B-B14F-4D97-AF65-F5344CB8AC3E}">
        <p14:creationId xmlns:p14="http://schemas.microsoft.com/office/powerpoint/2010/main" val="381191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9B89-D6EF-47E4-82E0-017AF71B28D1}"/>
              </a:ext>
            </a:extLst>
          </p:cNvPr>
          <p:cNvSpPr>
            <a:spLocks noGrp="1"/>
          </p:cNvSpPr>
          <p:nvPr>
            <p:ph type="title"/>
          </p:nvPr>
        </p:nvSpPr>
        <p:spPr>
          <a:xfrm>
            <a:off x="1430239" y="958797"/>
            <a:ext cx="6571343" cy="1049235"/>
          </a:xfrm>
        </p:spPr>
        <p:txBody>
          <a:bodyPr/>
          <a:lstStyle/>
          <a:p>
            <a:pPr algn="ctr"/>
            <a:r>
              <a:rPr lang="en-US" dirty="0"/>
              <a:t>Hikmah </a:t>
            </a:r>
            <a:r>
              <a:rPr lang="en-US" dirty="0" err="1"/>
              <a:t>kejujuran</a:t>
            </a:r>
            <a:endParaRPr lang="id-ID" dirty="0"/>
          </a:p>
        </p:txBody>
      </p:sp>
      <p:sp>
        <p:nvSpPr>
          <p:cNvPr id="3" name="Content Placeholder 2">
            <a:extLst>
              <a:ext uri="{FF2B5EF4-FFF2-40B4-BE49-F238E27FC236}">
                <a16:creationId xmlns:a16="http://schemas.microsoft.com/office/drawing/2014/main" id="{67325B93-7AEF-45C8-BB70-F8709FB07395}"/>
              </a:ext>
            </a:extLst>
          </p:cNvPr>
          <p:cNvSpPr>
            <a:spLocks noGrp="1"/>
          </p:cNvSpPr>
          <p:nvPr>
            <p:ph sz="quarter" idx="13"/>
          </p:nvPr>
        </p:nvSpPr>
        <p:spPr/>
        <p:txBody>
          <a:bodyPr>
            <a:normAutofit lnSpcReduction="10000"/>
          </a:bodyPr>
          <a:lstStyle/>
          <a:p>
            <a:r>
              <a:rPr lang="en-US" dirty="0" err="1"/>
              <a:t>Perasaan</a:t>
            </a:r>
            <a:r>
              <a:rPr lang="en-US" dirty="0"/>
              <a:t> </a:t>
            </a:r>
            <a:r>
              <a:rPr lang="en-US" dirty="0" err="1"/>
              <a:t>enak</a:t>
            </a:r>
            <a:r>
              <a:rPr lang="en-US" dirty="0"/>
              <a:t> dan </a:t>
            </a:r>
            <a:r>
              <a:rPr lang="en-US" dirty="0" err="1"/>
              <a:t>hati</a:t>
            </a:r>
            <a:r>
              <a:rPr lang="en-US" dirty="0"/>
              <a:t> </a:t>
            </a:r>
            <a:r>
              <a:rPr lang="en-US" dirty="0" err="1"/>
              <a:t>tenang</a:t>
            </a:r>
            <a:endParaRPr lang="id-ID" dirty="0"/>
          </a:p>
          <a:p>
            <a:pPr marL="0" indent="0" algn="r" rtl="1">
              <a:buNone/>
            </a:pPr>
            <a:r>
              <a:rPr lang="ar-SA" dirty="0"/>
              <a:t>فِي الصَّرَاحَةِ رَاحَةٌ</a:t>
            </a:r>
          </a:p>
          <a:p>
            <a:pPr marL="0" indent="0" rtl="1">
              <a:buNone/>
            </a:pPr>
            <a:r>
              <a:rPr lang="en-US" i="1" dirty="0" err="1"/>
              <a:t>Dalam</a:t>
            </a:r>
            <a:r>
              <a:rPr lang="en-US" i="1" dirty="0"/>
              <a:t> </a:t>
            </a:r>
            <a:r>
              <a:rPr lang="en-US" i="1" dirty="0" err="1"/>
              <a:t>keterusterangan</a:t>
            </a:r>
            <a:r>
              <a:rPr lang="en-US" i="1" dirty="0"/>
              <a:t> </a:t>
            </a:r>
            <a:r>
              <a:rPr lang="en-US" i="1" dirty="0" err="1"/>
              <a:t>ada</a:t>
            </a:r>
            <a:r>
              <a:rPr lang="en-US" i="1" dirty="0"/>
              <a:t> </a:t>
            </a:r>
            <a:r>
              <a:rPr lang="en-US" i="1" dirty="0" err="1"/>
              <a:t>ketenangan</a:t>
            </a:r>
            <a:endParaRPr lang="en-US" i="1" dirty="0"/>
          </a:p>
          <a:p>
            <a:r>
              <a:rPr lang="en-US" dirty="0" err="1"/>
              <a:t>Mendapatkan</a:t>
            </a:r>
            <a:r>
              <a:rPr lang="en-US" dirty="0"/>
              <a:t> </a:t>
            </a:r>
            <a:r>
              <a:rPr lang="en-US" dirty="0" err="1"/>
              <a:t>keparcayaan</a:t>
            </a:r>
            <a:endParaRPr lang="en-US" dirty="0"/>
          </a:p>
          <a:p>
            <a:r>
              <a:rPr lang="en-US" dirty="0" err="1"/>
              <a:t>Mendapatakan</a:t>
            </a:r>
            <a:r>
              <a:rPr lang="en-US" dirty="0"/>
              <a:t> </a:t>
            </a:r>
            <a:r>
              <a:rPr lang="en-US" dirty="0" err="1"/>
              <a:t>kemudahan</a:t>
            </a:r>
            <a:r>
              <a:rPr lang="en-US" dirty="0"/>
              <a:t> </a:t>
            </a:r>
            <a:r>
              <a:rPr lang="en-US" dirty="0" err="1"/>
              <a:t>dalam</a:t>
            </a:r>
            <a:r>
              <a:rPr lang="en-US" dirty="0"/>
              <a:t> </a:t>
            </a:r>
            <a:r>
              <a:rPr lang="en-US" dirty="0" err="1"/>
              <a:t>hidup</a:t>
            </a:r>
            <a:endParaRPr lang="en-US" dirty="0"/>
          </a:p>
          <a:p>
            <a:r>
              <a:rPr lang="en-US" dirty="0" err="1"/>
              <a:t>Membawa</a:t>
            </a:r>
            <a:r>
              <a:rPr lang="en-US" dirty="0"/>
              <a:t> </a:t>
            </a:r>
            <a:r>
              <a:rPr lang="en-US" dirty="0" err="1"/>
              <a:t>kepada</a:t>
            </a:r>
            <a:r>
              <a:rPr lang="en-US" dirty="0"/>
              <a:t> </a:t>
            </a:r>
            <a:r>
              <a:rPr lang="en-US" dirty="0" err="1"/>
              <a:t>kebaikan</a:t>
            </a:r>
            <a:r>
              <a:rPr lang="en-US" dirty="0"/>
              <a:t> dan surge</a:t>
            </a:r>
          </a:p>
          <a:p>
            <a:r>
              <a:rPr lang="en-US" dirty="0" err="1"/>
              <a:t>Dicintai</a:t>
            </a:r>
            <a:r>
              <a:rPr lang="en-US" dirty="0"/>
              <a:t> oleh Allah dan Rasul-Nya</a:t>
            </a:r>
            <a:endParaRPr lang="id-ID" dirty="0"/>
          </a:p>
        </p:txBody>
      </p:sp>
    </p:spTree>
    <p:extLst>
      <p:ext uri="{BB962C8B-B14F-4D97-AF65-F5344CB8AC3E}">
        <p14:creationId xmlns:p14="http://schemas.microsoft.com/office/powerpoint/2010/main" val="421839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ADCA-5957-48B3-9C40-BD142B40A192}"/>
              </a:ext>
            </a:extLst>
          </p:cNvPr>
          <p:cNvSpPr>
            <a:spLocks noGrp="1"/>
          </p:cNvSpPr>
          <p:nvPr>
            <p:ph type="title"/>
          </p:nvPr>
        </p:nvSpPr>
        <p:spPr>
          <a:xfrm>
            <a:off x="1172191" y="804520"/>
            <a:ext cx="7312469" cy="653219"/>
          </a:xfrm>
        </p:spPr>
        <p:txBody>
          <a:bodyPr>
            <a:normAutofit/>
          </a:bodyPr>
          <a:lstStyle/>
          <a:p>
            <a:pPr algn="ctr"/>
            <a:r>
              <a:rPr lang="id-ID" sz="2800" dirty="0"/>
              <a:t>Dalil tentang perintah berlaku jujur</a:t>
            </a:r>
          </a:p>
        </p:txBody>
      </p:sp>
      <p:pic>
        <p:nvPicPr>
          <p:cNvPr id="5" name="Content Placeholder 4">
            <a:extLst>
              <a:ext uri="{FF2B5EF4-FFF2-40B4-BE49-F238E27FC236}">
                <a16:creationId xmlns:a16="http://schemas.microsoft.com/office/drawing/2014/main" id="{D355A73A-6CFA-479F-9243-F0F6682409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2191" y="1541389"/>
            <a:ext cx="6799617" cy="2180030"/>
          </a:xfrm>
        </p:spPr>
      </p:pic>
      <p:sp>
        <p:nvSpPr>
          <p:cNvPr id="6" name="Text Placeholder 5">
            <a:extLst>
              <a:ext uri="{FF2B5EF4-FFF2-40B4-BE49-F238E27FC236}">
                <a16:creationId xmlns:a16="http://schemas.microsoft.com/office/drawing/2014/main" id="{25816EB8-C054-4B61-B124-AD0179E9E3DF}"/>
              </a:ext>
            </a:extLst>
          </p:cNvPr>
          <p:cNvSpPr>
            <a:spLocks noGrp="1"/>
          </p:cNvSpPr>
          <p:nvPr>
            <p:ph type="body" idx="4294967295"/>
          </p:nvPr>
        </p:nvSpPr>
        <p:spPr>
          <a:xfrm>
            <a:off x="1172191" y="3978898"/>
            <a:ext cx="6825424" cy="1928809"/>
          </a:xfrm>
        </p:spPr>
        <p:txBody>
          <a:bodyPr>
            <a:normAutofit/>
          </a:bodyPr>
          <a:lstStyle/>
          <a:p>
            <a:pPr marL="0" indent="0" algn="justLow">
              <a:buNone/>
            </a:pPr>
            <a:r>
              <a:rPr lang="id-ID" sz="1400" dirty="0">
                <a:latin typeface="Arial Narrow" panose="020B0606020202030204" pitchFamily="34" charset="0"/>
              </a:rPr>
              <a:t>Hai orang-orang yang beriman hendaklah kamu jadi orang-orang yang selalu menegakkan (kebenaran) karena Allah, menjadi saksi dengan adil. Dan janganlah sekali-kali kebencianmu terhadap sesuatu kaum, mendorong kamu untuk berlaku tidak adil. Berlaku adillah, karena adil itu lebih dekat kepada takwa. Dan bertakwalah kepada Allah, sesungguhnya Allah Maha Mengetahui apa yang kamu kerjakan. (Al-Maidah: 8)</a:t>
            </a:r>
          </a:p>
        </p:txBody>
      </p:sp>
    </p:spTree>
    <p:extLst>
      <p:ext uri="{BB962C8B-B14F-4D97-AF65-F5344CB8AC3E}">
        <p14:creationId xmlns:p14="http://schemas.microsoft.com/office/powerpoint/2010/main" val="227975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6EB4-A5E5-4E0C-89BA-8BBE4FCFD736}"/>
              </a:ext>
            </a:extLst>
          </p:cNvPr>
          <p:cNvSpPr>
            <a:spLocks noGrp="1"/>
          </p:cNvSpPr>
          <p:nvPr>
            <p:ph type="title"/>
          </p:nvPr>
        </p:nvSpPr>
        <p:spPr/>
        <p:txBody>
          <a:bodyPr/>
          <a:lstStyle/>
          <a:p>
            <a:r>
              <a:rPr lang="id-ID" dirty="0"/>
              <a:t>Kandungan Al-Maidah: 8</a:t>
            </a:r>
          </a:p>
        </p:txBody>
      </p:sp>
      <p:sp>
        <p:nvSpPr>
          <p:cNvPr id="3" name="Content Placeholder 2">
            <a:extLst>
              <a:ext uri="{FF2B5EF4-FFF2-40B4-BE49-F238E27FC236}">
                <a16:creationId xmlns:a16="http://schemas.microsoft.com/office/drawing/2014/main" id="{42200C86-8C5F-47BB-AF4D-07818F167485}"/>
              </a:ext>
            </a:extLst>
          </p:cNvPr>
          <p:cNvSpPr>
            <a:spLocks noGrp="1"/>
          </p:cNvSpPr>
          <p:nvPr>
            <p:ph idx="1"/>
          </p:nvPr>
        </p:nvSpPr>
        <p:spPr/>
        <p:txBody>
          <a:bodyPr/>
          <a:lstStyle/>
          <a:p>
            <a:r>
              <a:rPr lang="id-ID" dirty="0"/>
              <a:t>Perintah kepada orang mukmin agar melaksanakan amal dan pekerjaan mereka dengan cermat, jujur dan ikhlas karena Allah Swt. Baik dalam urusan agama maupun dunia.</a:t>
            </a:r>
          </a:p>
          <a:p>
            <a:r>
              <a:rPr lang="id-ID" dirty="0"/>
              <a:t>Harus adil dalam persaksian, menerangkan apa yang sebenarnya, tanpa memandang siapa orangnya.</a:t>
            </a:r>
          </a:p>
        </p:txBody>
      </p:sp>
    </p:spTree>
    <p:extLst>
      <p:ext uri="{BB962C8B-B14F-4D97-AF65-F5344CB8AC3E}">
        <p14:creationId xmlns:p14="http://schemas.microsoft.com/office/powerpoint/2010/main" val="207590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A721-CFD8-44AF-8EA9-0EEBD5F281B1}"/>
              </a:ext>
            </a:extLst>
          </p:cNvPr>
          <p:cNvSpPr>
            <a:spLocks noGrp="1"/>
          </p:cNvSpPr>
          <p:nvPr>
            <p:ph type="title"/>
          </p:nvPr>
        </p:nvSpPr>
        <p:spPr>
          <a:xfrm>
            <a:off x="689113" y="804520"/>
            <a:ext cx="8110330" cy="1049235"/>
          </a:xfrm>
        </p:spPr>
        <p:txBody>
          <a:bodyPr/>
          <a:lstStyle/>
          <a:p>
            <a:r>
              <a:rPr lang="id-ID" dirty="0"/>
              <a:t>Dalil tentang perintah berlaku jujur</a:t>
            </a:r>
          </a:p>
        </p:txBody>
      </p:sp>
      <p:sp>
        <p:nvSpPr>
          <p:cNvPr id="3" name="Content Placeholder 2">
            <a:extLst>
              <a:ext uri="{FF2B5EF4-FFF2-40B4-BE49-F238E27FC236}">
                <a16:creationId xmlns:a16="http://schemas.microsoft.com/office/drawing/2014/main" id="{FED74A39-047F-466F-9D43-E981C202D591}"/>
              </a:ext>
            </a:extLst>
          </p:cNvPr>
          <p:cNvSpPr>
            <a:spLocks noGrp="1"/>
          </p:cNvSpPr>
          <p:nvPr>
            <p:ph idx="1"/>
          </p:nvPr>
        </p:nvSpPr>
        <p:spPr>
          <a:xfrm>
            <a:off x="1458606" y="3407387"/>
            <a:ext cx="6571343" cy="3450613"/>
          </a:xfrm>
        </p:spPr>
        <p:txBody>
          <a:bodyPr/>
          <a:lstStyle/>
          <a:p>
            <a:pPr marL="0" indent="0">
              <a:buNone/>
            </a:pPr>
            <a:r>
              <a:rPr lang="id-ID" dirty="0"/>
              <a:t>Hai orang-orang yang beriman bertakwalah kepada Allah, dan hendaklah kamu bersama orang-orang yang benar. (At-Taubah 119)</a:t>
            </a:r>
          </a:p>
        </p:txBody>
      </p:sp>
      <p:pic>
        <p:nvPicPr>
          <p:cNvPr id="7" name="Picture 6">
            <a:extLst>
              <a:ext uri="{FF2B5EF4-FFF2-40B4-BE49-F238E27FC236}">
                <a16:creationId xmlns:a16="http://schemas.microsoft.com/office/drawing/2014/main" id="{F0EC4C8A-68E3-421D-ABF3-1A2F6BB06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304" y="2021577"/>
            <a:ext cx="5703945" cy="854144"/>
          </a:xfrm>
          <a:prstGeom prst="rect">
            <a:avLst/>
          </a:prstGeom>
        </p:spPr>
      </p:pic>
    </p:spTree>
    <p:extLst>
      <p:ext uri="{BB962C8B-B14F-4D97-AF65-F5344CB8AC3E}">
        <p14:creationId xmlns:p14="http://schemas.microsoft.com/office/powerpoint/2010/main" val="347264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D81B-255F-48C9-8950-E775A1DD7381}"/>
              </a:ext>
            </a:extLst>
          </p:cNvPr>
          <p:cNvSpPr>
            <a:spLocks noGrp="1"/>
          </p:cNvSpPr>
          <p:nvPr>
            <p:ph type="title"/>
          </p:nvPr>
        </p:nvSpPr>
        <p:spPr/>
        <p:txBody>
          <a:bodyPr/>
          <a:lstStyle/>
          <a:p>
            <a:r>
              <a:rPr lang="id-ID" dirty="0"/>
              <a:t>Kandungan at-taubah: 119</a:t>
            </a:r>
          </a:p>
        </p:txBody>
      </p:sp>
      <p:sp>
        <p:nvSpPr>
          <p:cNvPr id="3" name="Content Placeholder 2">
            <a:extLst>
              <a:ext uri="{FF2B5EF4-FFF2-40B4-BE49-F238E27FC236}">
                <a16:creationId xmlns:a16="http://schemas.microsoft.com/office/drawing/2014/main" id="{425099D5-D398-4866-A0D5-C613014DD2F6}"/>
              </a:ext>
            </a:extLst>
          </p:cNvPr>
          <p:cNvSpPr>
            <a:spLocks noGrp="1"/>
          </p:cNvSpPr>
          <p:nvPr>
            <p:ph idx="1"/>
          </p:nvPr>
        </p:nvSpPr>
        <p:spPr/>
        <p:txBody>
          <a:bodyPr/>
          <a:lstStyle/>
          <a:p>
            <a:r>
              <a:rPr lang="id-ID" dirty="0"/>
              <a:t>Perintah untuk tetap dalam ketakwaan serta mengharap ridha Nya dengan cara menunaikan segala kewajiban yang telah ditetapkan Nya, serta menjauhi larangan yang telah ditentukan-Nya.</a:t>
            </a:r>
          </a:p>
          <a:p>
            <a:r>
              <a:rPr lang="id-ID" dirty="0"/>
              <a:t>Dan hendaklah senantiasa bersama orang-orang yang benar dan jujur mengikuti, ketakwaan, kebenaran dan kejujuran mereka.</a:t>
            </a:r>
          </a:p>
        </p:txBody>
      </p:sp>
    </p:spTree>
    <p:extLst>
      <p:ext uri="{BB962C8B-B14F-4D97-AF65-F5344CB8AC3E}">
        <p14:creationId xmlns:p14="http://schemas.microsoft.com/office/powerpoint/2010/main" val="397135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3129E-BA6C-4E02-BAC6-C8720D726078}"/>
              </a:ext>
            </a:extLst>
          </p:cNvPr>
          <p:cNvSpPr>
            <a:spLocks noGrp="1"/>
          </p:cNvSpPr>
          <p:nvPr>
            <p:ph sz="quarter" idx="13"/>
          </p:nvPr>
        </p:nvSpPr>
        <p:spPr>
          <a:xfrm>
            <a:off x="567359" y="936961"/>
            <a:ext cx="7796030" cy="4842950"/>
          </a:xfrm>
        </p:spPr>
        <p:txBody>
          <a:bodyPr>
            <a:normAutofit fontScale="47500" lnSpcReduction="20000"/>
          </a:bodyPr>
          <a:lstStyle/>
          <a:p>
            <a:pPr marL="0" indent="0" algn="r" rtl="1">
              <a:buNone/>
            </a:pPr>
            <a:r>
              <a:rPr lang="ar-SA" sz="5900" dirty="0">
                <a:latin typeface="Traditional Arabic" panose="02020603050405020304" pitchFamily="18" charset="-78"/>
                <a:cs typeface="Traditional Arabic" panose="02020603050405020304" pitchFamily="18" charset="-78"/>
              </a:rPr>
              <a:t>عن عبد الله بن مسعود رضي الله عنه قال: قال رسول الله صلى الله عليه وسلم:</a:t>
            </a:r>
          </a:p>
          <a:p>
            <a:pPr marL="0" indent="0" algn="r" rtl="1">
              <a:buNone/>
            </a:pPr>
            <a:r>
              <a:rPr lang="ar-SA" sz="5900" b="1" dirty="0">
                <a:latin typeface="Traditional Arabic" panose="02020603050405020304" pitchFamily="18" charset="-78"/>
                <a:cs typeface="Traditional Arabic" panose="02020603050405020304" pitchFamily="18" charset="-78"/>
              </a:rPr>
              <a:t>عليكم بالصدق فإن الصدق يهدي إلى البر وإن البر يهدي إلى الجنة،</a:t>
            </a:r>
            <a:r>
              <a:rPr lang="ar-SA" sz="5900" dirty="0">
                <a:latin typeface="Traditional Arabic" panose="02020603050405020304" pitchFamily="18" charset="-78"/>
                <a:cs typeface="Traditional Arabic" panose="02020603050405020304" pitchFamily="18" charset="-78"/>
              </a:rPr>
              <a:t> وما يزال الرجل يصدق ويتحرى الصدق حتى يكتب عند الله صديقا، </a:t>
            </a:r>
          </a:p>
          <a:p>
            <a:pPr marL="0" indent="0" algn="r" rtl="1">
              <a:buNone/>
            </a:pPr>
            <a:r>
              <a:rPr lang="ar-SA" sz="5900" dirty="0">
                <a:latin typeface="Traditional Arabic" panose="02020603050405020304" pitchFamily="18" charset="-78"/>
                <a:cs typeface="Traditional Arabic" panose="02020603050405020304" pitchFamily="18" charset="-78"/>
              </a:rPr>
              <a:t>وإياكم والكذب فإن الكذب يهدي إلى الفجور، وإن الفجور يهدي إلى النار، وما يزال الرجل يكذب ويتحرى الكذب حتى يكتب عند الله كذابا (رواه مسلم)</a:t>
            </a:r>
          </a:p>
          <a:p>
            <a:pPr marL="0" indent="0" algn="l">
              <a:buNone/>
            </a:pPr>
            <a:r>
              <a:rPr lang="en-US" sz="3500" dirty="0" err="1"/>
              <a:t>Diriwayatkan</a:t>
            </a:r>
            <a:r>
              <a:rPr lang="en-US" sz="3500" dirty="0"/>
              <a:t> </a:t>
            </a:r>
            <a:r>
              <a:rPr lang="en-US" sz="3500" dirty="0" err="1"/>
              <a:t>dari</a:t>
            </a:r>
            <a:r>
              <a:rPr lang="en-US" sz="3500" dirty="0"/>
              <a:t> Abdullah bin </a:t>
            </a:r>
            <a:r>
              <a:rPr lang="en-US" sz="3500" dirty="0" err="1"/>
              <a:t>Mas’ud</a:t>
            </a:r>
            <a:r>
              <a:rPr lang="en-US" sz="3500" dirty="0"/>
              <a:t> RA: </a:t>
            </a:r>
            <a:r>
              <a:rPr lang="en-US" sz="3500" dirty="0" err="1"/>
              <a:t>Rasulullah</a:t>
            </a:r>
            <a:r>
              <a:rPr lang="en-US" sz="3500" dirty="0"/>
              <a:t> SAW </a:t>
            </a:r>
            <a:r>
              <a:rPr lang="en-US" sz="3500" dirty="0" err="1"/>
              <a:t>bersabda</a:t>
            </a:r>
            <a:r>
              <a:rPr lang="en-US" sz="3500" dirty="0"/>
              <a:t>: “</a:t>
            </a:r>
            <a:r>
              <a:rPr lang="en-US" sz="3500" dirty="0" err="1"/>
              <a:t>Hendaklah</a:t>
            </a:r>
            <a:r>
              <a:rPr lang="en-US" sz="3500" dirty="0"/>
              <a:t> </a:t>
            </a:r>
            <a:r>
              <a:rPr lang="en-US" sz="3500" dirty="0" err="1"/>
              <a:t>kamu</a:t>
            </a:r>
            <a:r>
              <a:rPr lang="en-US" sz="3500" dirty="0"/>
              <a:t> </a:t>
            </a:r>
            <a:r>
              <a:rPr lang="en-US" sz="3500" dirty="0" err="1"/>
              <a:t>berlaku</a:t>
            </a:r>
            <a:r>
              <a:rPr lang="en-US" sz="3500" dirty="0"/>
              <a:t> </a:t>
            </a:r>
            <a:r>
              <a:rPr lang="en-US" sz="3500" dirty="0" err="1"/>
              <a:t>jujur</a:t>
            </a:r>
            <a:r>
              <a:rPr lang="en-US" sz="3500" dirty="0"/>
              <a:t> </a:t>
            </a:r>
            <a:r>
              <a:rPr lang="en-US" sz="3500" dirty="0" err="1"/>
              <a:t>karena</a:t>
            </a:r>
            <a:r>
              <a:rPr lang="en-US" sz="3500" dirty="0"/>
              <a:t> </a:t>
            </a:r>
            <a:r>
              <a:rPr lang="en-US" sz="3500" dirty="0" err="1"/>
              <a:t>kejujuran</a:t>
            </a:r>
            <a:r>
              <a:rPr lang="en-US" sz="3500" dirty="0"/>
              <a:t> </a:t>
            </a:r>
            <a:r>
              <a:rPr lang="en-US" sz="3500" dirty="0" err="1"/>
              <a:t>menuntunmu</a:t>
            </a:r>
            <a:r>
              <a:rPr lang="en-US" sz="3500" dirty="0"/>
              <a:t> </a:t>
            </a:r>
            <a:r>
              <a:rPr lang="en-US" sz="3500" dirty="0" err="1"/>
              <a:t>kepada</a:t>
            </a:r>
            <a:r>
              <a:rPr lang="en-US" sz="3500" dirty="0"/>
              <a:t> </a:t>
            </a:r>
            <a:r>
              <a:rPr lang="id-ID" sz="3500" dirty="0"/>
              <a:t>kebajikan</a:t>
            </a:r>
            <a:r>
              <a:rPr lang="en-US" sz="3500" dirty="0"/>
              <a:t> </a:t>
            </a:r>
            <a:r>
              <a:rPr lang="en-US" sz="3500" dirty="0" err="1"/>
              <a:t>dan</a:t>
            </a:r>
            <a:r>
              <a:rPr lang="en-US" sz="3500" dirty="0"/>
              <a:t> </a:t>
            </a:r>
            <a:r>
              <a:rPr lang="en-US" sz="3500" dirty="0" err="1"/>
              <a:t>ke</a:t>
            </a:r>
            <a:r>
              <a:rPr lang="id-ID" sz="3500"/>
              <a:t>bajikan</a:t>
            </a:r>
            <a:r>
              <a:rPr lang="en-US" sz="3500"/>
              <a:t> </a:t>
            </a:r>
            <a:r>
              <a:rPr lang="en-US" sz="3500" dirty="0" err="1"/>
              <a:t>menuntunmu</a:t>
            </a:r>
            <a:r>
              <a:rPr lang="en-US" sz="3500" dirty="0"/>
              <a:t> </a:t>
            </a:r>
            <a:r>
              <a:rPr lang="en-US" sz="3500" dirty="0" err="1"/>
              <a:t>kepada</a:t>
            </a:r>
            <a:r>
              <a:rPr lang="en-US" sz="3500" dirty="0"/>
              <a:t> </a:t>
            </a:r>
            <a:r>
              <a:rPr lang="en-US" sz="3500" dirty="0" err="1"/>
              <a:t>surga</a:t>
            </a:r>
            <a:r>
              <a:rPr lang="en-US" sz="3500" dirty="0"/>
              <a:t>. Dan </a:t>
            </a:r>
            <a:r>
              <a:rPr lang="en-US" sz="3500" dirty="0" err="1"/>
              <a:t>senantiasa</a:t>
            </a:r>
            <a:r>
              <a:rPr lang="en-US" sz="3500" dirty="0"/>
              <a:t> </a:t>
            </a:r>
            <a:r>
              <a:rPr lang="en-US" sz="3500" dirty="0" err="1"/>
              <a:t>seseorang</a:t>
            </a:r>
            <a:r>
              <a:rPr lang="en-US" sz="3500" dirty="0"/>
              <a:t> </a:t>
            </a:r>
            <a:r>
              <a:rPr lang="en-US" sz="3500" dirty="0" err="1"/>
              <a:t>berlaku</a:t>
            </a:r>
            <a:r>
              <a:rPr lang="en-US" sz="3500" dirty="0"/>
              <a:t> </a:t>
            </a:r>
            <a:r>
              <a:rPr lang="en-US" sz="3500" dirty="0" err="1"/>
              <a:t>jujur</a:t>
            </a:r>
            <a:r>
              <a:rPr lang="en-US" sz="3500" dirty="0"/>
              <a:t> dan </a:t>
            </a:r>
            <a:r>
              <a:rPr lang="en-US" sz="3500" dirty="0" err="1"/>
              <a:t>selalu</a:t>
            </a:r>
            <a:r>
              <a:rPr lang="en-US" sz="3500" dirty="0"/>
              <a:t> </a:t>
            </a:r>
            <a:r>
              <a:rPr lang="en-US" sz="3500" dirty="0" err="1"/>
              <a:t>jujur</a:t>
            </a:r>
            <a:r>
              <a:rPr lang="en-US" sz="3500" dirty="0"/>
              <a:t> </a:t>
            </a:r>
            <a:r>
              <a:rPr lang="en-US" sz="3500" dirty="0" err="1"/>
              <a:t>sehingga</a:t>
            </a:r>
            <a:r>
              <a:rPr lang="en-US" sz="3500" dirty="0"/>
              <a:t> </a:t>
            </a:r>
            <a:r>
              <a:rPr lang="en-US" sz="3500" dirty="0" err="1"/>
              <a:t>dia</a:t>
            </a:r>
            <a:r>
              <a:rPr lang="en-US" sz="3500" dirty="0"/>
              <a:t> </a:t>
            </a:r>
            <a:r>
              <a:rPr lang="en-US" sz="3500" dirty="0" err="1"/>
              <a:t>tercatat</a:t>
            </a:r>
            <a:r>
              <a:rPr lang="en-US" sz="3500" dirty="0"/>
              <a:t> </a:t>
            </a:r>
            <a:r>
              <a:rPr lang="en-US" sz="3500" dirty="0" err="1"/>
              <a:t>disisi</a:t>
            </a:r>
            <a:r>
              <a:rPr lang="en-US" sz="3500" dirty="0"/>
              <a:t> Allah </a:t>
            </a:r>
            <a:r>
              <a:rPr lang="en-US" sz="3500" dirty="0" err="1"/>
              <a:t>Swt</a:t>
            </a:r>
            <a:r>
              <a:rPr lang="en-US" sz="3500" dirty="0"/>
              <a:t> </a:t>
            </a:r>
            <a:r>
              <a:rPr lang="en-US" sz="3500" dirty="0" err="1"/>
              <a:t>sebagai</a:t>
            </a:r>
            <a:r>
              <a:rPr lang="en-US" sz="3500" dirty="0"/>
              <a:t> orang yang </a:t>
            </a:r>
            <a:r>
              <a:rPr lang="en-US" sz="3500" dirty="0" err="1"/>
              <a:t>jujur</a:t>
            </a:r>
            <a:r>
              <a:rPr lang="en-US" sz="3500" dirty="0"/>
              <a:t>. Dan </a:t>
            </a:r>
            <a:r>
              <a:rPr lang="en-US" sz="3500" dirty="0" err="1"/>
              <a:t>hindarilah</a:t>
            </a:r>
            <a:r>
              <a:rPr lang="en-US" sz="3500" dirty="0"/>
              <a:t> </a:t>
            </a:r>
            <a:r>
              <a:rPr lang="en-US" sz="3500" dirty="0" err="1"/>
              <a:t>olehmu</a:t>
            </a:r>
            <a:r>
              <a:rPr lang="en-US" sz="3500" dirty="0"/>
              <a:t> </a:t>
            </a:r>
            <a:r>
              <a:rPr lang="en-US" sz="3500" dirty="0" err="1"/>
              <a:t>berlaku</a:t>
            </a:r>
            <a:r>
              <a:rPr lang="en-US" sz="3500" dirty="0"/>
              <a:t> </a:t>
            </a:r>
            <a:r>
              <a:rPr lang="en-US" sz="3500" dirty="0" err="1"/>
              <a:t>dusta</a:t>
            </a:r>
            <a:r>
              <a:rPr lang="en-US" sz="3500" dirty="0"/>
              <a:t> </a:t>
            </a:r>
            <a:r>
              <a:rPr lang="en-US" sz="3500" dirty="0" err="1"/>
              <a:t>karena</a:t>
            </a:r>
            <a:r>
              <a:rPr lang="en-US" sz="3500" dirty="0"/>
              <a:t> </a:t>
            </a:r>
            <a:r>
              <a:rPr lang="en-US" sz="3500" dirty="0" err="1"/>
              <a:t>kedustaan</a:t>
            </a:r>
            <a:r>
              <a:rPr lang="en-US" sz="3500" dirty="0"/>
              <a:t> </a:t>
            </a:r>
            <a:r>
              <a:rPr lang="en-US" sz="3500" dirty="0" err="1"/>
              <a:t>menuntunmu</a:t>
            </a:r>
            <a:r>
              <a:rPr lang="en-US" sz="3500" dirty="0"/>
              <a:t> </a:t>
            </a:r>
            <a:r>
              <a:rPr lang="en-US" sz="3500" dirty="0" err="1"/>
              <a:t>kepada</a:t>
            </a:r>
            <a:r>
              <a:rPr lang="en-US" sz="3500" dirty="0"/>
              <a:t> </a:t>
            </a:r>
            <a:r>
              <a:rPr lang="en-US" sz="3500" dirty="0" err="1"/>
              <a:t>kejahatan</a:t>
            </a:r>
            <a:r>
              <a:rPr lang="en-US" sz="3500" dirty="0"/>
              <a:t> dan </a:t>
            </a:r>
            <a:r>
              <a:rPr lang="en-US" sz="3500" dirty="0" err="1"/>
              <a:t>kejahatan</a:t>
            </a:r>
            <a:r>
              <a:rPr lang="en-US" sz="3500" dirty="0"/>
              <a:t> </a:t>
            </a:r>
            <a:r>
              <a:rPr lang="en-US" sz="3500" dirty="0" err="1"/>
              <a:t>menuntunmu</a:t>
            </a:r>
            <a:r>
              <a:rPr lang="en-US" sz="3500" dirty="0"/>
              <a:t> </a:t>
            </a:r>
            <a:r>
              <a:rPr lang="en-US" sz="3500" dirty="0" err="1"/>
              <a:t>kepada</a:t>
            </a:r>
            <a:r>
              <a:rPr lang="en-US" sz="3500" dirty="0"/>
              <a:t> </a:t>
            </a:r>
            <a:r>
              <a:rPr lang="en-US" sz="3500" dirty="0" err="1"/>
              <a:t>neraka</a:t>
            </a:r>
            <a:r>
              <a:rPr lang="en-US" sz="3500" dirty="0"/>
              <a:t>. Dan </a:t>
            </a:r>
            <a:r>
              <a:rPr lang="en-US" sz="3500" dirty="0" err="1"/>
              <a:t>seseorang</a:t>
            </a:r>
            <a:r>
              <a:rPr lang="en-US" sz="3500" dirty="0"/>
              <a:t> </a:t>
            </a:r>
            <a:r>
              <a:rPr lang="en-US" sz="3500" dirty="0" err="1"/>
              <a:t>senantiasa</a:t>
            </a:r>
            <a:r>
              <a:rPr lang="en-US" sz="3500" dirty="0"/>
              <a:t> </a:t>
            </a:r>
            <a:r>
              <a:rPr lang="en-US" sz="3500" dirty="0" err="1"/>
              <a:t>berlaku</a:t>
            </a:r>
            <a:r>
              <a:rPr lang="en-US" sz="3500" dirty="0"/>
              <a:t> </a:t>
            </a:r>
            <a:r>
              <a:rPr lang="en-US" sz="3500" dirty="0" err="1"/>
              <a:t>dusta</a:t>
            </a:r>
            <a:r>
              <a:rPr lang="en-US" sz="3500" dirty="0"/>
              <a:t> dan </a:t>
            </a:r>
            <a:r>
              <a:rPr lang="en-US" sz="3500" dirty="0" err="1"/>
              <a:t>selalu</a:t>
            </a:r>
            <a:r>
              <a:rPr lang="en-US" sz="3500" dirty="0"/>
              <a:t> </a:t>
            </a:r>
            <a:r>
              <a:rPr lang="en-US" sz="3500" dirty="0" err="1"/>
              <a:t>dusta</a:t>
            </a:r>
            <a:r>
              <a:rPr lang="en-US" sz="3500" dirty="0"/>
              <a:t> </a:t>
            </a:r>
            <a:r>
              <a:rPr lang="en-US" sz="3500" dirty="0" err="1"/>
              <a:t>sehingga</a:t>
            </a:r>
            <a:r>
              <a:rPr lang="en-US" sz="3500" dirty="0"/>
              <a:t> </a:t>
            </a:r>
            <a:r>
              <a:rPr lang="en-US" sz="3500" dirty="0" err="1"/>
              <a:t>dia</a:t>
            </a:r>
            <a:r>
              <a:rPr lang="en-US" sz="3500" dirty="0"/>
              <a:t> </a:t>
            </a:r>
            <a:r>
              <a:rPr lang="en-US" sz="3500" dirty="0" err="1"/>
              <a:t>tercatat</a:t>
            </a:r>
            <a:r>
              <a:rPr lang="en-US" sz="3500" dirty="0"/>
              <a:t> di </a:t>
            </a:r>
            <a:r>
              <a:rPr lang="en-US" sz="3500" dirty="0" err="1"/>
              <a:t>sisi</a:t>
            </a:r>
            <a:r>
              <a:rPr lang="en-US" sz="3500" dirty="0"/>
              <a:t> Allah </a:t>
            </a:r>
            <a:r>
              <a:rPr lang="en-US" sz="3500" dirty="0" err="1"/>
              <a:t>sebagai</a:t>
            </a:r>
            <a:r>
              <a:rPr lang="en-US" sz="3500" dirty="0"/>
              <a:t> </a:t>
            </a:r>
            <a:r>
              <a:rPr lang="en-US" sz="3500" dirty="0" err="1"/>
              <a:t>pendusta</a:t>
            </a:r>
            <a:r>
              <a:rPr lang="en-US" sz="3500" dirty="0"/>
              <a:t> (H. R. Muslim)</a:t>
            </a:r>
            <a:endParaRPr lang="id-ID" sz="3500" dirty="0"/>
          </a:p>
        </p:txBody>
      </p:sp>
    </p:spTree>
    <p:extLst>
      <p:ext uri="{BB962C8B-B14F-4D97-AF65-F5344CB8AC3E}">
        <p14:creationId xmlns:p14="http://schemas.microsoft.com/office/powerpoint/2010/main" val="13028309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Parallax</Template>
  <TotalTime>1045</TotalTime>
  <Words>686</Words>
  <Application>Microsoft Office PowerPoint</Application>
  <PresentationFormat>On-screen Show (4:3)</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Gill Sans MT</vt:lpstr>
      <vt:lpstr>Traditional Arabic</vt:lpstr>
      <vt:lpstr>Gallery</vt:lpstr>
      <vt:lpstr>Mempertahankan kejujuran sebagai cermin kepribadian</vt:lpstr>
      <vt:lpstr>PENGERTIAN JUJUR</vt:lpstr>
      <vt:lpstr>Pembagian sifat sifat jujur menurut imam al-ghazali</vt:lpstr>
      <vt:lpstr>Hikmah kejujuran</vt:lpstr>
      <vt:lpstr>Dalil tentang perintah berlaku jujur</vt:lpstr>
      <vt:lpstr>Kandungan Al-Maidah: 8</vt:lpstr>
      <vt:lpstr>Dalil tentang perintah berlaku jujur</vt:lpstr>
      <vt:lpstr>Kandungan at-taubah: 119</vt:lpstr>
      <vt:lpstr>PowerPoint Presentation</vt:lpstr>
      <vt:lpstr>Jujur meski dalam canda (bercanda ala rasulullah)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berlianakusumastuti@gmail.com</cp:lastModifiedBy>
  <cp:revision>25</cp:revision>
  <dcterms:created xsi:type="dcterms:W3CDTF">2019-09-24T13:12:20Z</dcterms:created>
  <dcterms:modified xsi:type="dcterms:W3CDTF">2022-11-20T08:27:00Z</dcterms:modified>
</cp:coreProperties>
</file>