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beee7d55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beee7d5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beee7d55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beee7d55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7beee7d55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7beee7d55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beee7d5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beee7d5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beee7d55e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beee7d55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b8cf0b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b8cf0b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beee7d5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beee7d5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b8cf0b2b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b8cf0b2b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b8cf0b2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b8cf0b2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SUMBER HUKUM ISLAM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M.Syihabuddin Annur, S.Pd.</a:t>
            </a:r>
            <a:endParaRPr b="1" sz="2400"/>
          </a:p>
        </p:txBody>
      </p:sp>
      <p:sp>
        <p:nvSpPr>
          <p:cNvPr id="74" name="Google Shape;74;p13"/>
          <p:cNvSpPr/>
          <p:nvPr/>
        </p:nvSpPr>
        <p:spPr>
          <a:xfrm>
            <a:off x="0" y="50"/>
            <a:ext cx="2252400" cy="5143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3"/>
          <p:cNvPicPr preferRelativeResize="0"/>
          <p:nvPr/>
        </p:nvPicPr>
        <p:blipFill>
          <a:blip r:embed="rId3">
            <a:alphaModFix/>
          </a:blip>
          <a:stretch>
            <a:fillRect/>
          </a:stretch>
        </p:blipFill>
        <p:spPr>
          <a:xfrm>
            <a:off x="152400" y="152400"/>
            <a:ext cx="1417475" cy="1417475"/>
          </a:xfrm>
          <a:prstGeom prst="rect">
            <a:avLst/>
          </a:prstGeom>
          <a:noFill/>
          <a:ln>
            <a:noFill/>
          </a:ln>
        </p:spPr>
      </p:pic>
      <p:pic>
        <p:nvPicPr>
          <p:cNvPr id="76" name="Google Shape;76;p13"/>
          <p:cNvPicPr preferRelativeResize="0"/>
          <p:nvPr/>
        </p:nvPicPr>
        <p:blipFill>
          <a:blip r:embed="rId4">
            <a:alphaModFix/>
          </a:blip>
          <a:stretch>
            <a:fillRect/>
          </a:stretch>
        </p:blipFill>
        <p:spPr>
          <a:xfrm>
            <a:off x="4502225" y="1527625"/>
            <a:ext cx="3555300" cy="23820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dk2"/>
                </a:solidFill>
              </a:rPr>
              <a:t>APA YANG DIMAKSUD</a:t>
            </a:r>
            <a:endParaRPr sz="2700">
              <a:solidFill>
                <a:schemeClr val="dk2"/>
              </a:solidFill>
            </a:endParaRPr>
          </a:p>
          <a:p>
            <a:pPr indent="0" lvl="0" marL="0" rtl="0" algn="l">
              <a:spcBef>
                <a:spcPts val="0"/>
              </a:spcBef>
              <a:spcAft>
                <a:spcPts val="0"/>
              </a:spcAft>
              <a:buNone/>
            </a:pPr>
            <a:r>
              <a:rPr lang="en" sz="2700">
                <a:solidFill>
                  <a:schemeClr val="dk2"/>
                </a:solidFill>
              </a:rPr>
              <a:t>DENGAN HADITS SHAHIH ?</a:t>
            </a:r>
            <a:endParaRPr sz="2700">
              <a:solidFill>
                <a:schemeClr val="dk2"/>
              </a:solidFill>
            </a:endParaRPr>
          </a:p>
        </p:txBody>
      </p:sp>
      <p:sp>
        <p:nvSpPr>
          <p:cNvPr id="144" name="Google Shape;144;p22"/>
          <p:cNvSpPr txBox="1"/>
          <p:nvPr/>
        </p:nvSpPr>
        <p:spPr>
          <a:xfrm>
            <a:off x="5341525" y="3821175"/>
            <a:ext cx="296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highlight>
                  <a:srgbClr val="38761D"/>
                </a:highlight>
                <a:latin typeface="Lato"/>
                <a:ea typeface="Lato"/>
                <a:cs typeface="Lato"/>
                <a:sym typeface="Lato"/>
              </a:rPr>
              <a:t>Kitab hadits yang berisi hadits-hadits yang berderajat shahih.</a:t>
            </a:r>
            <a:endParaRPr b="1">
              <a:solidFill>
                <a:schemeClr val="lt1"/>
              </a:solidFill>
              <a:highlight>
                <a:srgbClr val="38761D"/>
              </a:highlight>
              <a:latin typeface="Lato"/>
              <a:ea typeface="Lato"/>
              <a:cs typeface="Lato"/>
              <a:sym typeface="Lato"/>
            </a:endParaRPr>
          </a:p>
        </p:txBody>
      </p:sp>
      <p:sp>
        <p:nvSpPr>
          <p:cNvPr id="145" name="Google Shape;145;p22"/>
          <p:cNvSpPr txBox="1"/>
          <p:nvPr/>
        </p:nvSpPr>
        <p:spPr>
          <a:xfrm>
            <a:off x="3913375" y="1708400"/>
            <a:ext cx="906000" cy="1616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9300">
                <a:solidFill>
                  <a:schemeClr val="dk1"/>
                </a:solidFill>
                <a:latin typeface="Lato"/>
                <a:ea typeface="Lato"/>
                <a:cs typeface="Lato"/>
                <a:sym typeface="Lato"/>
              </a:rPr>
              <a:t>?</a:t>
            </a:r>
            <a:endParaRPr b="1" sz="9300">
              <a:solidFill>
                <a:schemeClr val="dk1"/>
              </a:solidFill>
              <a:latin typeface="Lato"/>
              <a:ea typeface="Lato"/>
              <a:cs typeface="Lato"/>
              <a:sym typeface="Lato"/>
            </a:endParaRPr>
          </a:p>
        </p:txBody>
      </p:sp>
      <p:pic>
        <p:nvPicPr>
          <p:cNvPr id="146" name="Google Shape;146;p22"/>
          <p:cNvPicPr preferRelativeResize="0"/>
          <p:nvPr/>
        </p:nvPicPr>
        <p:blipFill>
          <a:blip r:embed="rId3">
            <a:alphaModFix/>
          </a:blip>
          <a:stretch>
            <a:fillRect/>
          </a:stretch>
        </p:blipFill>
        <p:spPr>
          <a:xfrm>
            <a:off x="152400" y="152400"/>
            <a:ext cx="906000" cy="906000"/>
          </a:xfrm>
          <a:prstGeom prst="rect">
            <a:avLst/>
          </a:prstGeom>
          <a:noFill/>
          <a:ln>
            <a:noFill/>
          </a:ln>
        </p:spPr>
      </p:pic>
      <p:pic>
        <p:nvPicPr>
          <p:cNvPr id="147" name="Google Shape;147;p22"/>
          <p:cNvPicPr preferRelativeResize="0"/>
          <p:nvPr/>
        </p:nvPicPr>
        <p:blipFill>
          <a:blip r:embed="rId4">
            <a:alphaModFix/>
          </a:blip>
          <a:stretch>
            <a:fillRect/>
          </a:stretch>
        </p:blipFill>
        <p:spPr>
          <a:xfrm>
            <a:off x="5027250" y="152400"/>
            <a:ext cx="3582751" cy="3582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53" name="Google Shape;153;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4" name="Google Shape;154;p23"/>
          <p:cNvSpPr txBox="1"/>
          <p:nvPr/>
        </p:nvSpPr>
        <p:spPr>
          <a:xfrm>
            <a:off x="2855550" y="929625"/>
            <a:ext cx="3432900" cy="334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1700">
                <a:solidFill>
                  <a:schemeClr val="accent3"/>
                </a:solidFill>
                <a:latin typeface="Raleway"/>
                <a:ea typeface="Raleway"/>
                <a:cs typeface="Raleway"/>
                <a:sym typeface="Raleway"/>
              </a:rPr>
              <a:t>HADITS SECARA KUALITAS</a:t>
            </a:r>
            <a:endParaRPr b="1" sz="1700">
              <a:solidFill>
                <a:schemeClr val="accent3"/>
              </a:solidFill>
              <a:latin typeface="Raleway"/>
              <a:ea typeface="Raleway"/>
              <a:cs typeface="Raleway"/>
              <a:sym typeface="Raleway"/>
            </a:endParaRPr>
          </a:p>
        </p:txBody>
      </p:sp>
      <p:sp>
        <p:nvSpPr>
          <p:cNvPr id="155" name="Google Shape;155;p23"/>
          <p:cNvSpPr txBox="1"/>
          <p:nvPr/>
        </p:nvSpPr>
        <p:spPr>
          <a:xfrm>
            <a:off x="2863650" y="1633375"/>
            <a:ext cx="3432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Lato"/>
              <a:buChar char="❖"/>
            </a:pPr>
            <a:r>
              <a:rPr b="1" lang="en" sz="2400">
                <a:highlight>
                  <a:srgbClr val="E69138"/>
                </a:highlight>
                <a:latin typeface="Lato"/>
                <a:ea typeface="Lato"/>
                <a:cs typeface="Lato"/>
                <a:sym typeface="Lato"/>
              </a:rPr>
              <a:t>HADITS SHAHIH</a:t>
            </a:r>
            <a:endParaRPr b="1" sz="2400">
              <a:highlight>
                <a:srgbClr val="E69138"/>
              </a:highlight>
              <a:latin typeface="Lato"/>
              <a:ea typeface="Lato"/>
              <a:cs typeface="Lato"/>
              <a:sym typeface="Lato"/>
            </a:endParaRPr>
          </a:p>
          <a:p>
            <a:pPr indent="-381000" lvl="0" marL="457200" rtl="0" algn="l">
              <a:spcBef>
                <a:spcPts val="0"/>
              </a:spcBef>
              <a:spcAft>
                <a:spcPts val="0"/>
              </a:spcAft>
              <a:buSzPts val="2400"/>
              <a:buFont typeface="Lato"/>
              <a:buChar char="❖"/>
            </a:pPr>
            <a:r>
              <a:rPr b="1" lang="en" sz="2400">
                <a:highlight>
                  <a:srgbClr val="E69138"/>
                </a:highlight>
                <a:latin typeface="Lato"/>
                <a:ea typeface="Lato"/>
                <a:cs typeface="Lato"/>
                <a:sym typeface="Lato"/>
              </a:rPr>
              <a:t>HADITS HASAN</a:t>
            </a:r>
            <a:endParaRPr b="1" sz="2400">
              <a:highlight>
                <a:srgbClr val="E69138"/>
              </a:highlight>
              <a:latin typeface="Lato"/>
              <a:ea typeface="Lato"/>
              <a:cs typeface="Lato"/>
              <a:sym typeface="Lato"/>
            </a:endParaRPr>
          </a:p>
          <a:p>
            <a:pPr indent="-381000" lvl="0" marL="457200" rtl="0" algn="l">
              <a:spcBef>
                <a:spcPts val="0"/>
              </a:spcBef>
              <a:spcAft>
                <a:spcPts val="0"/>
              </a:spcAft>
              <a:buSzPts val="2400"/>
              <a:buFont typeface="Lato"/>
              <a:buChar char="❖"/>
            </a:pPr>
            <a:r>
              <a:rPr b="1" lang="en" sz="2400">
                <a:highlight>
                  <a:srgbClr val="E69138"/>
                </a:highlight>
                <a:latin typeface="Lato"/>
                <a:ea typeface="Lato"/>
                <a:cs typeface="Lato"/>
                <a:sym typeface="Lato"/>
              </a:rPr>
              <a:t>HADITS DHOIF</a:t>
            </a:r>
            <a:endParaRPr b="1" sz="2400">
              <a:highlight>
                <a:srgbClr val="E69138"/>
              </a:highlight>
              <a:latin typeface="Lato"/>
              <a:ea typeface="Lato"/>
              <a:cs typeface="Lato"/>
              <a:sym typeface="Lato"/>
            </a:endParaRPr>
          </a:p>
          <a:p>
            <a:pPr indent="-381000" lvl="0" marL="457200" rtl="0" algn="l">
              <a:spcBef>
                <a:spcPts val="0"/>
              </a:spcBef>
              <a:spcAft>
                <a:spcPts val="0"/>
              </a:spcAft>
              <a:buSzPts val="2400"/>
              <a:buFont typeface="Lato"/>
              <a:buChar char="❖"/>
            </a:pPr>
            <a:r>
              <a:rPr b="1" lang="en" sz="2400">
                <a:highlight>
                  <a:srgbClr val="E69138"/>
                </a:highlight>
                <a:latin typeface="Lato"/>
                <a:ea typeface="Lato"/>
                <a:cs typeface="Lato"/>
                <a:sym typeface="Lato"/>
              </a:rPr>
              <a:t>HADITS MAUDHU’</a:t>
            </a:r>
            <a:endParaRPr b="1" sz="2400">
              <a:highlight>
                <a:srgbClr val="E69138"/>
              </a:highlight>
              <a:latin typeface="Lato"/>
              <a:ea typeface="Lato"/>
              <a:cs typeface="Lato"/>
              <a:sym typeface="Lato"/>
            </a:endParaRPr>
          </a:p>
        </p:txBody>
      </p:sp>
      <p:pic>
        <p:nvPicPr>
          <p:cNvPr id="156" name="Google Shape;156;p23"/>
          <p:cNvPicPr preferRelativeResize="0"/>
          <p:nvPr/>
        </p:nvPicPr>
        <p:blipFill>
          <a:blip r:embed="rId5">
            <a:alphaModFix/>
          </a:blip>
          <a:stretch>
            <a:fillRect/>
          </a:stretch>
        </p:blipFill>
        <p:spPr>
          <a:xfrm>
            <a:off x="152400" y="152400"/>
            <a:ext cx="906000" cy="90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4"/>
          <p:cNvSpPr txBox="1"/>
          <p:nvPr>
            <p:ph idx="1" type="body"/>
          </p:nvPr>
        </p:nvSpPr>
        <p:spPr>
          <a:xfrm>
            <a:off x="4082800" y="1780600"/>
            <a:ext cx="4844400" cy="2948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900"/>
              </a:spcBef>
              <a:spcAft>
                <a:spcPts val="0"/>
              </a:spcAft>
              <a:buClr>
                <a:schemeClr val="dk2"/>
              </a:buClr>
              <a:buSzPts val="1100"/>
              <a:buFont typeface="Arial"/>
              <a:buNone/>
            </a:pPr>
            <a:r>
              <a:t/>
            </a:r>
            <a:endParaRPr>
              <a:solidFill>
                <a:srgbClr val="202124"/>
              </a:solidFill>
              <a:highlight>
                <a:srgbClr val="FFFFFF"/>
              </a:highlight>
              <a:latin typeface="Arial"/>
              <a:ea typeface="Arial"/>
              <a:cs typeface="Arial"/>
              <a:sym typeface="Arial"/>
            </a:endParaRPr>
          </a:p>
          <a:p>
            <a:pPr indent="0" lvl="0" marL="0" rtl="0" algn="l">
              <a:spcBef>
                <a:spcPts val="900"/>
              </a:spcBef>
              <a:spcAft>
                <a:spcPts val="0"/>
              </a:spcAft>
              <a:buClr>
                <a:schemeClr val="dk2"/>
              </a:buClr>
              <a:buSzPts val="1100"/>
              <a:buFont typeface="Arial"/>
              <a:buNone/>
            </a:pPr>
            <a:r>
              <a:rPr b="1" lang="en" sz="1800">
                <a:solidFill>
                  <a:srgbClr val="202124"/>
                </a:solidFill>
                <a:highlight>
                  <a:srgbClr val="FFFFFF"/>
                </a:highlight>
                <a:latin typeface="Arial"/>
                <a:ea typeface="Arial"/>
                <a:cs typeface="Arial"/>
                <a:sym typeface="Arial"/>
              </a:rPr>
              <a:t>Hadits Hasan</a:t>
            </a:r>
            <a:r>
              <a:rPr lang="en" sz="1800">
                <a:solidFill>
                  <a:srgbClr val="202124"/>
                </a:solidFill>
                <a:highlight>
                  <a:srgbClr val="FFFFFF"/>
                </a:highlight>
                <a:latin typeface="Arial"/>
                <a:ea typeface="Arial"/>
                <a:cs typeface="Arial"/>
                <a:sym typeface="Arial"/>
              </a:rPr>
              <a:t> adalah </a:t>
            </a:r>
            <a:r>
              <a:rPr b="1" lang="en" sz="1800">
                <a:solidFill>
                  <a:srgbClr val="202124"/>
                </a:solidFill>
                <a:highlight>
                  <a:srgbClr val="FFFFFF"/>
                </a:highlight>
                <a:latin typeface="Arial"/>
                <a:ea typeface="Arial"/>
                <a:cs typeface="Arial"/>
                <a:sym typeface="Arial"/>
              </a:rPr>
              <a:t>hadits</a:t>
            </a:r>
            <a:r>
              <a:rPr lang="en" sz="1800">
                <a:solidFill>
                  <a:srgbClr val="202124"/>
                </a:solidFill>
                <a:highlight>
                  <a:srgbClr val="FFFFFF"/>
                </a:highlight>
                <a:latin typeface="Arial"/>
                <a:ea typeface="Arial"/>
                <a:cs typeface="Arial"/>
                <a:sym typeface="Arial"/>
              </a:rPr>
              <a:t> yang bersambung sanadnya, diriwayatkan dari perawi yang memiliki sifat 'adalah (muslim, baligh, berakal dan masyhur dengan ketaatannya), walaupun dhabithnya kurang (hafalannya kurang) atau haditsnya tidak terlalu dha'if jika memiliki penguat, tidak ada syadz</a:t>
            </a:r>
            <a:endParaRPr sz="1800">
              <a:solidFill>
                <a:srgbClr val="202124"/>
              </a:solidFill>
              <a:highlight>
                <a:srgbClr val="FFFFFF"/>
              </a:highlight>
              <a:latin typeface="Arial"/>
              <a:ea typeface="Arial"/>
              <a:cs typeface="Arial"/>
              <a:sym typeface="Arial"/>
            </a:endParaRPr>
          </a:p>
          <a:p>
            <a:pPr indent="0" lvl="0" marL="0" rtl="0" algn="l">
              <a:spcBef>
                <a:spcPts val="0"/>
              </a:spcBef>
              <a:spcAft>
                <a:spcPts val="1600"/>
              </a:spcAft>
              <a:buClr>
                <a:schemeClr val="dk2"/>
              </a:buClr>
              <a:buSzPts val="1100"/>
              <a:buFont typeface="Arial"/>
              <a:buNone/>
            </a:pPr>
            <a:r>
              <a:t/>
            </a:r>
            <a:endParaRPr b="1" sz="3200">
              <a:solidFill>
                <a:schemeClr val="dk1"/>
              </a:solidFill>
            </a:endParaRPr>
          </a:p>
        </p:txBody>
      </p:sp>
      <p:sp>
        <p:nvSpPr>
          <p:cNvPr id="162" name="Google Shape;162;p24"/>
          <p:cNvSpPr/>
          <p:nvPr/>
        </p:nvSpPr>
        <p:spPr>
          <a:xfrm>
            <a:off x="19100" y="10825"/>
            <a:ext cx="3455400" cy="513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nvSpPr>
        <p:spPr>
          <a:xfrm>
            <a:off x="4126975" y="803800"/>
            <a:ext cx="4951200" cy="6771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1600"/>
              </a:spcAft>
              <a:buClr>
                <a:schemeClr val="dk2"/>
              </a:buClr>
              <a:buSzPts val="1100"/>
              <a:buFont typeface="Arial"/>
              <a:buNone/>
            </a:pPr>
            <a:r>
              <a:rPr b="1" lang="en" sz="3200">
                <a:solidFill>
                  <a:schemeClr val="dk1"/>
                </a:solidFill>
                <a:latin typeface="Lato"/>
                <a:ea typeface="Lato"/>
                <a:cs typeface="Lato"/>
                <a:sym typeface="Lato"/>
              </a:rPr>
              <a:t>HADITS SHAHIH</a:t>
            </a:r>
            <a:endParaRPr>
              <a:latin typeface="Lato"/>
              <a:ea typeface="Lato"/>
              <a:cs typeface="Lato"/>
              <a:sym typeface="Lato"/>
            </a:endParaRPr>
          </a:p>
        </p:txBody>
      </p:sp>
      <p:pic>
        <p:nvPicPr>
          <p:cNvPr id="164" name="Google Shape;164;p24"/>
          <p:cNvPicPr preferRelativeResize="0"/>
          <p:nvPr/>
        </p:nvPicPr>
        <p:blipFill>
          <a:blip r:embed="rId3">
            <a:alphaModFix/>
          </a:blip>
          <a:stretch>
            <a:fillRect/>
          </a:stretch>
        </p:blipFill>
        <p:spPr>
          <a:xfrm>
            <a:off x="176550" y="658825"/>
            <a:ext cx="3154425" cy="3582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5"/>
          <p:cNvSpPr txBox="1"/>
          <p:nvPr>
            <p:ph idx="1" type="body"/>
          </p:nvPr>
        </p:nvSpPr>
        <p:spPr>
          <a:xfrm>
            <a:off x="4082808" y="1905725"/>
            <a:ext cx="4844400" cy="2823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2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just">
              <a:spcBef>
                <a:spcPts val="1600"/>
              </a:spcBef>
              <a:spcAft>
                <a:spcPts val="0"/>
              </a:spcAft>
              <a:buNone/>
            </a:pPr>
            <a:r>
              <a:rPr b="1" lang="en" sz="1800">
                <a:solidFill>
                  <a:srgbClr val="202124"/>
                </a:solidFill>
                <a:highlight>
                  <a:srgbClr val="FFFFFF"/>
                </a:highlight>
                <a:latin typeface="Arial"/>
                <a:ea typeface="Arial"/>
                <a:cs typeface="Arial"/>
                <a:sym typeface="Arial"/>
              </a:rPr>
              <a:t>H</a:t>
            </a:r>
            <a:r>
              <a:rPr b="1" lang="en" sz="1800">
                <a:solidFill>
                  <a:srgbClr val="202124"/>
                </a:solidFill>
                <a:highlight>
                  <a:srgbClr val="FFFFFF"/>
                </a:highlight>
                <a:latin typeface="Arial"/>
                <a:ea typeface="Arial"/>
                <a:cs typeface="Arial"/>
                <a:sym typeface="Arial"/>
              </a:rPr>
              <a:t>adits shahih</a:t>
            </a:r>
            <a:r>
              <a:rPr lang="en" sz="1800">
                <a:solidFill>
                  <a:srgbClr val="202124"/>
                </a:solidFill>
                <a:highlight>
                  <a:srgbClr val="FFFFFF"/>
                </a:highlight>
                <a:latin typeface="Arial"/>
                <a:ea typeface="Arial"/>
                <a:cs typeface="Arial"/>
                <a:sym typeface="Arial"/>
              </a:rPr>
              <a:t> adalah </a:t>
            </a:r>
            <a:r>
              <a:rPr b="1" lang="en" sz="1800">
                <a:solidFill>
                  <a:srgbClr val="202124"/>
                </a:solidFill>
                <a:highlight>
                  <a:srgbClr val="FFFFFF"/>
                </a:highlight>
                <a:latin typeface="Arial"/>
                <a:ea typeface="Arial"/>
                <a:cs typeface="Arial"/>
                <a:sym typeface="Arial"/>
              </a:rPr>
              <a:t>hadits</a:t>
            </a:r>
            <a:r>
              <a:rPr lang="en" sz="1800">
                <a:solidFill>
                  <a:srgbClr val="202124"/>
                </a:solidFill>
                <a:highlight>
                  <a:srgbClr val="FFFFFF"/>
                </a:highlight>
                <a:latin typeface="Arial"/>
                <a:ea typeface="Arial"/>
                <a:cs typeface="Arial"/>
                <a:sym typeface="Arial"/>
              </a:rPr>
              <a:t> yang sanadnya bersambung, diriwayatkan oleh periwayat yang 'adil dan dhâbith hingga bersambung kepada Rasulullah atau pada sanad terakhir berasal dari kalangan sahabat tanpa mengandung syâdz (kejanggalan) ataupun 'illat (cacat).</a:t>
            </a:r>
            <a:endParaRPr b="1" sz="1800"/>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70" name="Google Shape;170;p25"/>
          <p:cNvSpPr/>
          <p:nvPr/>
        </p:nvSpPr>
        <p:spPr>
          <a:xfrm>
            <a:off x="19100" y="10825"/>
            <a:ext cx="3455400" cy="513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4126975" y="803800"/>
            <a:ext cx="4951200" cy="6771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1600"/>
              </a:spcAft>
              <a:buClr>
                <a:schemeClr val="dk2"/>
              </a:buClr>
              <a:buSzPts val="1100"/>
              <a:buFont typeface="Arial"/>
              <a:buNone/>
            </a:pPr>
            <a:r>
              <a:rPr b="1" lang="en" sz="3200">
                <a:solidFill>
                  <a:schemeClr val="dk1"/>
                </a:solidFill>
                <a:latin typeface="Lato"/>
                <a:ea typeface="Lato"/>
                <a:cs typeface="Lato"/>
                <a:sym typeface="Lato"/>
              </a:rPr>
              <a:t>HADITS HASAN</a:t>
            </a:r>
            <a:endParaRPr>
              <a:latin typeface="Lato"/>
              <a:ea typeface="Lato"/>
              <a:cs typeface="Lato"/>
              <a:sym typeface="Lato"/>
            </a:endParaRPr>
          </a:p>
        </p:txBody>
      </p:sp>
      <p:pic>
        <p:nvPicPr>
          <p:cNvPr id="172" name="Google Shape;172;p25"/>
          <p:cNvPicPr preferRelativeResize="0"/>
          <p:nvPr/>
        </p:nvPicPr>
        <p:blipFill>
          <a:blip r:embed="rId3">
            <a:alphaModFix/>
          </a:blip>
          <a:stretch>
            <a:fillRect/>
          </a:stretch>
        </p:blipFill>
        <p:spPr>
          <a:xfrm>
            <a:off x="294825" y="970350"/>
            <a:ext cx="2903950" cy="282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6"/>
          <p:cNvSpPr txBox="1"/>
          <p:nvPr>
            <p:ph idx="1" type="body"/>
          </p:nvPr>
        </p:nvSpPr>
        <p:spPr>
          <a:xfrm>
            <a:off x="4082808" y="1905725"/>
            <a:ext cx="4844400" cy="2823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2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just">
              <a:spcBef>
                <a:spcPts val="1600"/>
              </a:spcBef>
              <a:spcAft>
                <a:spcPts val="0"/>
              </a:spcAft>
              <a:buNone/>
            </a:pPr>
            <a:r>
              <a:rPr b="1" lang="en" sz="1800">
                <a:solidFill>
                  <a:srgbClr val="202124"/>
                </a:solidFill>
                <a:highlight>
                  <a:srgbClr val="FFFFFF"/>
                </a:highlight>
                <a:latin typeface="Arial"/>
                <a:ea typeface="Arial"/>
                <a:cs typeface="Arial"/>
                <a:sym typeface="Arial"/>
              </a:rPr>
              <a:t>H</a:t>
            </a:r>
            <a:r>
              <a:rPr b="1" lang="en" sz="1800">
                <a:solidFill>
                  <a:srgbClr val="202124"/>
                </a:solidFill>
                <a:highlight>
                  <a:srgbClr val="FFFFFF"/>
                </a:highlight>
                <a:latin typeface="Arial"/>
                <a:ea typeface="Arial"/>
                <a:cs typeface="Arial"/>
                <a:sym typeface="Arial"/>
              </a:rPr>
              <a:t>adits shahih</a:t>
            </a:r>
            <a:r>
              <a:rPr lang="en" sz="1800">
                <a:solidFill>
                  <a:srgbClr val="202124"/>
                </a:solidFill>
                <a:highlight>
                  <a:srgbClr val="FFFFFF"/>
                </a:highlight>
                <a:latin typeface="Arial"/>
                <a:ea typeface="Arial"/>
                <a:cs typeface="Arial"/>
                <a:sym typeface="Arial"/>
              </a:rPr>
              <a:t> adalah </a:t>
            </a:r>
            <a:r>
              <a:rPr b="1" lang="en" sz="1800">
                <a:solidFill>
                  <a:srgbClr val="202124"/>
                </a:solidFill>
                <a:highlight>
                  <a:srgbClr val="FFFFFF"/>
                </a:highlight>
                <a:latin typeface="Arial"/>
                <a:ea typeface="Arial"/>
                <a:cs typeface="Arial"/>
                <a:sym typeface="Arial"/>
              </a:rPr>
              <a:t>hadits</a:t>
            </a:r>
            <a:r>
              <a:rPr lang="en" sz="1800">
                <a:solidFill>
                  <a:srgbClr val="202124"/>
                </a:solidFill>
                <a:highlight>
                  <a:srgbClr val="FFFFFF"/>
                </a:highlight>
                <a:latin typeface="Arial"/>
                <a:ea typeface="Arial"/>
                <a:cs typeface="Arial"/>
                <a:sym typeface="Arial"/>
              </a:rPr>
              <a:t> </a:t>
            </a:r>
            <a:r>
              <a:rPr lang="en" sz="1800">
                <a:solidFill>
                  <a:srgbClr val="4D5156"/>
                </a:solidFill>
                <a:highlight>
                  <a:srgbClr val="FFFFFF"/>
                </a:highlight>
                <a:latin typeface="Arial"/>
                <a:ea typeface="Arial"/>
                <a:cs typeface="Arial"/>
                <a:sym typeface="Arial"/>
              </a:rPr>
              <a:t> yang tidak memenuhi persyaratan hadits shahih dan hasan, tidak bisa dijadikan hujjah, namun bisa dijadikan semangat beribadah.</a:t>
            </a:r>
            <a:endParaRPr b="1" sz="1800"/>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78" name="Google Shape;178;p26"/>
          <p:cNvSpPr/>
          <p:nvPr/>
        </p:nvSpPr>
        <p:spPr>
          <a:xfrm>
            <a:off x="19100" y="10825"/>
            <a:ext cx="3455400" cy="513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4126975" y="803800"/>
            <a:ext cx="4951200" cy="6771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1600"/>
              </a:spcAft>
              <a:buClr>
                <a:schemeClr val="dk2"/>
              </a:buClr>
              <a:buSzPts val="1100"/>
              <a:buFont typeface="Arial"/>
              <a:buNone/>
            </a:pPr>
            <a:r>
              <a:rPr b="1" lang="en" sz="3200">
                <a:solidFill>
                  <a:schemeClr val="dk1"/>
                </a:solidFill>
                <a:latin typeface="Lato"/>
                <a:ea typeface="Lato"/>
                <a:cs typeface="Lato"/>
                <a:sym typeface="Lato"/>
              </a:rPr>
              <a:t>HADITS DHOIF</a:t>
            </a:r>
            <a:endParaRPr>
              <a:latin typeface="Lato"/>
              <a:ea typeface="Lato"/>
              <a:cs typeface="Lato"/>
              <a:sym typeface="Lato"/>
            </a:endParaRPr>
          </a:p>
        </p:txBody>
      </p:sp>
      <p:pic>
        <p:nvPicPr>
          <p:cNvPr id="180" name="Google Shape;180;p26"/>
          <p:cNvPicPr preferRelativeResize="0"/>
          <p:nvPr/>
        </p:nvPicPr>
        <p:blipFill>
          <a:blip r:embed="rId3">
            <a:alphaModFix/>
          </a:blip>
          <a:stretch>
            <a:fillRect/>
          </a:stretch>
        </p:blipFill>
        <p:spPr>
          <a:xfrm>
            <a:off x="294825" y="970350"/>
            <a:ext cx="2903950" cy="282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7"/>
          <p:cNvSpPr txBox="1"/>
          <p:nvPr>
            <p:ph idx="1" type="body"/>
          </p:nvPr>
        </p:nvSpPr>
        <p:spPr>
          <a:xfrm>
            <a:off x="4082808" y="1905725"/>
            <a:ext cx="4844400" cy="2823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32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l">
              <a:spcBef>
                <a:spcPts val="1600"/>
              </a:spcBef>
              <a:spcAft>
                <a:spcPts val="0"/>
              </a:spcAft>
              <a:buNone/>
            </a:pPr>
            <a:r>
              <a:t/>
            </a:r>
            <a:endParaRPr b="1" sz="1800">
              <a:solidFill>
                <a:schemeClr val="dk1"/>
              </a:solidFill>
            </a:endParaRPr>
          </a:p>
          <a:p>
            <a:pPr indent="0" lvl="0" marL="0" rtl="0" algn="just">
              <a:spcBef>
                <a:spcPts val="1600"/>
              </a:spcBef>
              <a:spcAft>
                <a:spcPts val="0"/>
              </a:spcAft>
              <a:buNone/>
            </a:pPr>
            <a:r>
              <a:rPr b="1" lang="en" sz="1800">
                <a:solidFill>
                  <a:srgbClr val="202124"/>
                </a:solidFill>
                <a:highlight>
                  <a:srgbClr val="FFFFFF"/>
                </a:highlight>
                <a:latin typeface="Arial"/>
                <a:ea typeface="Arial"/>
                <a:cs typeface="Arial"/>
                <a:sym typeface="Arial"/>
              </a:rPr>
              <a:t>Hadits Palsu, </a:t>
            </a:r>
            <a:r>
              <a:rPr lang="en" sz="1800">
                <a:solidFill>
                  <a:srgbClr val="202124"/>
                </a:solidFill>
                <a:highlight>
                  <a:srgbClr val="FFFFFF"/>
                </a:highlight>
                <a:latin typeface="Arial"/>
                <a:ea typeface="Arial"/>
                <a:cs typeface="Arial"/>
                <a:sym typeface="Arial"/>
              </a:rPr>
              <a:t>tidak berasal dari Rasulullah SAW, tidak bisa dijadikan hukum.</a:t>
            </a:r>
            <a:endParaRPr sz="1800"/>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0"/>
              </a:spcAft>
              <a:buClr>
                <a:schemeClr val="dk2"/>
              </a:buClr>
              <a:buSzPts val="1100"/>
              <a:buFont typeface="Arial"/>
              <a:buNone/>
            </a:pPr>
            <a:r>
              <a:t/>
            </a:r>
            <a:endParaRPr b="1"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sp>
        <p:nvSpPr>
          <p:cNvPr id="186" name="Google Shape;186;p27"/>
          <p:cNvSpPr/>
          <p:nvPr/>
        </p:nvSpPr>
        <p:spPr>
          <a:xfrm>
            <a:off x="19100" y="10825"/>
            <a:ext cx="3455400" cy="5132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nvSpPr>
        <p:spPr>
          <a:xfrm>
            <a:off x="4126975" y="803800"/>
            <a:ext cx="4951200" cy="6771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1600"/>
              </a:spcAft>
              <a:buClr>
                <a:schemeClr val="dk2"/>
              </a:buClr>
              <a:buSzPts val="1100"/>
              <a:buFont typeface="Arial"/>
              <a:buNone/>
            </a:pPr>
            <a:r>
              <a:rPr b="1" lang="en" sz="3200">
                <a:solidFill>
                  <a:schemeClr val="dk1"/>
                </a:solidFill>
                <a:latin typeface="Lato"/>
                <a:ea typeface="Lato"/>
                <a:cs typeface="Lato"/>
                <a:sym typeface="Lato"/>
              </a:rPr>
              <a:t>HADITS MAUDHU’</a:t>
            </a:r>
            <a:endParaRPr>
              <a:latin typeface="Lato"/>
              <a:ea typeface="Lato"/>
              <a:cs typeface="Lato"/>
              <a:sym typeface="Lato"/>
            </a:endParaRPr>
          </a:p>
        </p:txBody>
      </p:sp>
      <p:pic>
        <p:nvPicPr>
          <p:cNvPr id="188" name="Google Shape;188;p27"/>
          <p:cNvPicPr preferRelativeResize="0"/>
          <p:nvPr/>
        </p:nvPicPr>
        <p:blipFill>
          <a:blip r:embed="rId3">
            <a:alphaModFix/>
          </a:blip>
          <a:stretch>
            <a:fillRect/>
          </a:stretch>
        </p:blipFill>
        <p:spPr>
          <a:xfrm>
            <a:off x="294825" y="970350"/>
            <a:ext cx="2903950" cy="282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41B47"/>
        </a:solidFill>
      </p:bgPr>
    </p:bg>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94" name="Google Shape;194;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5" name="Google Shape;195;p28"/>
          <p:cNvSpPr txBox="1"/>
          <p:nvPr/>
        </p:nvSpPr>
        <p:spPr>
          <a:xfrm>
            <a:off x="2766125" y="929625"/>
            <a:ext cx="3696600" cy="334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accent3"/>
                </a:solidFill>
                <a:latin typeface="Raleway"/>
                <a:ea typeface="Raleway"/>
                <a:cs typeface="Raleway"/>
                <a:sym typeface="Raleway"/>
              </a:rPr>
              <a:t>HADITS DITINJAU SECARA PERAWI</a:t>
            </a:r>
            <a:endParaRPr b="1" sz="1600">
              <a:solidFill>
                <a:schemeClr val="accent3"/>
              </a:solidFill>
              <a:latin typeface="Raleway"/>
              <a:ea typeface="Raleway"/>
              <a:cs typeface="Raleway"/>
              <a:sym typeface="Raleway"/>
            </a:endParaRPr>
          </a:p>
        </p:txBody>
      </p:sp>
      <p:sp>
        <p:nvSpPr>
          <p:cNvPr id="196" name="Google Shape;196;p28"/>
          <p:cNvSpPr txBox="1"/>
          <p:nvPr/>
        </p:nvSpPr>
        <p:spPr>
          <a:xfrm>
            <a:off x="2863650" y="1633375"/>
            <a:ext cx="34329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Lato"/>
              <a:buChar char="❖"/>
            </a:pPr>
            <a:r>
              <a:rPr b="1" lang="en" sz="2400">
                <a:solidFill>
                  <a:schemeClr val="dk2"/>
                </a:solidFill>
                <a:highlight>
                  <a:srgbClr val="E69138"/>
                </a:highlight>
                <a:latin typeface="Lato"/>
                <a:ea typeface="Lato"/>
                <a:cs typeface="Lato"/>
                <a:sym typeface="Lato"/>
              </a:rPr>
              <a:t>HADITS </a:t>
            </a:r>
            <a:r>
              <a:rPr b="1" lang="en" sz="2400">
                <a:highlight>
                  <a:srgbClr val="E69138"/>
                </a:highlight>
                <a:latin typeface="Lato"/>
                <a:ea typeface="Lato"/>
                <a:cs typeface="Lato"/>
                <a:sym typeface="Lato"/>
              </a:rPr>
              <a:t>MUTAWATTIR</a:t>
            </a:r>
            <a:endParaRPr b="1" sz="2400">
              <a:highlight>
                <a:srgbClr val="E69138"/>
              </a:highlight>
              <a:latin typeface="Lato"/>
              <a:ea typeface="Lato"/>
              <a:cs typeface="Lato"/>
              <a:sym typeface="Lato"/>
            </a:endParaRPr>
          </a:p>
          <a:p>
            <a:pPr indent="0" lvl="0" marL="457200" rtl="0" algn="l">
              <a:spcBef>
                <a:spcPts val="0"/>
              </a:spcBef>
              <a:spcAft>
                <a:spcPts val="0"/>
              </a:spcAft>
              <a:buNone/>
            </a:pPr>
            <a:r>
              <a:t/>
            </a:r>
            <a:endParaRPr b="1" sz="2400">
              <a:highlight>
                <a:srgbClr val="E69138"/>
              </a:highlight>
              <a:latin typeface="Lato"/>
              <a:ea typeface="Lato"/>
              <a:cs typeface="Lato"/>
              <a:sym typeface="Lato"/>
            </a:endParaRPr>
          </a:p>
          <a:p>
            <a:pPr indent="-381000" lvl="0" marL="457200" rtl="0" algn="l">
              <a:spcBef>
                <a:spcPts val="0"/>
              </a:spcBef>
              <a:spcAft>
                <a:spcPts val="0"/>
              </a:spcAft>
              <a:buSzPts val="2400"/>
              <a:buFont typeface="Lato"/>
              <a:buChar char="❖"/>
            </a:pPr>
            <a:r>
              <a:rPr b="1" lang="en" sz="2400">
                <a:solidFill>
                  <a:schemeClr val="dk2"/>
                </a:solidFill>
                <a:highlight>
                  <a:srgbClr val="E69138"/>
                </a:highlight>
                <a:latin typeface="Lato"/>
                <a:ea typeface="Lato"/>
                <a:cs typeface="Lato"/>
                <a:sym typeface="Lato"/>
              </a:rPr>
              <a:t>HADITS </a:t>
            </a:r>
            <a:r>
              <a:rPr b="1" lang="en" sz="2400">
                <a:highlight>
                  <a:srgbClr val="E69138"/>
                </a:highlight>
                <a:latin typeface="Lato"/>
                <a:ea typeface="Lato"/>
                <a:cs typeface="Lato"/>
                <a:sym typeface="Lato"/>
              </a:rPr>
              <a:t>MASYHUR</a:t>
            </a:r>
            <a:endParaRPr b="1" sz="2400">
              <a:highlight>
                <a:srgbClr val="E69138"/>
              </a:highlight>
              <a:latin typeface="Lato"/>
              <a:ea typeface="Lato"/>
              <a:cs typeface="Lato"/>
              <a:sym typeface="Lato"/>
            </a:endParaRPr>
          </a:p>
          <a:p>
            <a:pPr indent="0" lvl="0" marL="457200" rtl="0" algn="l">
              <a:spcBef>
                <a:spcPts val="0"/>
              </a:spcBef>
              <a:spcAft>
                <a:spcPts val="0"/>
              </a:spcAft>
              <a:buNone/>
            </a:pPr>
            <a:r>
              <a:t/>
            </a:r>
            <a:endParaRPr b="1" sz="2400">
              <a:highlight>
                <a:srgbClr val="E69138"/>
              </a:highlight>
              <a:latin typeface="Lato"/>
              <a:ea typeface="Lato"/>
              <a:cs typeface="Lato"/>
              <a:sym typeface="Lato"/>
            </a:endParaRPr>
          </a:p>
          <a:p>
            <a:pPr indent="-381000" lvl="0" marL="457200" rtl="0" algn="l">
              <a:spcBef>
                <a:spcPts val="0"/>
              </a:spcBef>
              <a:spcAft>
                <a:spcPts val="0"/>
              </a:spcAft>
              <a:buSzPts val="2400"/>
              <a:buFont typeface="Lato"/>
              <a:buChar char="❖"/>
            </a:pPr>
            <a:r>
              <a:rPr b="1" lang="en" sz="2400">
                <a:highlight>
                  <a:srgbClr val="E69138"/>
                </a:highlight>
                <a:latin typeface="Lato"/>
                <a:ea typeface="Lato"/>
                <a:cs typeface="Lato"/>
                <a:sym typeface="Lato"/>
              </a:rPr>
              <a:t>HADITS AHAD</a:t>
            </a:r>
            <a:endParaRPr b="1" sz="2400">
              <a:highlight>
                <a:srgbClr val="E69138"/>
              </a:highlight>
              <a:latin typeface="Lato"/>
              <a:ea typeface="Lato"/>
              <a:cs typeface="Lato"/>
              <a:sym typeface="Lato"/>
            </a:endParaRPr>
          </a:p>
        </p:txBody>
      </p:sp>
      <p:pic>
        <p:nvPicPr>
          <p:cNvPr id="197" name="Google Shape;197;p28"/>
          <p:cNvPicPr preferRelativeResize="0"/>
          <p:nvPr/>
        </p:nvPicPr>
        <p:blipFill>
          <a:blip r:embed="rId5">
            <a:alphaModFix/>
          </a:blip>
          <a:stretch>
            <a:fillRect/>
          </a:stretch>
        </p:blipFill>
        <p:spPr>
          <a:xfrm>
            <a:off x="184100" y="162725"/>
            <a:ext cx="906000" cy="90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29"/>
          <p:cNvSpPr/>
          <p:nvPr/>
        </p:nvSpPr>
        <p:spPr>
          <a:xfrm>
            <a:off x="3539450" y="818825"/>
            <a:ext cx="2627400" cy="2671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highlight>
                  <a:schemeClr val="lt1"/>
                </a:highlight>
              </a:rPr>
              <a:t>HADITS MASYHUR</a:t>
            </a:r>
            <a:endParaRPr b="1" sz="1800">
              <a:highlight>
                <a:schemeClr val="lt1"/>
              </a:highlight>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4D5156"/>
                </a:solidFill>
                <a:highlight>
                  <a:srgbClr val="FFE599"/>
                </a:highlight>
              </a:rPr>
              <a:t>H</a:t>
            </a:r>
            <a:r>
              <a:rPr b="1" lang="en" sz="1800">
                <a:solidFill>
                  <a:srgbClr val="5F6368"/>
                </a:solidFill>
                <a:highlight>
                  <a:srgbClr val="FFE599"/>
                </a:highlight>
              </a:rPr>
              <a:t>adits masyhur</a:t>
            </a:r>
            <a:r>
              <a:rPr lang="en" sz="1800">
                <a:solidFill>
                  <a:srgbClr val="4D5156"/>
                </a:solidFill>
                <a:highlight>
                  <a:srgbClr val="FFE599"/>
                </a:highlight>
              </a:rPr>
              <a:t> adalah hadits yang diriwayatkan oleh tiga orang perawi atau lebih dan belum mencapai derajat mutawatir.</a:t>
            </a:r>
            <a:endParaRPr sz="1800">
              <a:highlight>
                <a:srgbClr val="FFE599"/>
              </a:highlight>
            </a:endParaRPr>
          </a:p>
        </p:txBody>
      </p:sp>
      <p:sp>
        <p:nvSpPr>
          <p:cNvPr id="203" name="Google Shape;203;p29"/>
          <p:cNvSpPr/>
          <p:nvPr/>
        </p:nvSpPr>
        <p:spPr>
          <a:xfrm>
            <a:off x="167950" y="163850"/>
            <a:ext cx="3149700" cy="3400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highlight>
                  <a:schemeClr val="dk1"/>
                </a:highlight>
              </a:rPr>
              <a:t>HADITS MUTAWATTIR</a:t>
            </a:r>
            <a:endParaRPr b="1" sz="1800">
              <a:highlight>
                <a:schemeClr val="dk1"/>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solidFill>
                  <a:srgbClr val="202124"/>
                </a:solidFill>
                <a:highlight>
                  <a:srgbClr val="FFFFFF"/>
                </a:highlight>
              </a:rPr>
              <a:t>Hadis Mutawatir adalah </a:t>
            </a:r>
            <a:r>
              <a:rPr b="1" lang="en" sz="1800">
                <a:solidFill>
                  <a:srgbClr val="202124"/>
                </a:solidFill>
                <a:highlight>
                  <a:srgbClr val="FFFFFF"/>
                </a:highlight>
              </a:rPr>
              <a:t>hadis yang diriwayatkan oleh sejumlah orang pada setiap tingkat sanadnya, yang menurut tradisi mustahil mereka berse- pakat untuk berdusta dan karena itu diyakini kebenarannya</a:t>
            </a:r>
            <a:r>
              <a:rPr lang="en" sz="1800">
                <a:solidFill>
                  <a:srgbClr val="202124"/>
                </a:solidFill>
                <a:highlight>
                  <a:srgbClr val="FFFFFF"/>
                </a:highlight>
              </a:rPr>
              <a:t>.</a:t>
            </a:r>
            <a:endParaRPr sz="1800"/>
          </a:p>
        </p:txBody>
      </p:sp>
      <p:sp>
        <p:nvSpPr>
          <p:cNvPr id="204" name="Google Shape;204;p29"/>
          <p:cNvSpPr/>
          <p:nvPr/>
        </p:nvSpPr>
        <p:spPr>
          <a:xfrm>
            <a:off x="6469575" y="1055700"/>
            <a:ext cx="2285100" cy="23505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highlight>
                  <a:schemeClr val="lt1"/>
                </a:highlight>
              </a:rPr>
              <a:t>HADITS AHAD</a:t>
            </a:r>
            <a:endParaRPr b="1" sz="1600">
              <a:highlight>
                <a:schemeClr val="lt1"/>
              </a:highlight>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4D5156"/>
                </a:solidFill>
                <a:highlight>
                  <a:srgbClr val="FFE599"/>
                </a:highlight>
              </a:rPr>
              <a:t>H</a:t>
            </a:r>
            <a:r>
              <a:rPr b="1" lang="en" sz="1600">
                <a:solidFill>
                  <a:srgbClr val="5F6368"/>
                </a:solidFill>
                <a:highlight>
                  <a:srgbClr val="FFE599"/>
                </a:highlight>
              </a:rPr>
              <a:t>adits ahad</a:t>
            </a:r>
            <a:r>
              <a:rPr lang="en" sz="1600">
                <a:solidFill>
                  <a:srgbClr val="4D5156"/>
                </a:solidFill>
                <a:highlight>
                  <a:srgbClr val="FFE599"/>
                </a:highlight>
              </a:rPr>
              <a:t> adalah hadits yang diriwayatkan oleh satu/dua orang perawi dan belum mencapai derajat mutawatir.</a:t>
            </a:r>
            <a:endParaRPr sz="1600">
              <a:highlight>
                <a:srgbClr val="FFE599"/>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0"/>
          <p:cNvSpPr/>
          <p:nvPr/>
        </p:nvSpPr>
        <p:spPr>
          <a:xfrm>
            <a:off x="2016250" y="586475"/>
            <a:ext cx="5175300" cy="1066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highlight>
                  <a:schemeClr val="lt1"/>
                </a:highlight>
              </a:rPr>
              <a:t>SEMANGAT, SEMOGA ALLAH MENJAGA HATI, PIKIRAN, UCAPAN DAN PERBUATAN KITA. AAMIIN </a:t>
            </a:r>
            <a:endParaRPr sz="1700">
              <a:highlight>
                <a:srgbClr val="FFE599"/>
              </a:highlight>
            </a:endParaRPr>
          </a:p>
        </p:txBody>
      </p:sp>
      <p:sp>
        <p:nvSpPr>
          <p:cNvPr id="210" name="Google Shape;210;p30"/>
          <p:cNvSpPr/>
          <p:nvPr/>
        </p:nvSpPr>
        <p:spPr>
          <a:xfrm>
            <a:off x="2016250" y="2111875"/>
            <a:ext cx="5175300" cy="1066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highlight>
                  <a:schemeClr val="lt1"/>
                </a:highlight>
              </a:rPr>
              <a:t>JADILAH MUSLIM/AH GAUL TAPI SHOLIH/AH YA ! ^-^</a:t>
            </a:r>
            <a:endParaRPr sz="1700">
              <a:highlight>
                <a:srgbClr val="FFE599"/>
              </a:highlight>
            </a:endParaRPr>
          </a:p>
        </p:txBody>
      </p:sp>
      <p:pic>
        <p:nvPicPr>
          <p:cNvPr id="211" name="Google Shape;211;p30"/>
          <p:cNvPicPr preferRelativeResize="0"/>
          <p:nvPr/>
        </p:nvPicPr>
        <p:blipFill>
          <a:blip r:embed="rId3">
            <a:alphaModFix/>
          </a:blip>
          <a:stretch>
            <a:fillRect/>
          </a:stretch>
        </p:blipFill>
        <p:spPr>
          <a:xfrm>
            <a:off x="184100" y="162725"/>
            <a:ext cx="1066500" cy="1066500"/>
          </a:xfrm>
          <a:prstGeom prst="rect">
            <a:avLst/>
          </a:prstGeom>
          <a:noFill/>
          <a:ln>
            <a:noFill/>
          </a:ln>
        </p:spPr>
      </p:pic>
      <p:sp>
        <p:nvSpPr>
          <p:cNvPr id="212" name="Google Shape;212;p30"/>
          <p:cNvSpPr/>
          <p:nvPr/>
        </p:nvSpPr>
        <p:spPr>
          <a:xfrm>
            <a:off x="1984350" y="3764025"/>
            <a:ext cx="5175300" cy="10665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highlight>
                  <a:schemeClr val="lt1"/>
                </a:highlight>
              </a:rPr>
              <a:t>SIAP MENJEMPUT PAS (PENILAIAN AKHIR SEMESTER) :)</a:t>
            </a:r>
            <a:endParaRPr sz="1700">
              <a:highlight>
                <a:srgbClr val="FFE599"/>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80" name="Shape 80"/>
        <p:cNvGrpSpPr/>
        <p:nvPr/>
      </p:nvGrpSpPr>
      <p:grpSpPr>
        <a:xfrm>
          <a:off x="0" y="0"/>
          <a:ext cx="0" cy="0"/>
          <a:chOff x="0" y="0"/>
          <a:chExt cx="0" cy="0"/>
        </a:xfrm>
      </p:grpSpPr>
      <p:sp>
        <p:nvSpPr>
          <p:cNvPr id="81" name="Google Shape;81;p14"/>
          <p:cNvSpPr txBox="1"/>
          <p:nvPr>
            <p:ph idx="4294967295" type="title"/>
          </p:nvPr>
        </p:nvSpPr>
        <p:spPr>
          <a:xfrm>
            <a:off x="231900" y="329500"/>
            <a:ext cx="5197200" cy="1938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lt1"/>
                </a:solidFill>
              </a:rPr>
              <a:t>APA SUMBER HUKUM ISLAM KEDUA?</a:t>
            </a:r>
            <a:endParaRPr sz="2400">
              <a:solidFill>
                <a:schemeClr val="lt1"/>
              </a:solidFill>
            </a:endParaRPr>
          </a:p>
        </p:txBody>
      </p:sp>
      <p:sp>
        <p:nvSpPr>
          <p:cNvPr id="82" name="Google Shape;82;p14"/>
          <p:cNvSpPr txBox="1"/>
          <p:nvPr>
            <p:ph idx="4294967295" type="title"/>
          </p:nvPr>
        </p:nvSpPr>
        <p:spPr>
          <a:xfrm>
            <a:off x="3546925" y="3239375"/>
            <a:ext cx="5197200" cy="1583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lt1"/>
                </a:solidFill>
              </a:rPr>
              <a:t>MENGAPA MEMBUTUHKAN SUMBER HUKUM ISLAM SELAIN AL-QURAN ?</a:t>
            </a:r>
            <a:endParaRPr sz="2400">
              <a:solidFill>
                <a:schemeClr val="lt1"/>
              </a:solidFill>
            </a:endParaRPr>
          </a:p>
        </p:txBody>
      </p:sp>
      <p:pic>
        <p:nvPicPr>
          <p:cNvPr id="83" name="Google Shape;83;p14"/>
          <p:cNvPicPr preferRelativeResize="0"/>
          <p:nvPr/>
        </p:nvPicPr>
        <p:blipFill>
          <a:blip r:embed="rId3">
            <a:alphaModFix/>
          </a:blip>
          <a:stretch>
            <a:fillRect/>
          </a:stretch>
        </p:blipFill>
        <p:spPr>
          <a:xfrm>
            <a:off x="461700" y="2403425"/>
            <a:ext cx="2528150" cy="252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87" name="Shape 87"/>
        <p:cNvGrpSpPr/>
        <p:nvPr/>
      </p:nvGrpSpPr>
      <p:grpSpPr>
        <a:xfrm>
          <a:off x="0" y="0"/>
          <a:ext cx="0" cy="0"/>
          <a:chOff x="0" y="0"/>
          <a:chExt cx="0" cy="0"/>
        </a:xfrm>
      </p:grpSpPr>
      <p:sp>
        <p:nvSpPr>
          <p:cNvPr id="88" name="Google Shape;88;p15"/>
          <p:cNvSpPr txBox="1"/>
          <p:nvPr/>
        </p:nvSpPr>
        <p:spPr>
          <a:xfrm>
            <a:off x="3902700" y="212625"/>
            <a:ext cx="120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highlight>
                  <a:srgbClr val="FFFF00"/>
                </a:highlight>
                <a:latin typeface="Lato"/>
                <a:ea typeface="Lato"/>
                <a:cs typeface="Lato"/>
                <a:sym typeface="Lato"/>
              </a:rPr>
              <a:t>HADITS</a:t>
            </a:r>
            <a:endParaRPr b="1" sz="2000">
              <a:highlight>
                <a:srgbClr val="FFFF00"/>
              </a:highlight>
              <a:latin typeface="Lato"/>
              <a:ea typeface="Lato"/>
              <a:cs typeface="Lato"/>
              <a:sym typeface="Lato"/>
            </a:endParaRPr>
          </a:p>
        </p:txBody>
      </p:sp>
      <p:sp>
        <p:nvSpPr>
          <p:cNvPr id="89" name="Google Shape;89;p15"/>
          <p:cNvSpPr txBox="1"/>
          <p:nvPr/>
        </p:nvSpPr>
        <p:spPr>
          <a:xfrm>
            <a:off x="445075" y="799575"/>
            <a:ext cx="82047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Lato"/>
              <a:buChar char="❖"/>
            </a:pPr>
            <a:r>
              <a:rPr lang="en" sz="2400">
                <a:solidFill>
                  <a:schemeClr val="lt1"/>
                </a:solidFill>
                <a:highlight>
                  <a:srgbClr val="CC0000"/>
                </a:highlight>
                <a:latin typeface="Lato"/>
                <a:ea typeface="Lato"/>
                <a:cs typeface="Lato"/>
                <a:sym typeface="Lato"/>
              </a:rPr>
              <a:t>Etimologi :</a:t>
            </a:r>
            <a:r>
              <a:rPr lang="en" sz="2400">
                <a:solidFill>
                  <a:schemeClr val="lt1"/>
                </a:solidFill>
                <a:latin typeface="Lato"/>
                <a:ea typeface="Lato"/>
                <a:cs typeface="Lato"/>
                <a:sym typeface="Lato"/>
              </a:rPr>
              <a:t> Perkataan atau Perbuatan</a:t>
            </a:r>
            <a:endParaRPr sz="2400">
              <a:solidFill>
                <a:schemeClr val="lt1"/>
              </a:solidFill>
              <a:latin typeface="Lato"/>
              <a:ea typeface="Lato"/>
              <a:cs typeface="Lato"/>
              <a:sym typeface="Lato"/>
            </a:endParaRPr>
          </a:p>
          <a:p>
            <a:pPr indent="-381000" lvl="0" marL="457200" rtl="0" algn="l">
              <a:spcBef>
                <a:spcPts val="0"/>
              </a:spcBef>
              <a:spcAft>
                <a:spcPts val="0"/>
              </a:spcAft>
              <a:buClr>
                <a:schemeClr val="lt1"/>
              </a:buClr>
              <a:buSzPts val="2400"/>
              <a:buFont typeface="Lato"/>
              <a:buChar char="❖"/>
            </a:pPr>
            <a:r>
              <a:rPr lang="en" sz="2400">
                <a:solidFill>
                  <a:schemeClr val="lt1"/>
                </a:solidFill>
                <a:highlight>
                  <a:srgbClr val="CC0000"/>
                </a:highlight>
                <a:latin typeface="Lato"/>
                <a:ea typeface="Lato"/>
                <a:cs typeface="Lato"/>
                <a:sym typeface="Lato"/>
              </a:rPr>
              <a:t>Terminologi : </a:t>
            </a:r>
            <a:r>
              <a:rPr lang="en" sz="2400">
                <a:solidFill>
                  <a:schemeClr val="lt1"/>
                </a:solidFill>
              </a:rPr>
              <a:t>Segala perkataan, perbuatan, dan ketetapan (taqrir) yang dilakukan oleh Nabi Muhammad SAW</a:t>
            </a:r>
            <a:endParaRPr sz="2400">
              <a:solidFill>
                <a:schemeClr val="lt1"/>
              </a:solidFill>
              <a:latin typeface="Lato"/>
              <a:ea typeface="Lato"/>
              <a:cs typeface="Lato"/>
              <a:sym typeface="Lato"/>
            </a:endParaRPr>
          </a:p>
        </p:txBody>
      </p:sp>
      <p:sp>
        <p:nvSpPr>
          <p:cNvPr id="90" name="Google Shape;90;p15"/>
          <p:cNvSpPr txBox="1"/>
          <p:nvPr/>
        </p:nvSpPr>
        <p:spPr>
          <a:xfrm>
            <a:off x="3278550" y="2079150"/>
            <a:ext cx="245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highlight>
                  <a:srgbClr val="FFFF00"/>
                </a:highlight>
                <a:latin typeface="Lato"/>
                <a:ea typeface="Lato"/>
                <a:cs typeface="Lato"/>
                <a:sym typeface="Lato"/>
              </a:rPr>
              <a:t>HADITS = SUNNAH</a:t>
            </a:r>
            <a:endParaRPr b="1" sz="2000">
              <a:highlight>
                <a:srgbClr val="FFFF00"/>
              </a:highlight>
              <a:latin typeface="Lato"/>
              <a:ea typeface="Lato"/>
              <a:cs typeface="Lato"/>
              <a:sym typeface="Lato"/>
            </a:endParaRPr>
          </a:p>
        </p:txBody>
      </p:sp>
      <p:sp>
        <p:nvSpPr>
          <p:cNvPr id="91" name="Google Shape;91;p15"/>
          <p:cNvSpPr txBox="1"/>
          <p:nvPr/>
        </p:nvSpPr>
        <p:spPr>
          <a:xfrm>
            <a:off x="597475" y="2721775"/>
            <a:ext cx="8204700" cy="1293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400">
                <a:solidFill>
                  <a:schemeClr val="lt1"/>
                </a:solidFill>
                <a:highlight>
                  <a:srgbClr val="FF9900"/>
                </a:highlight>
              </a:rPr>
              <a:t>Berdasarkan Ulama Hadits ;</a:t>
            </a:r>
            <a:endParaRPr sz="2400">
              <a:solidFill>
                <a:schemeClr val="lt1"/>
              </a:solidFill>
              <a:highlight>
                <a:srgbClr val="FF9900"/>
              </a:highlight>
            </a:endParaRPr>
          </a:p>
          <a:p>
            <a:pPr indent="-381000" lvl="0" marL="457200" rtl="0" algn="l">
              <a:spcBef>
                <a:spcPts val="0"/>
              </a:spcBef>
              <a:spcAft>
                <a:spcPts val="0"/>
              </a:spcAft>
              <a:buClr>
                <a:schemeClr val="lt1"/>
              </a:buClr>
              <a:buSzPts val="2400"/>
              <a:buFont typeface="Lato"/>
              <a:buChar char="❖"/>
            </a:pPr>
            <a:r>
              <a:rPr lang="en" sz="2400">
                <a:solidFill>
                  <a:schemeClr val="lt1"/>
                </a:solidFill>
                <a:highlight>
                  <a:srgbClr val="CC0000"/>
                </a:highlight>
              </a:rPr>
              <a:t>Hadits :</a:t>
            </a:r>
            <a:r>
              <a:rPr lang="en" sz="2400">
                <a:solidFill>
                  <a:schemeClr val="lt1"/>
                </a:solidFill>
              </a:rPr>
              <a:t> Ucapan atau perkataan Rasulullah SAW</a:t>
            </a:r>
            <a:endParaRPr sz="2400">
              <a:solidFill>
                <a:schemeClr val="lt1"/>
              </a:solidFill>
            </a:endParaRPr>
          </a:p>
          <a:p>
            <a:pPr indent="-381000" lvl="0" marL="457200" rtl="0" algn="l">
              <a:spcBef>
                <a:spcPts val="0"/>
              </a:spcBef>
              <a:spcAft>
                <a:spcPts val="0"/>
              </a:spcAft>
              <a:buClr>
                <a:schemeClr val="lt1"/>
              </a:buClr>
              <a:buSzPts val="2400"/>
              <a:buFont typeface="Lato"/>
              <a:buChar char="❖"/>
            </a:pPr>
            <a:r>
              <a:rPr lang="en" sz="2400">
                <a:solidFill>
                  <a:schemeClr val="lt1"/>
                </a:solidFill>
                <a:highlight>
                  <a:srgbClr val="CC0000"/>
                </a:highlight>
              </a:rPr>
              <a:t>Sunnah : </a:t>
            </a:r>
            <a:r>
              <a:rPr lang="en" sz="2400">
                <a:solidFill>
                  <a:schemeClr val="lt1"/>
                </a:solidFill>
              </a:rPr>
              <a:t>Segala apa yang dilakukan oleh Rasulullah</a:t>
            </a:r>
            <a:endParaRPr sz="24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5" name="Shape 95"/>
        <p:cNvGrpSpPr/>
        <p:nvPr/>
      </p:nvGrpSpPr>
      <p:grpSpPr>
        <a:xfrm>
          <a:off x="0" y="0"/>
          <a:ext cx="0" cy="0"/>
          <a:chOff x="0" y="0"/>
          <a:chExt cx="0" cy="0"/>
        </a:xfrm>
      </p:grpSpPr>
      <p:sp>
        <p:nvSpPr>
          <p:cNvPr id="96" name="Google Shape;96;p16"/>
          <p:cNvSpPr txBox="1"/>
          <p:nvPr/>
        </p:nvSpPr>
        <p:spPr>
          <a:xfrm>
            <a:off x="2702750" y="212625"/>
            <a:ext cx="212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highlight>
                  <a:srgbClr val="FFFF00"/>
                </a:highlight>
                <a:latin typeface="Lato"/>
                <a:ea typeface="Lato"/>
                <a:cs typeface="Lato"/>
                <a:sym typeface="Lato"/>
              </a:rPr>
              <a:t>DASAR HUKUM</a:t>
            </a:r>
            <a:endParaRPr b="1" sz="2000">
              <a:highlight>
                <a:srgbClr val="FFFF00"/>
              </a:highlight>
              <a:latin typeface="Lato"/>
              <a:ea typeface="Lato"/>
              <a:cs typeface="Lato"/>
              <a:sym typeface="Lato"/>
            </a:endParaRPr>
          </a:p>
        </p:txBody>
      </p:sp>
      <p:sp>
        <p:nvSpPr>
          <p:cNvPr id="97" name="Google Shape;97;p16"/>
          <p:cNvSpPr txBox="1"/>
          <p:nvPr/>
        </p:nvSpPr>
        <p:spPr>
          <a:xfrm>
            <a:off x="445075" y="799575"/>
            <a:ext cx="8204700" cy="2031900"/>
          </a:xfrm>
          <a:prstGeom prst="rect">
            <a:avLst/>
          </a:prstGeom>
          <a:solidFill>
            <a:srgbClr val="6FA8DC"/>
          </a:solidFill>
          <a:ln>
            <a:noFill/>
          </a:ln>
        </p:spPr>
        <p:txBody>
          <a:bodyPr anchorCtr="0" anchor="t" bIns="91425" lIns="91425" spcFirstLastPara="1" rIns="91425" wrap="square" tIns="91425">
            <a:spAutoFit/>
          </a:bodyPr>
          <a:lstStyle/>
          <a:p>
            <a:pPr indent="0" lvl="0" marL="0" rtl="0" algn="r">
              <a:spcBef>
                <a:spcPts val="0"/>
              </a:spcBef>
              <a:spcAft>
                <a:spcPts val="0"/>
              </a:spcAft>
              <a:buClr>
                <a:schemeClr val="dk2"/>
              </a:buClr>
              <a:buSzPts val="1100"/>
              <a:buFont typeface="Arial"/>
              <a:buNone/>
            </a:pPr>
            <a:r>
              <a:rPr lang="en" sz="2400">
                <a:solidFill>
                  <a:schemeClr val="lt1"/>
                </a:solidFill>
                <a:highlight>
                  <a:srgbClr val="6D9EEB"/>
                </a:highlight>
                <a:latin typeface="Lato"/>
                <a:ea typeface="Lato"/>
                <a:cs typeface="Lato"/>
                <a:sym typeface="Lato"/>
              </a:rPr>
              <a:t>مَّآ أَفَآءَ ٱللَّهُ عَلَىٰ رَسُولِهِۦ مِنْ أَهْلِ ٱلْقُرَىٰ فَلِلَّهِ وَلِلرَّسُولِ وَلِذِى ٱلْقُرْبَىٰ وَٱلْيَتَٰمَىٰ وَٱلْمَسَٰكِينِ وَٱبْنِ ٱلسَّبِيلِ كَىْ لَا يَكُونَ دُولَةًۢ بَيْنَ ٱلْأَغْنِيَآءِ مِنكُمْ ۚ </a:t>
            </a:r>
            <a:r>
              <a:rPr lang="en" sz="2400">
                <a:solidFill>
                  <a:schemeClr val="lt1"/>
                </a:solidFill>
                <a:highlight>
                  <a:srgbClr val="CC0000"/>
                </a:highlight>
                <a:latin typeface="Lato"/>
                <a:ea typeface="Lato"/>
                <a:cs typeface="Lato"/>
                <a:sym typeface="Lato"/>
              </a:rPr>
              <a:t>وَمَآ ءَاتَىٰكُمُ ٱلرَّسُولُ فَخُذُوهُ وَمَا نَهَىٰكُمْ</a:t>
            </a:r>
            <a:r>
              <a:rPr lang="en" sz="2400">
                <a:solidFill>
                  <a:schemeClr val="lt1"/>
                </a:solidFill>
                <a:highlight>
                  <a:srgbClr val="6D9EEB"/>
                </a:highlight>
                <a:latin typeface="Lato"/>
                <a:ea typeface="Lato"/>
                <a:cs typeface="Lato"/>
                <a:sym typeface="Lato"/>
              </a:rPr>
              <a:t> </a:t>
            </a:r>
            <a:r>
              <a:rPr lang="en" sz="2400">
                <a:solidFill>
                  <a:schemeClr val="lt1"/>
                </a:solidFill>
                <a:highlight>
                  <a:srgbClr val="CC0000"/>
                </a:highlight>
                <a:latin typeface="Lato"/>
                <a:ea typeface="Lato"/>
                <a:cs typeface="Lato"/>
                <a:sym typeface="Lato"/>
              </a:rPr>
              <a:t>عَنْهُ فَٱنتَهُوا۟ ۚ وَٱتَّقُوا۟ ٱللَّهَ ۖ إِنَّ ٱللَّهَ شَدِيدُ ٱلْعِقَابِ</a:t>
            </a:r>
            <a:endParaRPr sz="2400">
              <a:solidFill>
                <a:schemeClr val="lt1"/>
              </a:solidFill>
              <a:highlight>
                <a:srgbClr val="CC0000"/>
              </a:highlight>
              <a:latin typeface="Lato"/>
              <a:ea typeface="Lato"/>
              <a:cs typeface="Lato"/>
              <a:sym typeface="Lato"/>
            </a:endParaRPr>
          </a:p>
          <a:p>
            <a:pPr indent="0" lvl="0" marL="0" rtl="0" algn="r">
              <a:spcBef>
                <a:spcPts val="0"/>
              </a:spcBef>
              <a:spcAft>
                <a:spcPts val="0"/>
              </a:spcAft>
              <a:buClr>
                <a:schemeClr val="dk2"/>
              </a:buClr>
              <a:buSzPts val="1100"/>
              <a:buFont typeface="Arial"/>
              <a:buNone/>
            </a:pPr>
            <a:r>
              <a:t/>
            </a:r>
            <a:endParaRPr sz="2400">
              <a:solidFill>
                <a:schemeClr val="lt1"/>
              </a:solidFill>
              <a:highlight>
                <a:srgbClr val="6D9EEB"/>
              </a:highlight>
              <a:latin typeface="Lato"/>
              <a:ea typeface="Lato"/>
              <a:cs typeface="Lato"/>
              <a:sym typeface="Lato"/>
            </a:endParaRPr>
          </a:p>
          <a:p>
            <a:pPr indent="0" lvl="0" marL="0" rtl="0" algn="r">
              <a:spcBef>
                <a:spcPts val="0"/>
              </a:spcBef>
              <a:spcAft>
                <a:spcPts val="0"/>
              </a:spcAft>
              <a:buNone/>
            </a:pPr>
            <a:r>
              <a:t/>
            </a:r>
            <a:endParaRPr sz="2400">
              <a:solidFill>
                <a:schemeClr val="lt1"/>
              </a:solidFill>
              <a:highlight>
                <a:srgbClr val="6D9EEB"/>
              </a:highlight>
              <a:latin typeface="Lato"/>
              <a:ea typeface="Lato"/>
              <a:cs typeface="Lato"/>
              <a:sym typeface="Lato"/>
            </a:endParaRPr>
          </a:p>
        </p:txBody>
      </p:sp>
      <p:sp>
        <p:nvSpPr>
          <p:cNvPr id="98" name="Google Shape;98;p16"/>
          <p:cNvSpPr txBox="1"/>
          <p:nvPr/>
        </p:nvSpPr>
        <p:spPr>
          <a:xfrm>
            <a:off x="597475" y="2721775"/>
            <a:ext cx="8204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sz="1600">
                <a:solidFill>
                  <a:schemeClr val="lt1"/>
                </a:solidFill>
                <a:highlight>
                  <a:srgbClr val="CC0000"/>
                </a:highlight>
              </a:rPr>
              <a:t>Artinya:</a:t>
            </a:r>
            <a:r>
              <a:rPr lang="en" sz="1600">
                <a:solidFill>
                  <a:schemeClr val="lt1"/>
                </a:solidFill>
                <a:highlight>
                  <a:srgbClr val="6D9EEB"/>
                </a:highlight>
              </a:rPr>
              <a:t> Apa saja harta rampasan (fai-i) yang diberikan Allah kepada Rasul-Nya (dari harta benda) yang berasal dari penduduk kota-kota maka adalah untuk Allah, untuk Rasul, kaum kerabat, anak-anak yatim, orang-orang miskin dan orang-orang yang dalam perjalanan, supaya harta itu jangan beredar di antara orang-orang kaya saja di antara kamu.</a:t>
            </a:r>
            <a:r>
              <a:rPr lang="en" sz="1600">
                <a:solidFill>
                  <a:schemeClr val="lt1"/>
                </a:solidFill>
                <a:highlight>
                  <a:srgbClr val="CC0000"/>
                </a:highlight>
              </a:rPr>
              <a:t> Apa yang diberikan Rasul kepadamu, maka terimalah. Dan apa yang dilarangnya bagimu, maka tinggalkanlah. Dan bertakwalah kepada Allah. Sesungguhnya Allah amat keras hukumannya. (AL-HASYR/59: 7)</a:t>
            </a:r>
            <a:endParaRPr sz="1600">
              <a:solidFill>
                <a:schemeClr val="lt1"/>
              </a:solidFill>
              <a:highlight>
                <a:srgbClr val="CC0000"/>
              </a:highlight>
            </a:endParaRPr>
          </a:p>
          <a:p>
            <a:pPr indent="0" lvl="0" marL="457200" rtl="0" algn="l">
              <a:spcBef>
                <a:spcPts val="0"/>
              </a:spcBef>
              <a:spcAft>
                <a:spcPts val="0"/>
              </a:spcAft>
              <a:buNone/>
            </a:pPr>
            <a:r>
              <a:t/>
            </a:r>
            <a:endParaRPr sz="1600">
              <a:solidFill>
                <a:schemeClr val="lt1"/>
              </a:solidFill>
              <a:highlight>
                <a:srgbClr val="FF99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1526350" y="162725"/>
            <a:ext cx="5828550" cy="4818049"/>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5" name="Google Shape;105;p17"/>
          <p:cNvSpPr txBox="1"/>
          <p:nvPr/>
        </p:nvSpPr>
        <p:spPr>
          <a:xfrm>
            <a:off x="2525850" y="929625"/>
            <a:ext cx="2702400" cy="52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highlight>
                  <a:srgbClr val="FF9900"/>
                </a:highlight>
                <a:latin typeface="Raleway"/>
                <a:ea typeface="Raleway"/>
                <a:cs typeface="Raleway"/>
                <a:sym typeface="Raleway"/>
              </a:rPr>
              <a:t>KOMPONEN HADITS</a:t>
            </a:r>
            <a:endParaRPr b="1" sz="2000">
              <a:solidFill>
                <a:schemeClr val="lt2"/>
              </a:solidFill>
              <a:highlight>
                <a:srgbClr val="FF9900"/>
              </a:highlight>
              <a:latin typeface="Raleway"/>
              <a:ea typeface="Raleway"/>
              <a:cs typeface="Raleway"/>
              <a:sym typeface="Raleway"/>
            </a:endParaRPr>
          </a:p>
        </p:txBody>
      </p:sp>
      <p:sp>
        <p:nvSpPr>
          <p:cNvPr id="106" name="Google Shape;106;p17"/>
          <p:cNvSpPr txBox="1"/>
          <p:nvPr>
            <p:ph idx="4294967295" type="body"/>
          </p:nvPr>
        </p:nvSpPr>
        <p:spPr>
          <a:xfrm>
            <a:off x="2920950" y="1533125"/>
            <a:ext cx="3302100" cy="1869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Raleway"/>
              <a:buChar char="➔"/>
            </a:pPr>
            <a:r>
              <a:rPr b="1" lang="en" sz="2500">
                <a:latin typeface="Raleway"/>
                <a:ea typeface="Raleway"/>
                <a:cs typeface="Raleway"/>
                <a:sym typeface="Raleway"/>
              </a:rPr>
              <a:t>SANAD</a:t>
            </a:r>
            <a:endParaRPr b="1" sz="2500">
              <a:latin typeface="Raleway"/>
              <a:ea typeface="Raleway"/>
              <a:cs typeface="Raleway"/>
              <a:sym typeface="Raleway"/>
            </a:endParaRPr>
          </a:p>
          <a:p>
            <a:pPr indent="-387350" lvl="0" marL="457200" rtl="0" algn="l">
              <a:spcBef>
                <a:spcPts val="1000"/>
              </a:spcBef>
              <a:spcAft>
                <a:spcPts val="0"/>
              </a:spcAft>
              <a:buClr>
                <a:schemeClr val="dk1"/>
              </a:buClr>
              <a:buSzPts val="2500"/>
              <a:buFont typeface="Raleway"/>
              <a:buChar char="➔"/>
            </a:pPr>
            <a:r>
              <a:rPr b="1" lang="en" sz="2500">
                <a:latin typeface="Raleway"/>
                <a:ea typeface="Raleway"/>
                <a:cs typeface="Raleway"/>
                <a:sym typeface="Raleway"/>
              </a:rPr>
              <a:t>MATAN</a:t>
            </a:r>
            <a:endParaRPr b="1" sz="2500">
              <a:latin typeface="Raleway"/>
              <a:ea typeface="Raleway"/>
              <a:cs typeface="Raleway"/>
              <a:sym typeface="Raleway"/>
            </a:endParaRPr>
          </a:p>
          <a:p>
            <a:pPr indent="-387350" lvl="0" marL="457200" rtl="0" algn="l">
              <a:spcBef>
                <a:spcPts val="1000"/>
              </a:spcBef>
              <a:spcAft>
                <a:spcPts val="1000"/>
              </a:spcAft>
              <a:buClr>
                <a:schemeClr val="dk1"/>
              </a:buClr>
              <a:buSzPts val="2500"/>
              <a:buFont typeface="Raleway"/>
              <a:buChar char="➔"/>
            </a:pPr>
            <a:r>
              <a:rPr b="1" lang="en" sz="2500">
                <a:latin typeface="Raleway"/>
                <a:ea typeface="Raleway"/>
                <a:cs typeface="Raleway"/>
                <a:sym typeface="Raleway"/>
              </a:rPr>
              <a:t>RAWI</a:t>
            </a:r>
            <a:endParaRPr sz="2400">
              <a:latin typeface="Raleway"/>
              <a:ea typeface="Raleway"/>
              <a:cs typeface="Raleway"/>
              <a:sym typeface="Raleway"/>
            </a:endParaRPr>
          </a:p>
        </p:txBody>
      </p:sp>
      <p:pic>
        <p:nvPicPr>
          <p:cNvPr id="107" name="Google Shape;107;p17"/>
          <p:cNvPicPr preferRelativeResize="0"/>
          <p:nvPr/>
        </p:nvPicPr>
        <p:blipFill>
          <a:blip r:embed="rId5">
            <a:alphaModFix/>
          </a:blip>
          <a:stretch>
            <a:fillRect/>
          </a:stretch>
        </p:blipFill>
        <p:spPr>
          <a:xfrm>
            <a:off x="152400" y="152400"/>
            <a:ext cx="906000" cy="90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1" name="Shape 111"/>
        <p:cNvGrpSpPr/>
        <p:nvPr/>
      </p:nvGrpSpPr>
      <p:grpSpPr>
        <a:xfrm>
          <a:off x="0" y="0"/>
          <a:ext cx="0" cy="0"/>
          <a:chOff x="0" y="0"/>
          <a:chExt cx="0" cy="0"/>
        </a:xfrm>
      </p:grpSpPr>
      <p:sp>
        <p:nvSpPr>
          <p:cNvPr id="112" name="Google Shape;112;p18"/>
          <p:cNvSpPr txBox="1"/>
          <p:nvPr>
            <p:ph type="title"/>
          </p:nvPr>
        </p:nvSpPr>
        <p:spPr>
          <a:xfrm>
            <a:off x="283100" y="996575"/>
            <a:ext cx="8631600" cy="27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chemeClr val="dk1"/>
                </a:highlight>
              </a:rPr>
              <a:t>APA ITU SANAD ?</a:t>
            </a:r>
            <a:endParaRPr sz="1800">
              <a:highlight>
                <a:schemeClr val="dk1"/>
              </a:highlight>
            </a:endParaRPr>
          </a:p>
          <a:p>
            <a:pPr indent="0" lvl="0" marL="0" rtl="0" algn="l">
              <a:spcBef>
                <a:spcPts val="0"/>
              </a:spcBef>
              <a:spcAft>
                <a:spcPts val="0"/>
              </a:spcAft>
              <a:buNone/>
            </a:pPr>
            <a:r>
              <a:rPr b="0" lang="en" sz="2400">
                <a:solidFill>
                  <a:schemeClr val="dk2"/>
                </a:solidFill>
                <a:highlight>
                  <a:srgbClr val="FFFF00"/>
                </a:highlight>
                <a:latin typeface="Arial"/>
                <a:ea typeface="Arial"/>
                <a:cs typeface="Arial"/>
                <a:sym typeface="Arial"/>
              </a:rPr>
              <a:t>Sekelompok orang atau seseorang yang menyampaikan hadits dari Rasulullah SAW sampai kepada kita sekarang</a:t>
            </a:r>
            <a:endParaRPr sz="2400">
              <a:highlight>
                <a:srgbClr val="FFFF00"/>
              </a:highlight>
            </a:endParaRPr>
          </a:p>
          <a:p>
            <a:pPr indent="0" lvl="0" marL="457200" rtl="0" algn="l">
              <a:spcBef>
                <a:spcPts val="0"/>
              </a:spcBef>
              <a:spcAft>
                <a:spcPts val="0"/>
              </a:spcAft>
              <a:buNone/>
            </a:pPr>
            <a:r>
              <a:t/>
            </a:r>
            <a:endParaRPr sz="1800">
              <a:highlight>
                <a:schemeClr val="dk1"/>
              </a:highlight>
            </a:endParaRPr>
          </a:p>
          <a:p>
            <a:pPr indent="-342900" lvl="0" marL="457200" rtl="0" algn="r">
              <a:spcBef>
                <a:spcPts val="0"/>
              </a:spcBef>
              <a:spcAft>
                <a:spcPts val="0"/>
              </a:spcAft>
              <a:buSzPts val="1800"/>
              <a:buChar char="❖"/>
            </a:pPr>
            <a:r>
              <a:rPr lang="en" sz="1800">
                <a:highlight>
                  <a:schemeClr val="dk1"/>
                </a:highlight>
              </a:rPr>
              <a:t>CONTOH :</a:t>
            </a:r>
            <a:endParaRPr sz="2400">
              <a:highlight>
                <a:schemeClr val="dk1"/>
              </a:highlight>
            </a:endParaRPr>
          </a:p>
          <a:p>
            <a:pPr indent="0" lvl="0" marL="457200" rtl="0" algn="r">
              <a:spcBef>
                <a:spcPts val="0"/>
              </a:spcBef>
              <a:spcAft>
                <a:spcPts val="0"/>
              </a:spcAft>
              <a:buNone/>
            </a:pPr>
            <a:r>
              <a:rPr b="0" lang="en" sz="2500">
                <a:solidFill>
                  <a:srgbClr val="151515"/>
                </a:solidFill>
                <a:highlight>
                  <a:srgbClr val="E7EAEB"/>
                </a:highlight>
                <a:latin typeface="Arial"/>
                <a:ea typeface="Arial"/>
                <a:cs typeface="Arial"/>
                <a:sym typeface="Arial"/>
              </a:rPr>
              <a:t>حَدَّثَنَا سَعِيدُ بْنُ عُفَيْرٍ قَالَ حَدَّثَنِي اللَّيْثُ قَالَ حَدَّثَنِي عُقَيْلٌ عَنْ ابْنِ شِهَابٍ عَنْ حَمْزَةَ بْنِ عَبْدِ اللَّهِ بْنِ عُمَرَ أَنَّ ابْنَ عُمَرَ قَالَ سَمِعْتُ رَسُولَ اللَّهِ صَلَّى اللَّهُ عَلَيْهِ وَسَلَّمَ قَالَ</a:t>
            </a:r>
            <a:endParaRPr b="0" sz="2500">
              <a:solidFill>
                <a:srgbClr val="151515"/>
              </a:solidFill>
              <a:highlight>
                <a:srgbClr val="E7EAEB"/>
              </a:highlight>
              <a:latin typeface="Arial"/>
              <a:ea typeface="Arial"/>
              <a:cs typeface="Arial"/>
              <a:sym typeface="Arial"/>
            </a:endParaRPr>
          </a:p>
          <a:p>
            <a:pPr indent="0" lvl="0" marL="457200" rtl="0" algn="l">
              <a:spcBef>
                <a:spcPts val="0"/>
              </a:spcBef>
              <a:spcAft>
                <a:spcPts val="0"/>
              </a:spcAft>
              <a:buNone/>
            </a:pPr>
            <a:r>
              <a:t/>
            </a:r>
            <a:endParaRPr sz="1800"/>
          </a:p>
        </p:txBody>
      </p:sp>
      <p:pic>
        <p:nvPicPr>
          <p:cNvPr id="113" name="Google Shape;113;p18"/>
          <p:cNvPicPr preferRelativeResize="0"/>
          <p:nvPr/>
        </p:nvPicPr>
        <p:blipFill>
          <a:blip r:embed="rId3">
            <a:alphaModFix/>
          </a:blip>
          <a:stretch>
            <a:fillRect/>
          </a:stretch>
        </p:blipFill>
        <p:spPr>
          <a:xfrm>
            <a:off x="-34538" y="3568325"/>
            <a:ext cx="2768226" cy="1656225"/>
          </a:xfrm>
          <a:prstGeom prst="rect">
            <a:avLst/>
          </a:prstGeom>
          <a:noFill/>
          <a:ln>
            <a:noFill/>
          </a:ln>
        </p:spPr>
      </p:pic>
      <p:sp>
        <p:nvSpPr>
          <p:cNvPr id="114" name="Google Shape;114;p18"/>
          <p:cNvSpPr/>
          <p:nvPr/>
        </p:nvSpPr>
        <p:spPr>
          <a:xfrm>
            <a:off x="283100" y="112675"/>
            <a:ext cx="1788600" cy="750300"/>
          </a:xfrm>
          <a:prstGeom prst="round2DiagRect">
            <a:avLst>
              <a:gd fmla="val 16667"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SANAD</a:t>
            </a:r>
            <a:endParaRPr b="1" sz="2000">
              <a:solidFill>
                <a:schemeClr val="accent3"/>
              </a:solidFill>
            </a:endParaRPr>
          </a:p>
        </p:txBody>
      </p:sp>
      <p:pic>
        <p:nvPicPr>
          <p:cNvPr id="115" name="Google Shape;115;p18"/>
          <p:cNvPicPr preferRelativeResize="0"/>
          <p:nvPr/>
        </p:nvPicPr>
        <p:blipFill>
          <a:blip r:embed="rId4">
            <a:alphaModFix/>
          </a:blip>
          <a:stretch>
            <a:fillRect/>
          </a:stretch>
        </p:blipFill>
        <p:spPr>
          <a:xfrm>
            <a:off x="8116525" y="112675"/>
            <a:ext cx="906000" cy="90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283100" y="996575"/>
            <a:ext cx="8631600" cy="27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chemeClr val="dk1"/>
                </a:highlight>
              </a:rPr>
              <a:t>APA ITU MATAN ?</a:t>
            </a:r>
            <a:endParaRPr sz="1800">
              <a:highlight>
                <a:schemeClr val="dk1"/>
              </a:highlight>
            </a:endParaRPr>
          </a:p>
          <a:p>
            <a:pPr indent="0" lvl="0" marL="0" rtl="0" algn="l">
              <a:spcBef>
                <a:spcPts val="0"/>
              </a:spcBef>
              <a:spcAft>
                <a:spcPts val="0"/>
              </a:spcAft>
              <a:buNone/>
            </a:pPr>
            <a:r>
              <a:rPr b="0" lang="en" sz="2400">
                <a:solidFill>
                  <a:schemeClr val="dk2"/>
                </a:solidFill>
                <a:highlight>
                  <a:srgbClr val="FFFF00"/>
                </a:highlight>
                <a:latin typeface="Arial"/>
                <a:ea typeface="Arial"/>
                <a:cs typeface="Arial"/>
                <a:sym typeface="Arial"/>
              </a:rPr>
              <a:t>Isi atau materi hadits yang disampaikan oleh</a:t>
            </a:r>
            <a:r>
              <a:rPr b="0" lang="en" sz="2400">
                <a:solidFill>
                  <a:schemeClr val="dk2"/>
                </a:solidFill>
                <a:highlight>
                  <a:srgbClr val="FFFF00"/>
                </a:highlight>
                <a:latin typeface="Arial"/>
                <a:ea typeface="Arial"/>
                <a:cs typeface="Arial"/>
                <a:sym typeface="Arial"/>
              </a:rPr>
              <a:t> Rasulullah SAW </a:t>
            </a:r>
            <a:endParaRPr sz="2400">
              <a:highlight>
                <a:srgbClr val="FFFF00"/>
              </a:highlight>
            </a:endParaRPr>
          </a:p>
          <a:p>
            <a:pPr indent="0" lvl="0" marL="457200" rtl="0" algn="l">
              <a:spcBef>
                <a:spcPts val="0"/>
              </a:spcBef>
              <a:spcAft>
                <a:spcPts val="0"/>
              </a:spcAft>
              <a:buNone/>
            </a:pPr>
            <a:r>
              <a:t/>
            </a:r>
            <a:endParaRPr sz="1800">
              <a:highlight>
                <a:schemeClr val="dk1"/>
              </a:highlight>
            </a:endParaRPr>
          </a:p>
          <a:p>
            <a:pPr indent="-342900" lvl="0" marL="457200" rtl="0" algn="r">
              <a:spcBef>
                <a:spcPts val="0"/>
              </a:spcBef>
              <a:spcAft>
                <a:spcPts val="0"/>
              </a:spcAft>
              <a:buSzPts val="1800"/>
              <a:buChar char="❖"/>
            </a:pPr>
            <a:r>
              <a:rPr lang="en" sz="1800">
                <a:highlight>
                  <a:schemeClr val="dk1"/>
                </a:highlight>
              </a:rPr>
              <a:t>CONTOH :</a:t>
            </a:r>
            <a:endParaRPr sz="1800">
              <a:highlight>
                <a:schemeClr val="dk1"/>
              </a:highlight>
            </a:endParaRPr>
          </a:p>
          <a:p>
            <a:pPr indent="0" lvl="0" marL="457200" rtl="0" algn="r">
              <a:spcBef>
                <a:spcPts val="0"/>
              </a:spcBef>
              <a:spcAft>
                <a:spcPts val="0"/>
              </a:spcAft>
              <a:buNone/>
            </a:pPr>
            <a:r>
              <a:rPr b="0" lang="en" sz="2600">
                <a:solidFill>
                  <a:srgbClr val="151515"/>
                </a:solidFill>
                <a:highlight>
                  <a:srgbClr val="E7EAEB"/>
                </a:highlight>
                <a:latin typeface="Arial"/>
                <a:ea typeface="Arial"/>
                <a:cs typeface="Arial"/>
                <a:sym typeface="Arial"/>
              </a:rPr>
              <a:t>بَيْنَا أَنَا نَائِمٌ أُتِيتُ بِقَدَحِ لَبَنٍ فَشَرِبْتُ حَتَّى إِنِّي لَأَرَى الرِّيَّ يَخْرُجُ فِي أَظْفَارِي ثُمَّ أَعْطَيْتُ فَضْلِي عُمَرَ بْنَ الْخَطَّابِ قَالُوا فَمَا أَوَّلْتَهُ يَا رَسُولَ اللَّهِ قَالَ الْعِلْمَ</a:t>
            </a:r>
            <a:endParaRPr b="0" sz="2600">
              <a:solidFill>
                <a:srgbClr val="151515"/>
              </a:solidFill>
              <a:highlight>
                <a:srgbClr val="E7EAEB"/>
              </a:highlight>
              <a:latin typeface="Arial"/>
              <a:ea typeface="Arial"/>
              <a:cs typeface="Arial"/>
              <a:sym typeface="Arial"/>
            </a:endParaRPr>
          </a:p>
          <a:p>
            <a:pPr indent="0" lvl="0" marL="457200" rtl="0" algn="r">
              <a:spcBef>
                <a:spcPts val="0"/>
              </a:spcBef>
              <a:spcAft>
                <a:spcPts val="0"/>
              </a:spcAft>
              <a:buNone/>
            </a:pPr>
            <a:r>
              <a:t/>
            </a:r>
            <a:endParaRPr b="0" sz="1100">
              <a:solidFill>
                <a:schemeClr val="dk2"/>
              </a:solidFill>
              <a:latin typeface="Arial"/>
              <a:ea typeface="Arial"/>
              <a:cs typeface="Arial"/>
              <a:sym typeface="Arial"/>
            </a:endParaRPr>
          </a:p>
          <a:p>
            <a:pPr indent="0" lvl="0" marL="457200" rtl="0" algn="r">
              <a:spcBef>
                <a:spcPts val="0"/>
              </a:spcBef>
              <a:spcAft>
                <a:spcPts val="0"/>
              </a:spcAft>
              <a:buNone/>
            </a:pPr>
            <a:r>
              <a:t/>
            </a:r>
            <a:endParaRPr b="0" sz="2400">
              <a:solidFill>
                <a:srgbClr val="151515"/>
              </a:solidFill>
              <a:highlight>
                <a:srgbClr val="E7EAEB"/>
              </a:highlight>
              <a:latin typeface="Arial"/>
              <a:ea typeface="Arial"/>
              <a:cs typeface="Arial"/>
              <a:sym typeface="Arial"/>
            </a:endParaRPr>
          </a:p>
          <a:p>
            <a:pPr indent="0" lvl="0" marL="457200" rtl="0" algn="l">
              <a:spcBef>
                <a:spcPts val="0"/>
              </a:spcBef>
              <a:spcAft>
                <a:spcPts val="0"/>
              </a:spcAft>
              <a:buNone/>
            </a:pPr>
            <a:r>
              <a:t/>
            </a:r>
            <a:endParaRPr sz="1800"/>
          </a:p>
        </p:txBody>
      </p:sp>
      <p:pic>
        <p:nvPicPr>
          <p:cNvPr id="121" name="Google Shape;121;p19"/>
          <p:cNvPicPr preferRelativeResize="0"/>
          <p:nvPr/>
        </p:nvPicPr>
        <p:blipFill>
          <a:blip r:embed="rId3">
            <a:alphaModFix/>
          </a:blip>
          <a:stretch>
            <a:fillRect/>
          </a:stretch>
        </p:blipFill>
        <p:spPr>
          <a:xfrm>
            <a:off x="-34538" y="3568325"/>
            <a:ext cx="2768226" cy="1656225"/>
          </a:xfrm>
          <a:prstGeom prst="rect">
            <a:avLst/>
          </a:prstGeom>
          <a:noFill/>
          <a:ln>
            <a:noFill/>
          </a:ln>
        </p:spPr>
      </p:pic>
      <p:sp>
        <p:nvSpPr>
          <p:cNvPr id="122" name="Google Shape;122;p19"/>
          <p:cNvSpPr/>
          <p:nvPr/>
        </p:nvSpPr>
        <p:spPr>
          <a:xfrm>
            <a:off x="283100" y="112675"/>
            <a:ext cx="1788600" cy="750300"/>
          </a:xfrm>
          <a:prstGeom prst="round2DiagRect">
            <a:avLst>
              <a:gd fmla="val 16667"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MATAN</a:t>
            </a:r>
            <a:endParaRPr b="1" sz="2000">
              <a:solidFill>
                <a:schemeClr val="accent3"/>
              </a:solidFill>
            </a:endParaRPr>
          </a:p>
        </p:txBody>
      </p:sp>
      <p:pic>
        <p:nvPicPr>
          <p:cNvPr id="123" name="Google Shape;123;p19"/>
          <p:cNvPicPr preferRelativeResize="0"/>
          <p:nvPr/>
        </p:nvPicPr>
        <p:blipFill>
          <a:blip r:embed="rId4">
            <a:alphaModFix/>
          </a:blip>
          <a:stretch>
            <a:fillRect/>
          </a:stretch>
        </p:blipFill>
        <p:spPr>
          <a:xfrm>
            <a:off x="8116525" y="112675"/>
            <a:ext cx="906000" cy="90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283100" y="996575"/>
            <a:ext cx="8631600" cy="27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chemeClr val="dk1"/>
                </a:highlight>
              </a:rPr>
              <a:t>APA ITU RAWI ?</a:t>
            </a:r>
            <a:endParaRPr sz="1800">
              <a:highlight>
                <a:schemeClr val="dk1"/>
              </a:highlight>
            </a:endParaRPr>
          </a:p>
          <a:p>
            <a:pPr indent="0" lvl="0" marL="0" rtl="0" algn="l">
              <a:spcBef>
                <a:spcPts val="0"/>
              </a:spcBef>
              <a:spcAft>
                <a:spcPts val="0"/>
              </a:spcAft>
              <a:buNone/>
            </a:pPr>
            <a:r>
              <a:rPr b="0" lang="en" sz="2400">
                <a:solidFill>
                  <a:schemeClr val="dk2"/>
                </a:solidFill>
                <a:highlight>
                  <a:srgbClr val="FFFF00"/>
                </a:highlight>
                <a:latin typeface="Arial"/>
                <a:ea typeface="Arial"/>
                <a:cs typeface="Arial"/>
                <a:sym typeface="Arial"/>
              </a:rPr>
              <a:t>Orang yang meriwayatkan hadits</a:t>
            </a:r>
            <a:r>
              <a:rPr b="0" lang="en" sz="2400">
                <a:solidFill>
                  <a:schemeClr val="dk2"/>
                </a:solidFill>
                <a:highlight>
                  <a:srgbClr val="FFFF00"/>
                </a:highlight>
                <a:latin typeface="Arial"/>
                <a:ea typeface="Arial"/>
                <a:cs typeface="Arial"/>
                <a:sym typeface="Arial"/>
              </a:rPr>
              <a:t> </a:t>
            </a:r>
            <a:endParaRPr sz="2400">
              <a:highlight>
                <a:srgbClr val="FFFF00"/>
              </a:highlight>
            </a:endParaRPr>
          </a:p>
          <a:p>
            <a:pPr indent="0" lvl="0" marL="457200" rtl="0" algn="l">
              <a:spcBef>
                <a:spcPts val="0"/>
              </a:spcBef>
              <a:spcAft>
                <a:spcPts val="0"/>
              </a:spcAft>
              <a:buNone/>
            </a:pPr>
            <a:r>
              <a:t/>
            </a:r>
            <a:endParaRPr sz="1800">
              <a:highlight>
                <a:schemeClr val="dk1"/>
              </a:highlight>
            </a:endParaRPr>
          </a:p>
          <a:p>
            <a:pPr indent="-342900" lvl="0" marL="457200" rtl="0" algn="r">
              <a:spcBef>
                <a:spcPts val="0"/>
              </a:spcBef>
              <a:spcAft>
                <a:spcPts val="0"/>
              </a:spcAft>
              <a:buSzPts val="1800"/>
              <a:buChar char="❖"/>
            </a:pPr>
            <a:r>
              <a:rPr lang="en" sz="1800">
                <a:highlight>
                  <a:schemeClr val="dk1"/>
                </a:highlight>
              </a:rPr>
              <a:t>CONTOH :</a:t>
            </a:r>
            <a:endParaRPr sz="1800">
              <a:highlight>
                <a:schemeClr val="dk1"/>
              </a:highlight>
            </a:endParaRPr>
          </a:p>
          <a:p>
            <a:pPr indent="0" lvl="0" marL="457200" rtl="0" algn="r">
              <a:spcBef>
                <a:spcPts val="0"/>
              </a:spcBef>
              <a:spcAft>
                <a:spcPts val="0"/>
              </a:spcAft>
              <a:buNone/>
            </a:pPr>
            <a:r>
              <a:rPr b="0" lang="en" sz="2700">
                <a:solidFill>
                  <a:srgbClr val="151515"/>
                </a:solidFill>
                <a:highlight>
                  <a:srgbClr val="E7EAEB"/>
                </a:highlight>
                <a:latin typeface="Arial"/>
                <a:ea typeface="Arial"/>
                <a:cs typeface="Arial"/>
                <a:sym typeface="Arial"/>
              </a:rPr>
              <a:t>رواه البخارى</a:t>
            </a:r>
            <a:endParaRPr b="0" sz="2700">
              <a:solidFill>
                <a:srgbClr val="151515"/>
              </a:solidFill>
              <a:highlight>
                <a:srgbClr val="E7EAEB"/>
              </a:highlight>
              <a:latin typeface="Arial"/>
              <a:ea typeface="Arial"/>
              <a:cs typeface="Arial"/>
              <a:sym typeface="Arial"/>
            </a:endParaRPr>
          </a:p>
          <a:p>
            <a:pPr indent="0" lvl="0" marL="457200" rtl="0" algn="r">
              <a:spcBef>
                <a:spcPts val="0"/>
              </a:spcBef>
              <a:spcAft>
                <a:spcPts val="0"/>
              </a:spcAft>
              <a:buNone/>
            </a:pPr>
            <a:r>
              <a:t/>
            </a:r>
            <a:endParaRPr b="0" sz="2600">
              <a:solidFill>
                <a:srgbClr val="151515"/>
              </a:solidFill>
              <a:highlight>
                <a:srgbClr val="E7EAEB"/>
              </a:highlight>
              <a:latin typeface="Arial"/>
              <a:ea typeface="Arial"/>
              <a:cs typeface="Arial"/>
              <a:sym typeface="Arial"/>
            </a:endParaRPr>
          </a:p>
          <a:p>
            <a:pPr indent="0" lvl="0" marL="457200" rtl="0" algn="r">
              <a:spcBef>
                <a:spcPts val="0"/>
              </a:spcBef>
              <a:spcAft>
                <a:spcPts val="0"/>
              </a:spcAft>
              <a:buNone/>
            </a:pPr>
            <a:r>
              <a:t/>
            </a:r>
            <a:endParaRPr b="0" sz="1100">
              <a:solidFill>
                <a:schemeClr val="dk2"/>
              </a:solidFill>
              <a:latin typeface="Arial"/>
              <a:ea typeface="Arial"/>
              <a:cs typeface="Arial"/>
              <a:sym typeface="Arial"/>
            </a:endParaRPr>
          </a:p>
          <a:p>
            <a:pPr indent="0" lvl="0" marL="457200" rtl="0" algn="r">
              <a:spcBef>
                <a:spcPts val="0"/>
              </a:spcBef>
              <a:spcAft>
                <a:spcPts val="0"/>
              </a:spcAft>
              <a:buNone/>
            </a:pPr>
            <a:r>
              <a:t/>
            </a:r>
            <a:endParaRPr b="0" sz="2400">
              <a:solidFill>
                <a:srgbClr val="151515"/>
              </a:solidFill>
              <a:highlight>
                <a:srgbClr val="E7EAEB"/>
              </a:highlight>
              <a:latin typeface="Arial"/>
              <a:ea typeface="Arial"/>
              <a:cs typeface="Arial"/>
              <a:sym typeface="Arial"/>
            </a:endParaRPr>
          </a:p>
          <a:p>
            <a:pPr indent="0" lvl="0" marL="457200" rtl="0" algn="l">
              <a:spcBef>
                <a:spcPts val="0"/>
              </a:spcBef>
              <a:spcAft>
                <a:spcPts val="0"/>
              </a:spcAft>
              <a:buNone/>
            </a:pPr>
            <a:r>
              <a:t/>
            </a:r>
            <a:endParaRPr sz="1800"/>
          </a:p>
        </p:txBody>
      </p:sp>
      <p:pic>
        <p:nvPicPr>
          <p:cNvPr id="129" name="Google Shape;129;p20"/>
          <p:cNvPicPr preferRelativeResize="0"/>
          <p:nvPr/>
        </p:nvPicPr>
        <p:blipFill>
          <a:blip r:embed="rId3">
            <a:alphaModFix/>
          </a:blip>
          <a:stretch>
            <a:fillRect/>
          </a:stretch>
        </p:blipFill>
        <p:spPr>
          <a:xfrm>
            <a:off x="-34538" y="3568325"/>
            <a:ext cx="2768226" cy="1656225"/>
          </a:xfrm>
          <a:prstGeom prst="rect">
            <a:avLst/>
          </a:prstGeom>
          <a:noFill/>
          <a:ln>
            <a:noFill/>
          </a:ln>
        </p:spPr>
      </p:pic>
      <p:sp>
        <p:nvSpPr>
          <p:cNvPr id="130" name="Google Shape;130;p20"/>
          <p:cNvSpPr/>
          <p:nvPr/>
        </p:nvSpPr>
        <p:spPr>
          <a:xfrm>
            <a:off x="283100" y="112675"/>
            <a:ext cx="1788600" cy="750300"/>
          </a:xfrm>
          <a:prstGeom prst="round2DiagRect">
            <a:avLst>
              <a:gd fmla="val 16667" name="adj1"/>
              <a:gd fmla="val 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RAWI</a:t>
            </a:r>
            <a:endParaRPr b="1" sz="2000">
              <a:solidFill>
                <a:schemeClr val="accent3"/>
              </a:solidFill>
            </a:endParaRPr>
          </a:p>
        </p:txBody>
      </p:sp>
      <p:pic>
        <p:nvPicPr>
          <p:cNvPr id="131" name="Google Shape;131;p20"/>
          <p:cNvPicPr preferRelativeResize="0"/>
          <p:nvPr/>
        </p:nvPicPr>
        <p:blipFill>
          <a:blip r:embed="rId4">
            <a:alphaModFix/>
          </a:blip>
          <a:stretch>
            <a:fillRect/>
          </a:stretch>
        </p:blipFill>
        <p:spPr>
          <a:xfrm>
            <a:off x="8116525" y="112675"/>
            <a:ext cx="906000" cy="90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283100" y="712150"/>
            <a:ext cx="8669400" cy="3976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2"/>
              </a:buClr>
              <a:buSzPts val="1100"/>
              <a:buFont typeface="Arial"/>
              <a:buNone/>
            </a:pPr>
            <a:r>
              <a:rPr b="0" lang="en" sz="2400">
                <a:solidFill>
                  <a:srgbClr val="151515"/>
                </a:solidFill>
                <a:highlight>
                  <a:srgbClr val="B6D7A8"/>
                </a:highlight>
                <a:latin typeface="Arial"/>
                <a:ea typeface="Arial"/>
                <a:cs typeface="Arial"/>
                <a:sym typeface="Arial"/>
              </a:rPr>
              <a:t>حَدَّثَنَا سَعِيدُ بْنُ عُفَيْرٍ قَالَ حَدَّثَنِي اللَّيْثُ قَالَ حَدَّثَنِي عُقَيْلٌ عَنْ ابْنِ شِهَابٍ عَنْ حَمْزَةَ بْنِ عَبْدِ</a:t>
            </a:r>
            <a:r>
              <a:rPr b="0" lang="en" sz="2400">
                <a:solidFill>
                  <a:srgbClr val="151515"/>
                </a:solidFill>
                <a:highlight>
                  <a:srgbClr val="93C47D"/>
                </a:highlight>
                <a:latin typeface="Arial"/>
                <a:ea typeface="Arial"/>
                <a:cs typeface="Arial"/>
                <a:sym typeface="Arial"/>
              </a:rPr>
              <a:t> </a:t>
            </a:r>
            <a:r>
              <a:rPr b="0" lang="en" sz="2400">
                <a:solidFill>
                  <a:srgbClr val="151515"/>
                </a:solidFill>
                <a:highlight>
                  <a:srgbClr val="B6D7A8"/>
                </a:highlight>
                <a:latin typeface="Arial"/>
                <a:ea typeface="Arial"/>
                <a:cs typeface="Arial"/>
                <a:sym typeface="Arial"/>
              </a:rPr>
              <a:t>اللَّهِ بْنِ عُمَرَ أَنَّ ابْنَ عُمَرَ قَالَ سَمِعْتُ رَسُولَ اللَّهِ صَلَّى اللَّهُ عَلَيْهِ وَسَلَّمَ قَالَ</a:t>
            </a:r>
            <a:r>
              <a:rPr b="0" lang="en" sz="2400">
                <a:solidFill>
                  <a:srgbClr val="151515"/>
                </a:solidFill>
                <a:highlight>
                  <a:srgbClr val="E7EAEB"/>
                </a:highlight>
                <a:latin typeface="Arial"/>
                <a:ea typeface="Arial"/>
                <a:cs typeface="Arial"/>
                <a:sym typeface="Arial"/>
              </a:rPr>
              <a:t> بَيْنَا أَنَا نَائِمٌ أُتِيتُ بِقَدَحِ لَبَنٍ فَشَرِبْتُ حَتَّى إِنِّي لَأَرَى الرِّيَّ يَخْرُجُ فِي أَظْفَارِي ثُمَّ أَعْطَيْتُ فَضْلِي عُمَرَ بْنَ الْخَطَّابِ قَالُوا فَمَا أَوَّلْتَهُ يَا رَسُولَ اللَّهِ قَالَ الْعِلْمَ </a:t>
            </a:r>
            <a:r>
              <a:rPr b="0" lang="en" sz="2700">
                <a:solidFill>
                  <a:srgbClr val="151515"/>
                </a:solidFill>
                <a:highlight>
                  <a:srgbClr val="FF0000"/>
                </a:highlight>
                <a:latin typeface="Arial"/>
                <a:ea typeface="Arial"/>
                <a:cs typeface="Arial"/>
                <a:sym typeface="Arial"/>
              </a:rPr>
              <a:t>رواه البخارى</a:t>
            </a:r>
            <a:r>
              <a:rPr b="0" lang="en" sz="2400">
                <a:solidFill>
                  <a:srgbClr val="151515"/>
                </a:solidFill>
                <a:highlight>
                  <a:srgbClr val="E7EAEB"/>
                </a:highlight>
                <a:latin typeface="Arial"/>
                <a:ea typeface="Arial"/>
                <a:cs typeface="Arial"/>
                <a:sym typeface="Arial"/>
              </a:rPr>
              <a:t>  </a:t>
            </a:r>
            <a:r>
              <a:rPr b="0" lang="en" sz="1050">
                <a:solidFill>
                  <a:srgbClr val="151515"/>
                </a:solidFill>
                <a:highlight>
                  <a:srgbClr val="E7EAEB"/>
                </a:highlight>
                <a:latin typeface="Arial"/>
                <a:ea typeface="Arial"/>
                <a:cs typeface="Arial"/>
                <a:sym typeface="Arial"/>
              </a:rPr>
              <a:t> </a:t>
            </a:r>
            <a:endParaRPr sz="2500"/>
          </a:p>
          <a:p>
            <a:pPr indent="0" lvl="0" marL="0" rtl="0" algn="just">
              <a:spcBef>
                <a:spcPts val="1000"/>
              </a:spcBef>
              <a:spcAft>
                <a:spcPts val="0"/>
              </a:spcAft>
              <a:buNone/>
            </a:pPr>
            <a:r>
              <a:rPr lang="en" sz="1800"/>
              <a:t>Artinya: </a:t>
            </a:r>
            <a:r>
              <a:rPr b="0" lang="en" sz="1800">
                <a:solidFill>
                  <a:srgbClr val="151515"/>
                </a:solidFill>
                <a:highlight>
                  <a:srgbClr val="B6D7A8"/>
                </a:highlight>
                <a:latin typeface="Arial"/>
                <a:ea typeface="Arial"/>
                <a:cs typeface="Arial"/>
                <a:sym typeface="Arial"/>
              </a:rPr>
              <a:t>Telah menceritakan kepada kami Sa’id bin ‘Ufair berkata, Telah menceritakan kepadaku Al Laits berkata, Telah menceritakan kepadaku ‘Uqail dari Ibnu Syihab dari Hamzah bin Abdullah bin Umar bahwa Ibnu Umar berkata: aku mendengar Rasulullah saw. bersabda: </a:t>
            </a:r>
            <a:r>
              <a:rPr b="0" lang="en" sz="1800">
                <a:solidFill>
                  <a:srgbClr val="151515"/>
                </a:solidFill>
                <a:highlight>
                  <a:srgbClr val="E7EAEB"/>
                </a:highlight>
                <a:latin typeface="Arial"/>
                <a:ea typeface="Arial"/>
                <a:cs typeface="Arial"/>
                <a:sym typeface="Arial"/>
              </a:rPr>
              <a:t>“Ketika aku tidur, aku bermimpi diberi segelas susu lalu aku meminumnya hingga aku melihat pemandangan yang bagus keluar dari kuku-kukuku, kemudian aku berikan sisanya kepada sahabat muliaku Umar bin Al Khathab”. Orang-orang bertanya: “Apa ta’wilnya wahai Rasulullah Saw.?” Beliau menjawab: “Ilmu”.</a:t>
            </a:r>
            <a:r>
              <a:rPr b="0" lang="en" sz="1800">
                <a:solidFill>
                  <a:srgbClr val="151515"/>
                </a:solidFill>
                <a:highlight>
                  <a:srgbClr val="E06666"/>
                </a:highlight>
                <a:latin typeface="Arial"/>
                <a:ea typeface="Arial"/>
                <a:cs typeface="Arial"/>
                <a:sym typeface="Arial"/>
              </a:rPr>
              <a:t> (HR. Bukhari)</a:t>
            </a:r>
            <a:endParaRPr sz="1800">
              <a:highlight>
                <a:srgbClr val="E06666"/>
              </a:highlight>
            </a:endParaRPr>
          </a:p>
          <a:p>
            <a:pPr indent="0" lvl="0" marL="0" rtl="0" algn="l">
              <a:spcBef>
                <a:spcPts val="1000"/>
              </a:spcBef>
              <a:spcAft>
                <a:spcPts val="0"/>
              </a:spcAft>
              <a:buNone/>
            </a:pPr>
            <a:r>
              <a:t/>
            </a:r>
            <a:endParaRPr sz="3200"/>
          </a:p>
          <a:p>
            <a:pPr indent="0" lvl="0" marL="0" rtl="0" algn="l">
              <a:spcBef>
                <a:spcPts val="1000"/>
              </a:spcBef>
              <a:spcAft>
                <a:spcPts val="0"/>
              </a:spcAft>
              <a:buNone/>
            </a:pPr>
            <a:r>
              <a:t/>
            </a:r>
            <a:endParaRPr sz="3200"/>
          </a:p>
          <a:p>
            <a:pPr indent="0" lvl="0" marL="0" rtl="0" algn="l">
              <a:spcBef>
                <a:spcPts val="1000"/>
              </a:spcBef>
              <a:spcAft>
                <a:spcPts val="0"/>
              </a:spcAft>
              <a:buClr>
                <a:schemeClr val="dk2"/>
              </a:buClr>
              <a:buSzPts val="1100"/>
              <a:buFont typeface="Arial"/>
              <a:buNone/>
            </a:pPr>
            <a:r>
              <a:t/>
            </a:r>
            <a:endParaRPr sz="3200"/>
          </a:p>
          <a:p>
            <a:pPr indent="0" lvl="0" marL="0" rtl="0" algn="r">
              <a:spcBef>
                <a:spcPts val="1000"/>
              </a:spcBef>
              <a:spcAft>
                <a:spcPts val="1000"/>
              </a:spcAft>
              <a:buNone/>
            </a:pPr>
            <a:r>
              <a:t/>
            </a:r>
            <a:endParaRPr sz="3200"/>
          </a:p>
        </p:txBody>
      </p:sp>
      <p:sp>
        <p:nvSpPr>
          <p:cNvPr id="137" name="Google Shape;137;p21"/>
          <p:cNvSpPr/>
          <p:nvPr/>
        </p:nvSpPr>
        <p:spPr>
          <a:xfrm>
            <a:off x="3453350" y="137400"/>
            <a:ext cx="2296500" cy="5058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HADITS</a:t>
            </a:r>
            <a:endParaRPr b="1" sz="1700"/>
          </a:p>
        </p:txBody>
      </p:sp>
      <p:pic>
        <p:nvPicPr>
          <p:cNvPr id="138" name="Google Shape;138;p21"/>
          <p:cNvPicPr preferRelativeResize="0"/>
          <p:nvPr/>
        </p:nvPicPr>
        <p:blipFill>
          <a:blip r:embed="rId3">
            <a:alphaModFix/>
          </a:blip>
          <a:stretch>
            <a:fillRect/>
          </a:stretch>
        </p:blipFill>
        <p:spPr>
          <a:xfrm>
            <a:off x="152400" y="152400"/>
            <a:ext cx="505800" cy="50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