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5" r:id="rId4"/>
    <p:sldId id="278" r:id="rId5"/>
    <p:sldId id="277" r:id="rId6"/>
    <p:sldId id="276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74" r:id="rId16"/>
  </p:sldIdLst>
  <p:sldSz cx="9144000" cy="5143500" type="screen16x9"/>
  <p:notesSz cx="6858000" cy="9144000"/>
  <p:embeddedFontLst>
    <p:embeddedFont>
      <p:font typeface="Oswald" panose="020B0604020202020204" charset="0"/>
      <p:regular r:id="rId18"/>
      <p:bold r:id="rId19"/>
    </p:embeddedFont>
    <p:embeddedFont>
      <p:font typeface="Source Code Pro" panose="020B0604020202020204" charset="0"/>
      <p:regular r:id="rId20"/>
      <p:bold r:id="rId21"/>
    </p:embeddedFont>
    <p:embeddedFont>
      <p:font typeface="Source Code Pro Medium" panose="020B0604020202020204" charset="0"/>
      <p:regular r:id="rId22"/>
      <p:bold r:id="rId23"/>
    </p:embeddedFont>
    <p:embeddedFont>
      <p:font typeface="Varela Round" panose="020B0604020202020204" charset="-79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762"/>
  </p:normalViewPr>
  <p:slideViewPr>
    <p:cSldViewPr snapToGrid="0">
      <p:cViewPr varScale="1">
        <p:scale>
          <a:sx n="109" d="100"/>
          <a:sy n="109" d="100"/>
        </p:scale>
        <p:origin x="773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84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09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10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5029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089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91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08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97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45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4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58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122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40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sign_pattern" TargetMode="External"/><Relationship Id="rId7" Type="http://schemas.openxmlformats.org/officeDocument/2006/relationships/hyperlink" Target="https://www.flickr.com/photos/10591680@N07/149981718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pringframework.guru/gang-of-four-design-patterns/" TargetMode="External"/><Relationship Id="rId5" Type="http://schemas.openxmlformats.org/officeDocument/2006/relationships/hyperlink" Target="https://refactoring.guru/design-patterns/singleton" TargetMode="External"/><Relationship Id="rId4" Type="http://schemas.openxmlformats.org/officeDocument/2006/relationships/hyperlink" Target="https://refactoring.guru/design-patterns/why-learn-patter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0-to-hero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01/10 Mentors &lt;&gt; 01/10 Sessions</a:t>
            </a:r>
            <a:endParaRPr sz="2400"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GoF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– Structural patterns - Adapter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35C91-2659-4ECB-AE29-94A6B001D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003336"/>
            <a:ext cx="3714148" cy="1541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204F6-ED7D-4A67-A2F8-6BCDEE283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203" y="1906172"/>
            <a:ext cx="4924186" cy="2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GoF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– </a:t>
            </a: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Behavioral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patterns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F29DB05B-0F82-45B5-A73B-BE7EF70EF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369912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Chain of responsibility</a:t>
            </a:r>
          </a:p>
          <a:p>
            <a:pPr marL="114300" indent="0" algn="just" fontAlgn="base"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</a:t>
            </a:r>
          </a:p>
          <a:p>
            <a:pPr marL="114300" indent="0" algn="just" fontAlgn="base"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Command</a:t>
            </a:r>
          </a:p>
          <a:p>
            <a:pPr marL="114300" indent="0" algn="just" fontAlgn="base">
              <a:buNone/>
            </a:pPr>
            <a:endParaRPr lang="en-US" sz="1600" dirty="0">
              <a:latin typeface="Varela Round"/>
              <a:cs typeface="Varela Round"/>
              <a:sym typeface="Varela Round"/>
            </a:endParaRPr>
          </a:p>
          <a:p>
            <a:pPr marL="114300" indent="0" algn="just" fontAlgn="base"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Iterator</a:t>
            </a:r>
          </a:p>
          <a:p>
            <a:pPr marL="114300" indent="0" algn="just" fontAlgn="base">
              <a:buNone/>
            </a:pPr>
            <a:endParaRPr lang="en-US" sz="1600" dirty="0">
              <a:latin typeface="Varela Round"/>
              <a:cs typeface="Varela Round"/>
              <a:sym typeface="Varela Round"/>
            </a:endParaRPr>
          </a:p>
          <a:p>
            <a:pPr marL="114300" indent="0" algn="just" fontAlgn="base"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Mediator</a:t>
            </a:r>
          </a:p>
          <a:p>
            <a:pPr marL="114300" indent="0" algn="just" fontAlgn="base">
              <a:buNone/>
            </a:pPr>
            <a:endParaRPr lang="en-US" sz="1600" dirty="0">
              <a:latin typeface="Varela Round"/>
              <a:cs typeface="Varela Round"/>
              <a:sym typeface="Varela Round"/>
            </a:endParaRPr>
          </a:p>
          <a:p>
            <a:pPr marL="114300" indent="0" algn="just" fontAlgn="base"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Memento</a:t>
            </a:r>
          </a:p>
          <a:p>
            <a:pPr marL="114300" indent="0" algn="just" fontAlgn="base">
              <a:buNone/>
            </a:pPr>
            <a:endParaRPr lang="en-US" sz="1600" dirty="0">
              <a:latin typeface="Varela Round"/>
              <a:cs typeface="Varela Round"/>
              <a:sym typeface="Varela Round"/>
            </a:endParaRPr>
          </a:p>
          <a:p>
            <a:pPr marL="114300" indent="0" algn="just" fontAlgn="base"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Observer</a:t>
            </a:r>
            <a:endParaRPr lang="en-GB" sz="1600" dirty="0">
              <a:latin typeface="Varela Round"/>
              <a:cs typeface="Varela Round"/>
              <a:sym typeface="Varela Round"/>
            </a:endParaRPr>
          </a:p>
        </p:txBody>
      </p:sp>
      <p:sp>
        <p:nvSpPr>
          <p:cNvPr id="4" name="Google Shape;69;p14">
            <a:extLst>
              <a:ext uri="{FF2B5EF4-FFF2-40B4-BE49-F238E27FC236}">
                <a16:creationId xmlns:a16="http://schemas.microsoft.com/office/drawing/2014/main" id="{678B73D3-FB18-4A44-A62A-AB488A924EC0}"/>
              </a:ext>
            </a:extLst>
          </p:cNvPr>
          <p:cNvSpPr txBox="1">
            <a:spLocks/>
          </p:cNvSpPr>
          <p:nvPr/>
        </p:nvSpPr>
        <p:spPr>
          <a:xfrm>
            <a:off x="4077968" y="1415816"/>
            <a:ext cx="3699121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14300" indent="0" algn="just" fontAlgn="base">
              <a:buFont typeface="Source Code Pro"/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State</a:t>
            </a:r>
          </a:p>
          <a:p>
            <a:pPr marL="114300" indent="0" algn="just" fontAlgn="base">
              <a:buFont typeface="Source Code Pro"/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</a:t>
            </a:r>
          </a:p>
          <a:p>
            <a:pPr marL="114300" indent="0" algn="just" fontAlgn="base">
              <a:buFont typeface="Source Code Pro"/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Strategy</a:t>
            </a:r>
          </a:p>
          <a:p>
            <a:pPr marL="114300" indent="0" algn="just" fontAlgn="base">
              <a:buFont typeface="Source Code Pro"/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</a:t>
            </a:r>
          </a:p>
          <a:p>
            <a:pPr marL="114300" indent="0" algn="just" fontAlgn="base">
              <a:buFont typeface="Source Code Pro"/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Template method</a:t>
            </a:r>
          </a:p>
          <a:p>
            <a:pPr marL="114300" indent="0" algn="just" fontAlgn="base">
              <a:buFont typeface="Source Code Pro"/>
              <a:buNone/>
            </a:pPr>
            <a:endParaRPr lang="en-US" sz="1600" dirty="0">
              <a:latin typeface="Varela Round"/>
              <a:cs typeface="Varela Round"/>
              <a:sym typeface="Varela Round"/>
            </a:endParaRPr>
          </a:p>
          <a:p>
            <a:pPr marL="114300" indent="0" algn="just" fontAlgn="base">
              <a:buFont typeface="Source Code Pro"/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Visitor</a:t>
            </a:r>
            <a:endParaRPr lang="en-GB" sz="1600" dirty="0">
              <a:latin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20156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GoF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– </a:t>
            </a: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Behavioral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patterns - State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10BC4-2E11-4D27-9DAC-7E9ABEA5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804" y="1629802"/>
            <a:ext cx="3368999" cy="23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9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GoF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– </a:t>
            </a: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Behavioral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patterns - State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6A1AB8-8C73-4E25-ADF8-DCCC3FF48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02759"/>
            <a:ext cx="3848433" cy="3193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2D55B-A2D2-4F8C-8A82-DC039A4EC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942" y="1211507"/>
            <a:ext cx="4675270" cy="36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1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GoF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– </a:t>
            </a: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Behavioral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patterns - State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9F2B8-7A97-4666-B55D-59FED8CF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62" y="1505188"/>
            <a:ext cx="4817223" cy="3145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773FC-C071-41A3-AC9B-C225DF34F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" y="1241446"/>
            <a:ext cx="4675270" cy="36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Thanks!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984700" cy="316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References: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[1] 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https://en.wikipedia.org/wiki/Software_design_pattern</a:t>
            </a: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[2] 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https://refactoring.guru/design-patterns/why-learn-patterns</a:t>
            </a: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      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https://refactoring.guru/design-patterns/singleton</a:t>
            </a: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      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  <a:hlinkClick r:id="rId6"/>
              </a:rPr>
              <a:t>https://springframework.guru/gang-of-four-design-patterns/</a:t>
            </a: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      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  <a:hlinkClick r:id="rId7"/>
              </a:rPr>
              <a:t>https://www.flickr.com/photos/10591680@N07/1499817187</a:t>
            </a: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63919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Zeynal Zeynalov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Zetes - Panasonic</a:t>
            </a:r>
          </a:p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Data Technologies</a:t>
            </a:r>
          </a:p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Nivel Solutions - </a:t>
            </a:r>
            <a:r>
              <a:rPr lang="en-US" dirty="0" err="1">
                <a:latin typeface="Varela Round"/>
                <a:cs typeface="Varela Round"/>
              </a:rPr>
              <a:t>Cready</a:t>
            </a:r>
            <a:endParaRPr lang="en-US" dirty="0">
              <a:latin typeface="Varela Round"/>
              <a:cs typeface="Varela Round"/>
            </a:endParaRPr>
          </a:p>
          <a:p>
            <a:pPr marL="0" lvl="0" indent="0">
              <a:buNone/>
            </a:pPr>
            <a:r>
              <a:rPr lang="en-US" dirty="0" err="1">
                <a:latin typeface="Varela Round"/>
                <a:cs typeface="Varela Round"/>
              </a:rPr>
              <a:t>Azercell</a:t>
            </a:r>
            <a:endParaRPr lang="en-US" dirty="0">
              <a:latin typeface="Varela Round"/>
              <a:cs typeface="Varela Round"/>
            </a:endParaRPr>
          </a:p>
          <a:p>
            <a:pPr marL="0" lvl="0" indent="0">
              <a:buNone/>
            </a:pPr>
            <a:r>
              <a:rPr lang="en-US" sz="1600" dirty="0" err="1">
                <a:latin typeface="Varela Round"/>
                <a:cs typeface="Varela Round"/>
              </a:rPr>
              <a:t>ASBank</a:t>
            </a:r>
            <a:endParaRPr lang="en-US" sz="1600" dirty="0">
              <a:latin typeface="Varela Round"/>
              <a:cs typeface="Varela Round"/>
            </a:endParaRPr>
          </a:p>
          <a:p>
            <a:pPr marL="0" lvl="0" indent="0">
              <a:buNone/>
            </a:pPr>
            <a:r>
              <a:rPr lang="en-US" sz="1600" dirty="0">
                <a:latin typeface="Varela Round"/>
                <a:cs typeface="Varela Round"/>
              </a:rPr>
              <a:t>Bites</a:t>
            </a:r>
          </a:p>
          <a:p>
            <a:pPr marL="0" lvl="0" indent="0">
              <a:buNone/>
            </a:pPr>
            <a:endParaRPr lang="en-US" sz="1600" dirty="0">
              <a:latin typeface="Varela Round"/>
              <a:cs typeface="Varela Round"/>
            </a:endParaRPr>
          </a:p>
          <a:p>
            <a:pPr marL="0" lvl="0" indent="0">
              <a:buNone/>
            </a:pPr>
            <a:r>
              <a:rPr lang="en-US" sz="1600" dirty="0">
                <a:latin typeface="Varela Round"/>
                <a:cs typeface="Varela Round"/>
              </a:rPr>
              <a:t>Middle East Technical University – CS (bachelor of science)</a:t>
            </a:r>
          </a:p>
          <a:p>
            <a:pPr marL="0" lvl="0" indent="0">
              <a:buNone/>
            </a:pPr>
            <a:endParaRPr lang="en-US" sz="1600" dirty="0">
              <a:latin typeface="Varela Round"/>
              <a:cs typeface="Varela Round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B0F0"/>
                </a:solidFill>
              </a:rPr>
              <a:t>linkedin.com/in/</a:t>
            </a:r>
            <a:r>
              <a:rPr lang="en-US" dirty="0" err="1">
                <a:solidFill>
                  <a:srgbClr val="00B0F0"/>
                </a:solidFill>
              </a:rPr>
              <a:t>zeynal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Software Design Patterns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</a:t>
            </a:r>
          </a:p>
          <a:p>
            <a:pPr marL="114300" indent="0" algn="just" fontAlgn="base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A design pattern is a practical proven solution to a recurring design </a:t>
            </a:r>
            <a:r>
              <a:rPr lang="en-US" dirty="0">
                <a:latin typeface="Varela Round"/>
                <a:cs typeface="Varela Round"/>
                <a:sym typeface="Varela Round"/>
              </a:rPr>
              <a:t>problem.</a:t>
            </a:r>
            <a:endParaRPr lang="en-US" baseline="30000" dirty="0">
              <a:latin typeface="Varela Round"/>
              <a:cs typeface="Varela Round"/>
              <a:sym typeface="Varela Round"/>
            </a:endParaRPr>
          </a:p>
          <a:p>
            <a:pPr marL="114300" indent="0" algn="just" fontAlgn="base">
              <a:buNone/>
            </a:pPr>
            <a:endParaRPr lang="en-US" dirty="0">
              <a:latin typeface="Varela Round"/>
              <a:cs typeface="Varela Round"/>
              <a:sym typeface="Varela Round"/>
            </a:endParaRPr>
          </a:p>
          <a:p>
            <a:pPr marL="114300" indent="0" algn="just" fontAlgn="base">
              <a:buNone/>
            </a:pPr>
            <a:r>
              <a:rPr lang="en-GB" dirty="0">
                <a:latin typeface="Varela Round"/>
                <a:cs typeface="Varela Round"/>
              </a:rPr>
              <a:t>	In software engineering, a software design pattern is a general, reusable solution to a commonly occurring problem within a given context in software design.</a:t>
            </a:r>
            <a:r>
              <a:rPr lang="en-GB" baseline="30000" dirty="0">
                <a:latin typeface="Varela Round"/>
                <a:cs typeface="Varela Round"/>
              </a:rPr>
              <a:t>[1]</a:t>
            </a:r>
            <a:endParaRPr lang="en-GB" baseline="30000" dirty="0">
              <a:latin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63120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Why should I learn patterns?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</a:t>
            </a:r>
          </a:p>
          <a:p>
            <a:pPr marL="114300" indent="0" algn="just" fontAlgn="base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114300" indent="0" algn="just" fontAlgn="base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algn="just" fontAlgn="base"/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tried and tested solutions</a:t>
            </a:r>
          </a:p>
          <a:p>
            <a:pPr algn="just" fontAlgn="base"/>
            <a:endParaRPr lang="en-US" dirty="0">
              <a:latin typeface="Varela Round"/>
              <a:cs typeface="Varela Round"/>
              <a:sym typeface="Varela Round"/>
            </a:endParaRPr>
          </a:p>
          <a:p>
            <a:pPr algn="just" fontAlgn="base"/>
            <a:r>
              <a:rPr lang="en-GB" dirty="0">
                <a:latin typeface="Varela Round"/>
                <a:cs typeface="Varela Round"/>
              </a:rPr>
              <a:t>common language between team members</a:t>
            </a:r>
            <a:r>
              <a:rPr lang="en-GB" baseline="30000" dirty="0">
                <a:latin typeface="Varela Round"/>
                <a:cs typeface="Varela Round"/>
              </a:rPr>
              <a:t>[2]</a:t>
            </a:r>
            <a:endParaRPr lang="en-GB" baseline="30000" dirty="0">
              <a:latin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63178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History - </a:t>
            </a: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GoF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</a:t>
            </a:r>
            <a:endParaRPr lang="en-GB" baseline="30000" dirty="0">
              <a:latin typeface="Varela Round"/>
              <a:cs typeface="Varela Round"/>
              <a:sym typeface="Varela Rou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0526E-5309-419C-B0BB-3B58E77CA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1" y="1557276"/>
            <a:ext cx="2317382" cy="2887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A3D3BF-C784-4933-8417-D07903345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689" y="2029055"/>
            <a:ext cx="4290432" cy="2423370"/>
          </a:xfrm>
          <a:prstGeom prst="rect">
            <a:avLst/>
          </a:prstGeom>
        </p:spPr>
      </p:pic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E823DA05-FA24-4370-A5BF-B0C37BD4217E}"/>
              </a:ext>
            </a:extLst>
          </p:cNvPr>
          <p:cNvSpPr txBox="1">
            <a:spLocks/>
          </p:cNvSpPr>
          <p:nvPr/>
        </p:nvSpPr>
        <p:spPr>
          <a:xfrm>
            <a:off x="3639000" y="1437698"/>
            <a:ext cx="2895444" cy="528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14300" indent="0" algn="just" fontAlgn="base">
              <a:buFont typeface="Source Code Pro"/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Gang of Four (</a:t>
            </a:r>
            <a:r>
              <a:rPr lang="en-US" dirty="0" err="1">
                <a:latin typeface="Varela Round"/>
                <a:ea typeface="Varela Round"/>
                <a:cs typeface="Varela Round"/>
                <a:sym typeface="Varela Round"/>
              </a:rPr>
              <a:t>GoF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lang="en-GB" dirty="0">
              <a:latin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99032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Gang of Four’s pattern catalogue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F29DB05B-0F82-45B5-A73B-BE7EF70EF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</a:t>
            </a:r>
          </a:p>
          <a:p>
            <a:pPr marL="114300" indent="0" algn="just" fontAlgn="base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23 patterns</a:t>
            </a:r>
          </a:p>
          <a:p>
            <a:pPr marL="114300" indent="0" algn="just" fontAlgn="base">
              <a:buNone/>
            </a:pPr>
            <a:endParaRPr lang="en-US" dirty="0">
              <a:latin typeface="Varela Round"/>
              <a:cs typeface="Varela Round"/>
              <a:sym typeface="Varela Round"/>
            </a:endParaRPr>
          </a:p>
          <a:p>
            <a:pPr marL="114300" indent="0" algn="just" fontAlgn="base">
              <a:buNone/>
            </a:pPr>
            <a:r>
              <a:rPr lang="en-US" dirty="0">
                <a:latin typeface="Varela Round"/>
                <a:cs typeface="Varela Round"/>
                <a:sym typeface="Varela Round"/>
              </a:rPr>
              <a:t>	Pattern categories:</a:t>
            </a:r>
          </a:p>
          <a:p>
            <a:pPr lvl="2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Creational – object creation methods</a:t>
            </a:r>
          </a:p>
          <a:p>
            <a:pPr lvl="2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Structural – integration of objects to large structures</a:t>
            </a:r>
          </a:p>
          <a:p>
            <a:pPr lvl="2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Behavioral – efficient interactions between objects</a:t>
            </a:r>
            <a:endParaRPr lang="en-GB" sz="1600" dirty="0">
              <a:latin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23896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GoF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– Creational patterns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F29DB05B-0F82-45B5-A73B-BE7EF70EF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Singleton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Factory method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Abstract factory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Builder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Prototype</a:t>
            </a:r>
            <a:endParaRPr lang="en-GB" sz="1600" dirty="0">
              <a:latin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16447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GoF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– Creational patterns - Singleton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F29DB05B-0F82-45B5-A73B-BE7EF70EF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</a:t>
            </a:r>
            <a:endParaRPr lang="en-GB" sz="1600" dirty="0">
              <a:latin typeface="Varela Round"/>
              <a:cs typeface="Varela Round"/>
              <a:sym typeface="Varela Rou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7D28C-AAF1-419E-9CE2-CE82D1B5C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854386"/>
            <a:ext cx="3712900" cy="2504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487358-699C-4C76-8CEE-401E5AC30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274" y="1554065"/>
            <a:ext cx="4758174" cy="31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GoF</a:t>
            </a:r>
            <a:r>
              <a:rPr lang="en-GB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– Structural patterns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F29DB05B-0F82-45B5-A73B-BE7EF70EF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	Adapter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Composite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Decorator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Façade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Bridge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Proxy</a:t>
            </a:r>
          </a:p>
          <a:p>
            <a:pPr marL="114300" indent="0" algn="just" fontAlgn="base">
              <a:lnSpc>
                <a:spcPct val="200000"/>
              </a:lnSpc>
              <a:buNone/>
            </a:pPr>
            <a:r>
              <a:rPr lang="en-US" sz="1600" dirty="0">
                <a:latin typeface="Varela Round"/>
                <a:cs typeface="Varela Round"/>
                <a:sym typeface="Varela Round"/>
              </a:rPr>
              <a:t>	Flyweight</a:t>
            </a:r>
            <a:endParaRPr lang="en-GB" sz="1600" dirty="0">
              <a:latin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758337105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9900FF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900F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On-screen Show (16:9)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Varela Round</vt:lpstr>
      <vt:lpstr>Source Code Pro</vt:lpstr>
      <vt:lpstr>Oswald</vt:lpstr>
      <vt:lpstr>Source Code Pro Medium</vt:lpstr>
      <vt:lpstr>Arial</vt:lpstr>
      <vt:lpstr>Modern Writer</vt:lpstr>
      <vt:lpstr>0-to-hero</vt:lpstr>
      <vt:lpstr>Zeynal Zeynalov</vt:lpstr>
      <vt:lpstr>Software Design Patterns</vt:lpstr>
      <vt:lpstr>Why should I learn patterns?</vt:lpstr>
      <vt:lpstr>History - GoF</vt:lpstr>
      <vt:lpstr>Gang of Four’s pattern catalogue</vt:lpstr>
      <vt:lpstr>GoF – Creational patterns</vt:lpstr>
      <vt:lpstr>GoF – Creational patterns - Singleton</vt:lpstr>
      <vt:lpstr>GoF – Structural patterns</vt:lpstr>
      <vt:lpstr>GoF – Structural patterns - Adapter</vt:lpstr>
      <vt:lpstr>GoF – Behavioral patterns</vt:lpstr>
      <vt:lpstr>GoF – Behavioral patterns - State</vt:lpstr>
      <vt:lpstr>GoF – Behavioral patterns - State</vt:lpstr>
      <vt:lpstr>GoF – Behavioral patterns - State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0-to-hero</dc:title>
  <cp:lastModifiedBy>Zeynal Zeynalov</cp:lastModifiedBy>
  <cp:revision>47</cp:revision>
  <dcterms:modified xsi:type="dcterms:W3CDTF">2019-10-12T19:56:47Z</dcterms:modified>
</cp:coreProperties>
</file>