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896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060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0694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0051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753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96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9207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75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06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868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85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34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99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430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83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196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933988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3DA0-E489-39C3-3EF6-B174691693F2}"/>
              </a:ext>
            </a:extLst>
          </p:cNvPr>
          <p:cNvSpPr>
            <a:spLocks noGrp="1"/>
          </p:cNvSpPr>
          <p:nvPr>
            <p:ph type="ctrTitle"/>
          </p:nvPr>
        </p:nvSpPr>
        <p:spPr>
          <a:xfrm>
            <a:off x="1371600" y="1803404"/>
            <a:ext cx="9032789" cy="1422395"/>
          </a:xfrm>
        </p:spPr>
        <p:txBody>
          <a:bodyPr>
            <a:normAutofit/>
          </a:bodyPr>
          <a:lstStyle/>
          <a:p>
            <a:pPr algn="ctr"/>
            <a:r>
              <a:rPr lang="en-US" b="1" dirty="0">
                <a:latin typeface="Times New Roman" panose="02020603050405020304" pitchFamily="18" charset="0"/>
                <a:cs typeface="Times New Roman" panose="02020603050405020304" pitchFamily="18" charset="0"/>
              </a:rPr>
              <a:t>Online shopping System</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79DF38-917D-D88F-C074-DA3C73653334}"/>
              </a:ext>
            </a:extLst>
          </p:cNvPr>
          <p:cNvSpPr>
            <a:spLocks noGrp="1"/>
          </p:cNvSpPr>
          <p:nvPr>
            <p:ph type="subTitle" idx="1"/>
          </p:nvPr>
        </p:nvSpPr>
        <p:spPr/>
        <p:txBody>
          <a:bodyPr>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               Presented By:                             Supervised By:</a:t>
            </a:r>
          </a:p>
          <a:p>
            <a:pPr algn="l">
              <a:lnSpc>
                <a:spcPct val="100000"/>
              </a:lnSpc>
            </a:pPr>
            <a:r>
              <a:rPr lang="en-US" sz="2400" b="1" dirty="0">
                <a:latin typeface="Times New Roman" panose="02020603050405020304" pitchFamily="18" charset="0"/>
                <a:cs typeface="Times New Roman" panose="02020603050405020304" pitchFamily="18" charset="0"/>
              </a:rPr>
              <a:t>                Aqsa Rafique                               Dr. Ahmed Karim</a:t>
            </a:r>
          </a:p>
          <a:p>
            <a:pPr algn="l">
              <a:lnSpc>
                <a:spcPct val="100000"/>
              </a:lnSpc>
            </a:pPr>
            <a:r>
              <a:rPr lang="en-US" sz="2400" b="1" dirty="0">
                <a:latin typeface="Times New Roman" panose="02020603050405020304" pitchFamily="18" charset="0"/>
                <a:cs typeface="Times New Roman" panose="02020603050405020304" pitchFamily="18" charset="0"/>
              </a:rPr>
              <a:t>                 BSIT-19-43</a:t>
            </a:r>
          </a:p>
        </p:txBody>
      </p:sp>
    </p:spTree>
    <p:extLst>
      <p:ext uri="{BB962C8B-B14F-4D97-AF65-F5344CB8AC3E}">
        <p14:creationId xmlns:p14="http://schemas.microsoft.com/office/powerpoint/2010/main" val="266514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5114-604C-8BDE-6E08-908B98AD13EE}"/>
              </a:ext>
            </a:extLst>
          </p:cNvPr>
          <p:cNvSpPr>
            <a:spLocks noGrp="1"/>
          </p:cNvSpPr>
          <p:nvPr>
            <p:ph type="title"/>
          </p:nvPr>
        </p:nvSpPr>
        <p:spPr>
          <a:xfrm>
            <a:off x="1790700" y="704335"/>
            <a:ext cx="8610600" cy="729049"/>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Languages Used:</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C457A8-50A7-E2CB-CDD8-2E4157DF02E5}"/>
              </a:ext>
            </a:extLst>
          </p:cNvPr>
          <p:cNvSpPr>
            <a:spLocks noGrp="1"/>
          </p:cNvSpPr>
          <p:nvPr>
            <p:ph idx="1"/>
          </p:nvPr>
        </p:nvSpPr>
        <p:spPr>
          <a:xfrm>
            <a:off x="1544595" y="2001795"/>
            <a:ext cx="9960017" cy="3909427"/>
          </a:xfrm>
        </p:spPr>
        <p:txBody>
          <a:bodyPr>
            <a:normAutofit fontScale="92500" lnSpcReduction="20000"/>
          </a:bodyPr>
          <a:lstStyle/>
          <a:p>
            <a:r>
              <a:rPr lang="en-US" sz="1900" b="1" dirty="0">
                <a:latin typeface="Times New Roman" panose="02020603050405020304" pitchFamily="18" charset="0"/>
                <a:cs typeface="Times New Roman" panose="02020603050405020304" pitchFamily="18" charset="0"/>
              </a:rPr>
              <a:t>Frontend/ SOURCE LANGUAGE(S): </a:t>
            </a:r>
          </a:p>
          <a:p>
            <a:r>
              <a:rPr lang="en-US" sz="1900" b="1" dirty="0">
                <a:latin typeface="Times New Roman" panose="02020603050405020304" pitchFamily="18" charset="0"/>
                <a:cs typeface="Times New Roman" panose="02020603050405020304" pitchFamily="18" charset="0"/>
              </a:rPr>
              <a:t>Front-End language</a:t>
            </a:r>
          </a:p>
          <a:p>
            <a:r>
              <a:rPr lang="en-US" sz="1900" dirty="0">
                <a:latin typeface="Times New Roman" panose="02020603050405020304" pitchFamily="18" charset="0"/>
                <a:cs typeface="Times New Roman" panose="02020603050405020304" pitchFamily="18" charset="0"/>
              </a:rPr>
              <a:t>HTML5, CSS, JavaScript, Bootstrap 3</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Back-End language</a:t>
            </a:r>
          </a:p>
          <a:p>
            <a:r>
              <a:rPr lang="en-US" sz="1900" dirty="0">
                <a:latin typeface="Times New Roman" panose="02020603050405020304" pitchFamily="18" charset="0"/>
                <a:cs typeface="Times New Roman" panose="02020603050405020304" pitchFamily="18" charset="0"/>
              </a:rPr>
              <a:t>PHP</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DBMS USED: </a:t>
            </a:r>
            <a:r>
              <a:rPr lang="en-US" sz="1900" dirty="0">
                <a:latin typeface="Times New Roman" panose="02020603050405020304" pitchFamily="18" charset="0"/>
                <a:cs typeface="Times New Roman" panose="02020603050405020304" pitchFamily="18" charset="0"/>
              </a:rPr>
              <a:t>MySQL</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TOOLS/PACKAGES: </a:t>
            </a:r>
          </a:p>
          <a:p>
            <a:r>
              <a:rPr lang="en-US" sz="1900" dirty="0">
                <a:latin typeface="Times New Roman" panose="02020603050405020304" pitchFamily="18" charset="0"/>
                <a:cs typeface="Times New Roman" panose="02020603050405020304" pitchFamily="18" charset="0"/>
              </a:rPr>
              <a:t>Xampp Control Panel Server, Sublime Text 3</a:t>
            </a:r>
            <a:r>
              <a:rPr lang="en-US" sz="1800" dirty="0">
                <a:latin typeface="Times New Roman" panose="02020603050405020304" pitchFamily="18"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418941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7C8-5417-20CD-2A03-5E552ECCE007}"/>
              </a:ext>
            </a:extLst>
          </p:cNvPr>
          <p:cNvSpPr>
            <a:spLocks noGrp="1"/>
          </p:cNvSpPr>
          <p:nvPr>
            <p:ph type="title"/>
          </p:nvPr>
        </p:nvSpPr>
        <p:spPr>
          <a:xfrm>
            <a:off x="1742301" y="504881"/>
            <a:ext cx="7640595" cy="666433"/>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Data Flow Diagram (DFD):</a:t>
            </a:r>
            <a:endParaRPr lang="en-PK" sz="3200" b="1" cap="none"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E22FC46-A23D-73C7-2284-D94983353718}"/>
              </a:ext>
            </a:extLst>
          </p:cNvPr>
          <p:cNvPicPr>
            <a:picLocks noGrp="1" noChangeAspect="1"/>
          </p:cNvPicPr>
          <p:nvPr>
            <p:ph idx="1"/>
          </p:nvPr>
        </p:nvPicPr>
        <p:blipFill>
          <a:blip r:embed="rId2"/>
          <a:stretch>
            <a:fillRect/>
          </a:stretch>
        </p:blipFill>
        <p:spPr>
          <a:xfrm>
            <a:off x="2090822" y="1359243"/>
            <a:ext cx="7498022" cy="5165125"/>
          </a:xfrm>
          <a:prstGeom prst="rect">
            <a:avLst/>
          </a:prstGeom>
        </p:spPr>
      </p:pic>
    </p:spTree>
    <p:extLst>
      <p:ext uri="{BB962C8B-B14F-4D97-AF65-F5344CB8AC3E}">
        <p14:creationId xmlns:p14="http://schemas.microsoft.com/office/powerpoint/2010/main" val="320712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611A-5D67-7984-4624-3CA3668D3C91}"/>
              </a:ext>
            </a:extLst>
          </p:cNvPr>
          <p:cNvSpPr>
            <a:spLocks noGrp="1"/>
          </p:cNvSpPr>
          <p:nvPr>
            <p:ph type="title"/>
          </p:nvPr>
        </p:nvSpPr>
        <p:spPr>
          <a:xfrm>
            <a:off x="1865870" y="531341"/>
            <a:ext cx="7430529" cy="803189"/>
          </a:xfrm>
        </p:spPr>
        <p:txBody>
          <a:bodyPr>
            <a:normAutofit/>
          </a:bodyPr>
          <a:lstStyle/>
          <a:p>
            <a:pPr algn="l">
              <a:lnSpc>
                <a:spcPct val="100000"/>
              </a:lnSpc>
            </a:pPr>
            <a:r>
              <a:rPr lang="en-US" sz="3200" b="1" cap="none" dirty="0">
                <a:latin typeface="Times New Roman" panose="02020603050405020304" pitchFamily="18" charset="0"/>
                <a:cs typeface="Times New Roman" panose="02020603050405020304" pitchFamily="18" charset="0"/>
              </a:rPr>
              <a:t>Use-Case Diagram(admin site):</a:t>
            </a:r>
            <a:endParaRPr lang="en-PK" sz="2000" dirty="0"/>
          </a:p>
        </p:txBody>
      </p:sp>
      <p:pic>
        <p:nvPicPr>
          <p:cNvPr id="6" name="Content Placeholder 5">
            <a:extLst>
              <a:ext uri="{FF2B5EF4-FFF2-40B4-BE49-F238E27FC236}">
                <a16:creationId xmlns:a16="http://schemas.microsoft.com/office/drawing/2014/main" id="{0FAE1ABE-66AC-D216-4F2C-A4FC581CEC51}"/>
              </a:ext>
            </a:extLst>
          </p:cNvPr>
          <p:cNvPicPr>
            <a:picLocks noGrp="1" noChangeAspect="1"/>
          </p:cNvPicPr>
          <p:nvPr>
            <p:ph idx="1"/>
          </p:nvPr>
        </p:nvPicPr>
        <p:blipFill>
          <a:blip r:embed="rId2"/>
          <a:stretch>
            <a:fillRect/>
          </a:stretch>
        </p:blipFill>
        <p:spPr>
          <a:xfrm>
            <a:off x="2211858" y="1606379"/>
            <a:ext cx="8233719" cy="5004485"/>
          </a:xfrm>
          <a:prstGeom prst="rect">
            <a:avLst/>
          </a:prstGeom>
        </p:spPr>
      </p:pic>
    </p:spTree>
    <p:extLst>
      <p:ext uri="{BB962C8B-B14F-4D97-AF65-F5344CB8AC3E}">
        <p14:creationId xmlns:p14="http://schemas.microsoft.com/office/powerpoint/2010/main" val="24757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DAB436-820F-20E3-EC49-C180901E97AF}"/>
              </a:ext>
            </a:extLst>
          </p:cNvPr>
          <p:cNvSpPr>
            <a:spLocks noGrp="1"/>
          </p:cNvSpPr>
          <p:nvPr>
            <p:ph type="title"/>
          </p:nvPr>
        </p:nvSpPr>
        <p:spPr>
          <a:xfrm>
            <a:off x="1742304" y="494271"/>
            <a:ext cx="9033260" cy="790832"/>
          </a:xfrm>
        </p:spPr>
        <p:txBody>
          <a:bodyPr>
            <a:normAutofit/>
          </a:bodyPr>
          <a:lstStyle/>
          <a:p>
            <a:r>
              <a:rPr lang="en-US" sz="3200" b="1" dirty="0">
                <a:latin typeface="Times New Roman" panose="02020603050405020304" pitchFamily="18" charset="0"/>
                <a:cs typeface="Times New Roman" panose="02020603050405020304" pitchFamily="18" charset="0"/>
              </a:rPr>
              <a:t>Use-Case Diagram(User Site):</a:t>
            </a:r>
            <a:endParaRPr lang="en-PK"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71ED82B-17B0-86B0-47B5-929D005005C1}"/>
              </a:ext>
            </a:extLst>
          </p:cNvPr>
          <p:cNvPicPr>
            <a:picLocks noGrp="1" noChangeAspect="1"/>
          </p:cNvPicPr>
          <p:nvPr>
            <p:ph idx="1"/>
          </p:nvPr>
        </p:nvPicPr>
        <p:blipFill>
          <a:blip r:embed="rId2"/>
          <a:stretch>
            <a:fillRect/>
          </a:stretch>
        </p:blipFill>
        <p:spPr>
          <a:xfrm>
            <a:off x="2261286" y="1285103"/>
            <a:ext cx="7858897" cy="5362831"/>
          </a:xfrm>
          <a:prstGeom prst="rect">
            <a:avLst/>
          </a:prstGeom>
        </p:spPr>
      </p:pic>
    </p:spTree>
    <p:extLst>
      <p:ext uri="{BB962C8B-B14F-4D97-AF65-F5344CB8AC3E}">
        <p14:creationId xmlns:p14="http://schemas.microsoft.com/office/powerpoint/2010/main" val="178708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27B1-744C-0951-37AD-57F745FCA454}"/>
              </a:ext>
            </a:extLst>
          </p:cNvPr>
          <p:cNvSpPr>
            <a:spLocks noGrp="1"/>
          </p:cNvSpPr>
          <p:nvPr>
            <p:ph type="title"/>
          </p:nvPr>
        </p:nvSpPr>
        <p:spPr>
          <a:xfrm>
            <a:off x="1729946" y="457201"/>
            <a:ext cx="7663249" cy="815545"/>
          </a:xfrm>
        </p:spPr>
        <p:txBody>
          <a:bodyPr/>
          <a:lstStyle/>
          <a:p>
            <a:pPr algn="l"/>
            <a:r>
              <a:rPr lang="en-US" sz="3200" b="1" cap="none" dirty="0">
                <a:latin typeface="Times New Roman" panose="02020603050405020304" pitchFamily="18" charset="0"/>
                <a:cs typeface="Times New Roman" panose="02020603050405020304" pitchFamily="18" charset="0"/>
              </a:rPr>
              <a:t>Sequence Diagrams</a:t>
            </a:r>
            <a:r>
              <a:rPr lang="en-US" dirty="0"/>
              <a:t>:</a:t>
            </a:r>
            <a:endParaRPr lang="en-PK" dirty="0"/>
          </a:p>
        </p:txBody>
      </p:sp>
      <p:pic>
        <p:nvPicPr>
          <p:cNvPr id="4" name="Content Placeholder 3">
            <a:extLst>
              <a:ext uri="{FF2B5EF4-FFF2-40B4-BE49-F238E27FC236}">
                <a16:creationId xmlns:a16="http://schemas.microsoft.com/office/drawing/2014/main" id="{EE9A1719-EBF8-3700-43EC-F72EBBDA136B}"/>
              </a:ext>
            </a:extLst>
          </p:cNvPr>
          <p:cNvPicPr>
            <a:picLocks noGrp="1" noChangeAspect="1"/>
          </p:cNvPicPr>
          <p:nvPr>
            <p:ph idx="1"/>
          </p:nvPr>
        </p:nvPicPr>
        <p:blipFill>
          <a:blip r:embed="rId2"/>
          <a:stretch>
            <a:fillRect/>
          </a:stretch>
        </p:blipFill>
        <p:spPr>
          <a:xfrm>
            <a:off x="2496065" y="1231362"/>
            <a:ext cx="6289589" cy="5320252"/>
          </a:xfrm>
          <a:prstGeom prst="rect">
            <a:avLst/>
          </a:prstGeom>
        </p:spPr>
      </p:pic>
    </p:spTree>
    <p:extLst>
      <p:ext uri="{BB962C8B-B14F-4D97-AF65-F5344CB8AC3E}">
        <p14:creationId xmlns:p14="http://schemas.microsoft.com/office/powerpoint/2010/main" val="300333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2B448D-E43B-94DF-DBA2-8CEE58253CFC}"/>
              </a:ext>
            </a:extLst>
          </p:cNvPr>
          <p:cNvPicPr>
            <a:picLocks noGrp="1" noChangeAspect="1"/>
          </p:cNvPicPr>
          <p:nvPr>
            <p:ph idx="1"/>
          </p:nvPr>
        </p:nvPicPr>
        <p:blipFill>
          <a:blip r:embed="rId2"/>
          <a:stretch>
            <a:fillRect/>
          </a:stretch>
        </p:blipFill>
        <p:spPr>
          <a:xfrm>
            <a:off x="2533135" y="931983"/>
            <a:ext cx="6153665" cy="5814806"/>
          </a:xfrm>
          <a:prstGeom prst="rect">
            <a:avLst/>
          </a:prstGeom>
        </p:spPr>
      </p:pic>
    </p:spTree>
    <p:extLst>
      <p:ext uri="{BB962C8B-B14F-4D97-AF65-F5344CB8AC3E}">
        <p14:creationId xmlns:p14="http://schemas.microsoft.com/office/powerpoint/2010/main" val="28832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920695-8D2B-1F4F-3DC8-175551CBB700}"/>
              </a:ext>
            </a:extLst>
          </p:cNvPr>
          <p:cNvPicPr>
            <a:picLocks noGrp="1" noChangeAspect="1"/>
          </p:cNvPicPr>
          <p:nvPr>
            <p:ph idx="1"/>
          </p:nvPr>
        </p:nvPicPr>
        <p:blipFill>
          <a:blip r:embed="rId2"/>
          <a:stretch>
            <a:fillRect/>
          </a:stretch>
        </p:blipFill>
        <p:spPr>
          <a:xfrm>
            <a:off x="2372497" y="811009"/>
            <a:ext cx="6932141" cy="5861642"/>
          </a:xfrm>
          <a:prstGeom prst="rect">
            <a:avLst/>
          </a:prstGeom>
        </p:spPr>
      </p:pic>
    </p:spTree>
    <p:extLst>
      <p:ext uri="{BB962C8B-B14F-4D97-AF65-F5344CB8AC3E}">
        <p14:creationId xmlns:p14="http://schemas.microsoft.com/office/powerpoint/2010/main" val="411003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224C6E2-25B0-9A12-71FB-B0C49BF2504F}"/>
              </a:ext>
            </a:extLst>
          </p:cNvPr>
          <p:cNvPicPr>
            <a:picLocks noGrp="1" noChangeAspect="1"/>
          </p:cNvPicPr>
          <p:nvPr>
            <p:ph idx="1"/>
          </p:nvPr>
        </p:nvPicPr>
        <p:blipFill>
          <a:blip r:embed="rId2"/>
          <a:stretch>
            <a:fillRect/>
          </a:stretch>
        </p:blipFill>
        <p:spPr>
          <a:xfrm>
            <a:off x="2187147" y="539394"/>
            <a:ext cx="7166918" cy="6096184"/>
          </a:xfrm>
          <a:prstGeom prst="rect">
            <a:avLst/>
          </a:prstGeom>
        </p:spPr>
      </p:pic>
    </p:spTree>
    <p:extLst>
      <p:ext uri="{BB962C8B-B14F-4D97-AF65-F5344CB8AC3E}">
        <p14:creationId xmlns:p14="http://schemas.microsoft.com/office/powerpoint/2010/main" val="39030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367-D75E-D9E9-EFDF-1AA1E004A768}"/>
              </a:ext>
            </a:extLst>
          </p:cNvPr>
          <p:cNvSpPr>
            <a:spLocks noGrp="1"/>
          </p:cNvSpPr>
          <p:nvPr>
            <p:ph type="title"/>
          </p:nvPr>
        </p:nvSpPr>
        <p:spPr>
          <a:xfrm>
            <a:off x="1742302" y="284206"/>
            <a:ext cx="7712675" cy="679622"/>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Relational Model From ERD:</a:t>
            </a:r>
            <a:endParaRPr lang="en-PK" sz="3200" b="1" cap="none"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2DD446A-E4F6-0633-CBE3-6D8D00D42883}"/>
              </a:ext>
            </a:extLst>
          </p:cNvPr>
          <p:cNvPicPr>
            <a:picLocks noGrp="1" noChangeAspect="1"/>
          </p:cNvPicPr>
          <p:nvPr>
            <p:ph idx="1"/>
          </p:nvPr>
        </p:nvPicPr>
        <p:blipFill>
          <a:blip r:embed="rId2"/>
          <a:stretch>
            <a:fillRect/>
          </a:stretch>
        </p:blipFill>
        <p:spPr>
          <a:xfrm>
            <a:off x="2088292" y="963828"/>
            <a:ext cx="6635578" cy="5782961"/>
          </a:xfrm>
          <a:prstGeom prst="rect">
            <a:avLst/>
          </a:prstGeom>
        </p:spPr>
      </p:pic>
    </p:spTree>
    <p:extLst>
      <p:ext uri="{BB962C8B-B14F-4D97-AF65-F5344CB8AC3E}">
        <p14:creationId xmlns:p14="http://schemas.microsoft.com/office/powerpoint/2010/main" val="419839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3875-2C76-384E-590D-304D026FC23D}"/>
              </a:ext>
            </a:extLst>
          </p:cNvPr>
          <p:cNvSpPr>
            <a:spLocks noGrp="1"/>
          </p:cNvSpPr>
          <p:nvPr>
            <p:ph type="title"/>
          </p:nvPr>
        </p:nvSpPr>
        <p:spPr>
          <a:xfrm>
            <a:off x="2372497" y="271850"/>
            <a:ext cx="6923902" cy="637230"/>
          </a:xfrm>
        </p:spPr>
        <p:txBody>
          <a:bodyPr>
            <a:normAutofit fontScale="90000"/>
          </a:bodyPr>
          <a:lstStyle/>
          <a:p>
            <a:pPr algn="l"/>
            <a:r>
              <a:rPr lang="en-US" sz="3200" b="1" cap="none" dirty="0">
                <a:latin typeface="Times New Roman" panose="02020603050405020304" pitchFamily="18" charset="0"/>
                <a:cs typeface="Times New Roman" panose="02020603050405020304" pitchFamily="18" charset="0"/>
              </a:rPr>
              <a:t>User Site &amp; Admin Site Screen-Shots</a:t>
            </a:r>
            <a:br>
              <a:rPr lang="en-US" sz="3200" b="1" cap="none" dirty="0">
                <a:latin typeface="Times New Roman" panose="02020603050405020304" pitchFamily="18" charset="0"/>
                <a:cs typeface="Times New Roman" panose="02020603050405020304" pitchFamily="18" charset="0"/>
              </a:rPr>
            </a:br>
            <a:br>
              <a:rPr lang="en-US" sz="3200" b="1" cap="none" dirty="0">
                <a:latin typeface="Times New Roman" panose="02020603050405020304" pitchFamily="18" charset="0"/>
                <a:cs typeface="Times New Roman" panose="02020603050405020304" pitchFamily="18" charset="0"/>
              </a:rPr>
            </a:br>
            <a:r>
              <a:rPr lang="en-US" sz="3200" b="1" cap="none" dirty="0">
                <a:latin typeface="Times New Roman" panose="02020603050405020304" pitchFamily="18" charset="0"/>
                <a:cs typeface="Times New Roman" panose="02020603050405020304" pitchFamily="18" charset="0"/>
              </a:rPr>
              <a:t>    User Main Page:</a:t>
            </a:r>
            <a:endParaRPr lang="en-PK" sz="3200" b="1"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4DCF4F9-1574-2459-8699-F6C10A17A2C9}"/>
              </a:ext>
            </a:extLst>
          </p:cNvPr>
          <p:cNvPicPr>
            <a:picLocks noGrp="1" noChangeAspect="1"/>
          </p:cNvPicPr>
          <p:nvPr>
            <p:ph idx="1"/>
          </p:nvPr>
        </p:nvPicPr>
        <p:blipFill rotWithShape="1">
          <a:blip r:embed="rId2"/>
          <a:srcRect t="12854"/>
          <a:stretch/>
        </p:blipFill>
        <p:spPr>
          <a:xfrm>
            <a:off x="2530846" y="1927653"/>
            <a:ext cx="7505129" cy="4021267"/>
          </a:xfrm>
        </p:spPr>
      </p:pic>
    </p:spTree>
    <p:extLst>
      <p:ext uri="{BB962C8B-B14F-4D97-AF65-F5344CB8AC3E}">
        <p14:creationId xmlns:p14="http://schemas.microsoft.com/office/powerpoint/2010/main" val="17276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6243-48A8-3503-E6AA-9C091660AB61}"/>
              </a:ext>
            </a:extLst>
          </p:cNvPr>
          <p:cNvSpPr>
            <a:spLocks noGrp="1"/>
          </p:cNvSpPr>
          <p:nvPr>
            <p:ph type="title"/>
          </p:nvPr>
        </p:nvSpPr>
        <p:spPr>
          <a:xfrm>
            <a:off x="1569308" y="827903"/>
            <a:ext cx="9601670" cy="889687"/>
          </a:xfrm>
        </p:spPr>
        <p:txBody>
          <a:bodyPr>
            <a:normAutofit/>
          </a:bodyPr>
          <a:lstStyle/>
          <a:p>
            <a:pPr algn="just"/>
            <a:r>
              <a:rPr lang="en-US" sz="32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rPr>
              <a:t>Content:</a:t>
            </a:r>
            <a:endParaRPr lang="en-PK" sz="3200" b="1" dirty="0">
              <a:effectLst>
                <a:glow rad="38100">
                  <a:schemeClr val="bg1">
                    <a:lumMod val="65000"/>
                    <a:lumOff val="3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9650AC-B641-723D-D067-374756091AC8}"/>
              </a:ext>
            </a:extLst>
          </p:cNvPr>
          <p:cNvSpPr>
            <a:spLocks noGrp="1"/>
          </p:cNvSpPr>
          <p:nvPr>
            <p:ph idx="1"/>
          </p:nvPr>
        </p:nvSpPr>
        <p:spPr>
          <a:xfrm>
            <a:off x="1902940" y="1556951"/>
            <a:ext cx="8934405" cy="4473146"/>
          </a:xfrm>
        </p:spPr>
        <p:txBody>
          <a:bodyPr>
            <a:normAutofit fontScale="25000" lnSpcReduction="20000"/>
          </a:bodyPr>
          <a:lstStyle/>
          <a:p>
            <a:pPr algn="just">
              <a:lnSpc>
                <a:spcPct val="120000"/>
              </a:lnSpc>
            </a:pPr>
            <a:r>
              <a:rPr lang="en-US" sz="6400" dirty="0">
                <a:latin typeface="Times New Roman" panose="02020603050405020304" pitchFamily="18" charset="0"/>
                <a:cs typeface="Times New Roman" panose="02020603050405020304" pitchFamily="18" charset="0"/>
              </a:rPr>
              <a:t>Abstract</a:t>
            </a:r>
          </a:p>
          <a:p>
            <a:pPr algn="just">
              <a:lnSpc>
                <a:spcPct val="120000"/>
              </a:lnSpc>
            </a:pPr>
            <a:r>
              <a:rPr lang="en-US" sz="6400" dirty="0">
                <a:latin typeface="Times New Roman" panose="02020603050405020304" pitchFamily="18" charset="0"/>
                <a:cs typeface="Times New Roman" panose="02020603050405020304" pitchFamily="18" charset="0"/>
              </a:rPr>
              <a:t>Introduction</a:t>
            </a:r>
          </a:p>
          <a:p>
            <a:pPr algn="just">
              <a:lnSpc>
                <a:spcPct val="120000"/>
              </a:lnSpc>
            </a:pPr>
            <a:r>
              <a:rPr lang="en-US" sz="6400" dirty="0">
                <a:latin typeface="Times New Roman" panose="02020603050405020304" pitchFamily="18" charset="0"/>
                <a:cs typeface="Times New Roman" panose="02020603050405020304" pitchFamily="18" charset="0"/>
              </a:rPr>
              <a:t>Challenges in online Shopping</a:t>
            </a:r>
          </a:p>
          <a:p>
            <a:pPr algn="just">
              <a:lnSpc>
                <a:spcPct val="120000"/>
              </a:lnSpc>
            </a:pPr>
            <a:r>
              <a:rPr lang="en-US" sz="6400" dirty="0">
                <a:latin typeface="Times New Roman" panose="02020603050405020304" pitchFamily="18" charset="0"/>
                <a:cs typeface="Times New Roman" panose="02020603050405020304" pitchFamily="18" charset="0"/>
              </a:rPr>
              <a:t>Goals of project</a:t>
            </a:r>
          </a:p>
          <a:p>
            <a:pPr algn="just">
              <a:lnSpc>
                <a:spcPct val="120000"/>
              </a:lnSpc>
            </a:pPr>
            <a:r>
              <a:rPr lang="en-US" sz="6400" dirty="0">
                <a:latin typeface="Times New Roman" panose="02020603050405020304" pitchFamily="18" charset="0"/>
                <a:cs typeface="Times New Roman" panose="02020603050405020304" pitchFamily="18" charset="0"/>
              </a:rPr>
              <a:t>Scope</a:t>
            </a:r>
          </a:p>
          <a:p>
            <a:pPr algn="just">
              <a:lnSpc>
                <a:spcPct val="120000"/>
              </a:lnSpc>
            </a:pPr>
            <a:r>
              <a:rPr lang="en-US" sz="6400" dirty="0">
                <a:latin typeface="Times New Roman" panose="02020603050405020304" pitchFamily="18" charset="0"/>
                <a:cs typeface="Times New Roman" panose="02020603050405020304" pitchFamily="18" charset="0"/>
              </a:rPr>
              <a:t>Admin modules</a:t>
            </a:r>
          </a:p>
          <a:p>
            <a:pPr algn="just">
              <a:lnSpc>
                <a:spcPct val="120000"/>
              </a:lnSpc>
            </a:pPr>
            <a:r>
              <a:rPr lang="en-US" sz="6400" dirty="0">
                <a:latin typeface="Times New Roman" panose="02020603050405020304" pitchFamily="18" charset="0"/>
                <a:cs typeface="Times New Roman" panose="02020603050405020304" pitchFamily="18" charset="0"/>
              </a:rPr>
              <a:t>User modules</a:t>
            </a:r>
          </a:p>
          <a:p>
            <a:pPr algn="just">
              <a:lnSpc>
                <a:spcPct val="120000"/>
              </a:lnSpc>
            </a:pPr>
            <a:r>
              <a:rPr lang="en-US" sz="6400" dirty="0">
                <a:latin typeface="Times New Roman" panose="02020603050405020304" pitchFamily="18" charset="0"/>
                <a:cs typeface="Times New Roman" panose="02020603050405020304" pitchFamily="18" charset="0"/>
              </a:rPr>
              <a:t>Language used</a:t>
            </a:r>
          </a:p>
          <a:p>
            <a:pPr algn="just">
              <a:lnSpc>
                <a:spcPct val="120000"/>
              </a:lnSpc>
            </a:pPr>
            <a:r>
              <a:rPr lang="en-US" sz="6400" dirty="0">
                <a:latin typeface="Times New Roman" panose="02020603050405020304" pitchFamily="18" charset="0"/>
                <a:cs typeface="Times New Roman" panose="02020603050405020304" pitchFamily="18" charset="0"/>
              </a:rPr>
              <a:t>Data flow diagram(DFD)</a:t>
            </a:r>
          </a:p>
          <a:p>
            <a:pPr algn="just">
              <a:lnSpc>
                <a:spcPct val="120000"/>
              </a:lnSpc>
            </a:pPr>
            <a:r>
              <a:rPr lang="en-US" sz="6400" dirty="0">
                <a:latin typeface="Times New Roman" panose="02020603050405020304" pitchFamily="18" charset="0"/>
                <a:cs typeface="Times New Roman" panose="02020603050405020304" pitchFamily="18" charset="0"/>
              </a:rPr>
              <a:t>Use case diagram</a:t>
            </a:r>
          </a:p>
          <a:p>
            <a:pPr algn="just">
              <a:lnSpc>
                <a:spcPct val="120000"/>
              </a:lnSpc>
            </a:pPr>
            <a:r>
              <a:rPr lang="en-US" sz="6400" dirty="0">
                <a:latin typeface="Times New Roman" panose="02020603050405020304" pitchFamily="18" charset="0"/>
                <a:cs typeface="Times New Roman" panose="02020603050405020304" pitchFamily="18" charset="0"/>
              </a:rPr>
              <a:t>Sequence diagram</a:t>
            </a:r>
          </a:p>
          <a:p>
            <a:pPr algn="just">
              <a:lnSpc>
                <a:spcPct val="120000"/>
              </a:lnSpc>
            </a:pPr>
            <a:r>
              <a:rPr lang="en-US" sz="6400" dirty="0">
                <a:latin typeface="Times New Roman" panose="02020603050405020304" pitchFamily="18" charset="0"/>
                <a:cs typeface="Times New Roman" panose="02020603050405020304" pitchFamily="18" charset="0"/>
              </a:rPr>
              <a:t>Relational model from ERD diagram</a:t>
            </a:r>
          </a:p>
          <a:p>
            <a:pPr algn="just">
              <a:lnSpc>
                <a:spcPct val="120000"/>
              </a:lnSpc>
            </a:pPr>
            <a:r>
              <a:rPr lang="en-US" sz="6400" dirty="0">
                <a:latin typeface="Times New Roman" panose="02020603050405020304" pitchFamily="18" charset="0"/>
                <a:cs typeface="Times New Roman" panose="02020603050405020304" pitchFamily="18" charset="0"/>
              </a:rPr>
              <a:t>User site &amp; admin site screenshots</a:t>
            </a:r>
          </a:p>
          <a:p>
            <a:pPr algn="just">
              <a:lnSpc>
                <a:spcPct val="120000"/>
              </a:lnSpc>
            </a:pPr>
            <a:r>
              <a:rPr lang="en-US" sz="6400" dirty="0">
                <a:latin typeface="Times New Roman" panose="02020603050405020304" pitchFamily="18" charset="0"/>
                <a:cs typeface="Times New Roman" panose="02020603050405020304" pitchFamily="18" charset="0"/>
              </a:rPr>
              <a:t>Conclusion</a:t>
            </a:r>
          </a:p>
          <a:p>
            <a:pPr marL="0" indent="0">
              <a:buNone/>
            </a:pPr>
            <a:endParaRPr lang="en-US" sz="1400" dirty="0"/>
          </a:p>
          <a:p>
            <a:pPr marL="0" indent="0">
              <a:buNone/>
            </a:pPr>
            <a:endParaRPr lang="en-PK" dirty="0"/>
          </a:p>
        </p:txBody>
      </p:sp>
    </p:spTree>
    <p:extLst>
      <p:ext uri="{BB962C8B-B14F-4D97-AF65-F5344CB8AC3E}">
        <p14:creationId xmlns:p14="http://schemas.microsoft.com/office/powerpoint/2010/main" val="308667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66EC-7C29-1B7B-9576-C26EE7B35107}"/>
              </a:ext>
            </a:extLst>
          </p:cNvPr>
          <p:cNvSpPr>
            <a:spLocks noGrp="1"/>
          </p:cNvSpPr>
          <p:nvPr>
            <p:ph type="title"/>
          </p:nvPr>
        </p:nvSpPr>
        <p:spPr>
          <a:xfrm>
            <a:off x="1791731" y="624110"/>
            <a:ext cx="9712882" cy="722776"/>
          </a:xfrm>
        </p:spPr>
        <p:txBody>
          <a:bodyPr/>
          <a:lstStyle/>
          <a:p>
            <a:r>
              <a:rPr lang="en-US" sz="3200" b="1" dirty="0">
                <a:latin typeface="Times New Roman" panose="02020603050405020304" pitchFamily="18" charset="0"/>
                <a:cs typeface="Times New Roman" panose="02020603050405020304" pitchFamily="18" charset="0"/>
              </a:rPr>
              <a:t>User Register</a:t>
            </a:r>
            <a:r>
              <a:rPr lang="en-US" dirty="0"/>
              <a:t>:</a:t>
            </a:r>
            <a:endParaRPr lang="en-PK" dirty="0"/>
          </a:p>
        </p:txBody>
      </p:sp>
      <p:pic>
        <p:nvPicPr>
          <p:cNvPr id="9" name="Content Placeholder 8">
            <a:extLst>
              <a:ext uri="{FF2B5EF4-FFF2-40B4-BE49-F238E27FC236}">
                <a16:creationId xmlns:a16="http://schemas.microsoft.com/office/drawing/2014/main" id="{7C707EB0-E224-7D64-7C03-AEFE0179936B}"/>
              </a:ext>
            </a:extLst>
          </p:cNvPr>
          <p:cNvPicPr>
            <a:picLocks noGrp="1" noChangeAspect="1"/>
          </p:cNvPicPr>
          <p:nvPr>
            <p:ph idx="1"/>
          </p:nvPr>
        </p:nvPicPr>
        <p:blipFill rotWithShape="1">
          <a:blip r:embed="rId2"/>
          <a:srcRect l="-28" t="13723" r="28" b="1635"/>
          <a:stretch/>
        </p:blipFill>
        <p:spPr>
          <a:xfrm>
            <a:off x="1697881" y="1606378"/>
            <a:ext cx="7758203" cy="4627512"/>
          </a:xfrm>
        </p:spPr>
      </p:pic>
    </p:spTree>
    <p:extLst>
      <p:ext uri="{BB962C8B-B14F-4D97-AF65-F5344CB8AC3E}">
        <p14:creationId xmlns:p14="http://schemas.microsoft.com/office/powerpoint/2010/main" val="384140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1E3-C501-13D1-77E9-48585955FD72}"/>
              </a:ext>
            </a:extLst>
          </p:cNvPr>
          <p:cNvSpPr>
            <a:spLocks noGrp="1"/>
          </p:cNvSpPr>
          <p:nvPr>
            <p:ph type="title"/>
          </p:nvPr>
        </p:nvSpPr>
        <p:spPr>
          <a:xfrm>
            <a:off x="1915297" y="624110"/>
            <a:ext cx="9589315" cy="747490"/>
          </a:xfrm>
        </p:spPr>
        <p:txBody>
          <a:bodyPr/>
          <a:lstStyle/>
          <a:p>
            <a:r>
              <a:rPr lang="en-US" sz="3200" b="1" dirty="0">
                <a:latin typeface="Times New Roman" panose="02020603050405020304" pitchFamily="18" charset="0"/>
                <a:cs typeface="Times New Roman" panose="02020603050405020304" pitchFamily="18" charset="0"/>
              </a:rPr>
              <a:t>User Log In</a:t>
            </a:r>
            <a:r>
              <a:rPr lang="en-US" dirty="0"/>
              <a:t>:</a:t>
            </a:r>
            <a:endParaRPr lang="en-PK" dirty="0"/>
          </a:p>
        </p:txBody>
      </p:sp>
      <p:pic>
        <p:nvPicPr>
          <p:cNvPr id="5" name="Content Placeholder 4">
            <a:extLst>
              <a:ext uri="{FF2B5EF4-FFF2-40B4-BE49-F238E27FC236}">
                <a16:creationId xmlns:a16="http://schemas.microsoft.com/office/drawing/2014/main" id="{F87D4C02-2D2D-57C4-CD94-315772AF3BE1}"/>
              </a:ext>
            </a:extLst>
          </p:cNvPr>
          <p:cNvPicPr>
            <a:picLocks noGrp="1" noChangeAspect="1"/>
          </p:cNvPicPr>
          <p:nvPr>
            <p:ph idx="1"/>
          </p:nvPr>
        </p:nvPicPr>
        <p:blipFill rotWithShape="1">
          <a:blip r:embed="rId2"/>
          <a:srcRect t="12901"/>
          <a:stretch/>
        </p:blipFill>
        <p:spPr>
          <a:xfrm>
            <a:off x="1495168" y="1606379"/>
            <a:ext cx="7957751" cy="4627512"/>
          </a:xfrm>
        </p:spPr>
      </p:pic>
    </p:spTree>
    <p:extLst>
      <p:ext uri="{BB962C8B-B14F-4D97-AF65-F5344CB8AC3E}">
        <p14:creationId xmlns:p14="http://schemas.microsoft.com/office/powerpoint/2010/main" val="343702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F459-F0A8-EA80-7B8C-6108E73A6DC6}"/>
              </a:ext>
            </a:extLst>
          </p:cNvPr>
          <p:cNvSpPr>
            <a:spLocks noGrp="1"/>
          </p:cNvSpPr>
          <p:nvPr>
            <p:ph type="title"/>
          </p:nvPr>
        </p:nvSpPr>
        <p:spPr>
          <a:xfrm>
            <a:off x="2001795" y="624110"/>
            <a:ext cx="9502817" cy="759847"/>
          </a:xfrm>
        </p:spPr>
        <p:txBody>
          <a:bodyPr>
            <a:normAutofit/>
          </a:bodyPr>
          <a:lstStyle/>
          <a:p>
            <a:r>
              <a:rPr lang="en-US" sz="3200" b="1" dirty="0">
                <a:latin typeface="Times New Roman" panose="02020603050405020304" pitchFamily="18" charset="0"/>
                <a:cs typeface="Times New Roman" panose="02020603050405020304" pitchFamily="18" charset="0"/>
              </a:rPr>
              <a:t>Product Categories:</a:t>
            </a:r>
            <a:endParaRPr lang="en-PK"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BA38771-99E3-A05E-5707-EBD39DB946DC}"/>
              </a:ext>
            </a:extLst>
          </p:cNvPr>
          <p:cNvPicPr>
            <a:picLocks noGrp="1" noChangeAspect="1"/>
          </p:cNvPicPr>
          <p:nvPr>
            <p:ph idx="1"/>
          </p:nvPr>
        </p:nvPicPr>
        <p:blipFill rotWithShape="1">
          <a:blip r:embed="rId2"/>
          <a:srcRect t="1615"/>
          <a:stretch/>
        </p:blipFill>
        <p:spPr>
          <a:xfrm>
            <a:off x="1915297" y="1522167"/>
            <a:ext cx="8978875" cy="4711723"/>
          </a:xfrm>
        </p:spPr>
      </p:pic>
    </p:spTree>
    <p:extLst>
      <p:ext uri="{BB962C8B-B14F-4D97-AF65-F5344CB8AC3E}">
        <p14:creationId xmlns:p14="http://schemas.microsoft.com/office/powerpoint/2010/main" val="280265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B68F-2827-1A4F-3CE1-6D27716BCF5D}"/>
              </a:ext>
            </a:extLst>
          </p:cNvPr>
          <p:cNvSpPr>
            <a:spLocks noGrp="1"/>
          </p:cNvSpPr>
          <p:nvPr>
            <p:ph type="title"/>
          </p:nvPr>
        </p:nvSpPr>
        <p:spPr>
          <a:xfrm>
            <a:off x="1915297" y="624110"/>
            <a:ext cx="9589315" cy="722776"/>
          </a:xfrm>
        </p:spPr>
        <p:txBody>
          <a:bodyPr>
            <a:normAutofit/>
          </a:bodyPr>
          <a:lstStyle/>
          <a:p>
            <a:r>
              <a:rPr lang="en-US" sz="3200" dirty="0">
                <a:latin typeface="Times New Roman" panose="02020603050405020304" pitchFamily="18" charset="0"/>
                <a:cs typeface="Times New Roman" panose="02020603050405020304" pitchFamily="18" charset="0"/>
              </a:rPr>
              <a:t>Add To Cart:</a:t>
            </a:r>
            <a:endParaRPr lang="en-PK"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6BBF63-EF99-8B86-F459-10E2BA09DFDD}"/>
              </a:ext>
            </a:extLst>
          </p:cNvPr>
          <p:cNvPicPr>
            <a:picLocks noGrp="1" noChangeAspect="1"/>
          </p:cNvPicPr>
          <p:nvPr>
            <p:ph idx="1"/>
          </p:nvPr>
        </p:nvPicPr>
        <p:blipFill rotWithShape="1">
          <a:blip r:embed="rId2"/>
          <a:srcRect t="13845"/>
          <a:stretch/>
        </p:blipFill>
        <p:spPr>
          <a:xfrm>
            <a:off x="1771797" y="1692874"/>
            <a:ext cx="9030616" cy="4782065"/>
          </a:xfrm>
        </p:spPr>
      </p:pic>
    </p:spTree>
    <p:extLst>
      <p:ext uri="{BB962C8B-B14F-4D97-AF65-F5344CB8AC3E}">
        <p14:creationId xmlns:p14="http://schemas.microsoft.com/office/powerpoint/2010/main" val="244689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412B-A03C-5D0B-8E17-44EEE9C0B949}"/>
              </a:ext>
            </a:extLst>
          </p:cNvPr>
          <p:cNvSpPr>
            <a:spLocks noGrp="1"/>
          </p:cNvSpPr>
          <p:nvPr>
            <p:ph type="title"/>
          </p:nvPr>
        </p:nvSpPr>
        <p:spPr>
          <a:xfrm>
            <a:off x="1950374" y="722964"/>
            <a:ext cx="8911687" cy="895771"/>
          </a:xfrm>
        </p:spPr>
        <p:txBody>
          <a:bodyPr>
            <a:normAutofit/>
          </a:bodyPr>
          <a:lstStyle/>
          <a:p>
            <a:r>
              <a:rPr lang="en-US" sz="3200" b="1" dirty="0">
                <a:latin typeface="Times New Roman" panose="02020603050405020304" pitchFamily="18" charset="0"/>
                <a:cs typeface="Times New Roman" panose="02020603050405020304" pitchFamily="18" charset="0"/>
              </a:rPr>
              <a:t>Admin site: (Manage Users)</a:t>
            </a:r>
            <a:endParaRPr lang="en-PK"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57FC7A-E2CC-567D-0ED1-EEC53886B66F}"/>
              </a:ext>
            </a:extLst>
          </p:cNvPr>
          <p:cNvPicPr>
            <a:picLocks noGrp="1" noChangeAspect="1"/>
          </p:cNvPicPr>
          <p:nvPr>
            <p:ph idx="1"/>
          </p:nvPr>
        </p:nvPicPr>
        <p:blipFill rotWithShape="1">
          <a:blip r:embed="rId2"/>
          <a:srcRect t="14685"/>
          <a:stretch/>
        </p:blipFill>
        <p:spPr>
          <a:xfrm>
            <a:off x="2100649" y="1717589"/>
            <a:ext cx="8306348" cy="4324865"/>
          </a:xfrm>
        </p:spPr>
      </p:pic>
    </p:spTree>
    <p:extLst>
      <p:ext uri="{BB962C8B-B14F-4D97-AF65-F5344CB8AC3E}">
        <p14:creationId xmlns:p14="http://schemas.microsoft.com/office/powerpoint/2010/main" val="216678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2DFA-B61A-A7D1-7E80-4397FC77A201}"/>
              </a:ext>
            </a:extLst>
          </p:cNvPr>
          <p:cNvSpPr>
            <a:spLocks noGrp="1"/>
          </p:cNvSpPr>
          <p:nvPr>
            <p:ph type="title"/>
          </p:nvPr>
        </p:nvSpPr>
        <p:spPr>
          <a:xfrm>
            <a:off x="1989439" y="624110"/>
            <a:ext cx="9515174" cy="871058"/>
          </a:xfrm>
        </p:spPr>
        <p:txBody>
          <a:bodyPr>
            <a:normAutofit/>
          </a:bodyPr>
          <a:lstStyle/>
          <a:p>
            <a:r>
              <a:rPr lang="en-US" sz="3200" b="1" dirty="0">
                <a:latin typeface="Times New Roman" panose="02020603050405020304" pitchFamily="18" charset="0"/>
                <a:cs typeface="Times New Roman" panose="02020603050405020304" pitchFamily="18" charset="0"/>
              </a:rPr>
              <a:t>Users List:</a:t>
            </a:r>
            <a:endParaRPr lang="en-PK"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A0A60B1-8537-929E-73AA-05C747F23C3E}"/>
              </a:ext>
            </a:extLst>
          </p:cNvPr>
          <p:cNvPicPr>
            <a:picLocks noGrp="1" noChangeAspect="1"/>
          </p:cNvPicPr>
          <p:nvPr>
            <p:ph idx="1"/>
          </p:nvPr>
        </p:nvPicPr>
        <p:blipFill rotWithShape="1">
          <a:blip r:embed="rId2"/>
          <a:srcRect t="14134"/>
          <a:stretch/>
        </p:blipFill>
        <p:spPr>
          <a:xfrm>
            <a:off x="2125362" y="1671932"/>
            <a:ext cx="8281635" cy="4239917"/>
          </a:xfrm>
        </p:spPr>
      </p:pic>
    </p:spTree>
    <p:extLst>
      <p:ext uri="{BB962C8B-B14F-4D97-AF65-F5344CB8AC3E}">
        <p14:creationId xmlns:p14="http://schemas.microsoft.com/office/powerpoint/2010/main" val="168997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1031-F11A-DA3B-D2FD-6494AAB1FFDD}"/>
              </a:ext>
            </a:extLst>
          </p:cNvPr>
          <p:cNvSpPr>
            <a:spLocks noGrp="1"/>
          </p:cNvSpPr>
          <p:nvPr>
            <p:ph type="title"/>
          </p:nvPr>
        </p:nvSpPr>
        <p:spPr>
          <a:xfrm>
            <a:off x="1865871" y="667265"/>
            <a:ext cx="9638742" cy="803190"/>
          </a:xfrm>
        </p:spPr>
        <p:txBody>
          <a:bodyPr/>
          <a:lstStyle/>
          <a:p>
            <a:r>
              <a:rPr lang="en-US" sz="3200" b="1" dirty="0">
                <a:latin typeface="Times New Roman" panose="02020603050405020304" pitchFamily="18" charset="0"/>
                <a:cs typeface="Times New Roman" panose="02020603050405020304" pitchFamily="18" charset="0"/>
              </a:rPr>
              <a:t>Add Users:</a:t>
            </a:r>
            <a:endParaRPr lang="en-PK"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3C1C89C-91F5-96F4-2E2A-13655A548D71}"/>
              </a:ext>
            </a:extLst>
          </p:cNvPr>
          <p:cNvPicPr>
            <a:picLocks noGrp="1" noChangeAspect="1"/>
          </p:cNvPicPr>
          <p:nvPr>
            <p:ph idx="1"/>
          </p:nvPr>
        </p:nvPicPr>
        <p:blipFill rotWithShape="1">
          <a:blip r:embed="rId2"/>
          <a:srcRect t="14827"/>
          <a:stretch/>
        </p:blipFill>
        <p:spPr>
          <a:xfrm>
            <a:off x="1729946" y="1756682"/>
            <a:ext cx="8677051" cy="4155167"/>
          </a:xfrm>
        </p:spPr>
      </p:pic>
    </p:spTree>
    <p:extLst>
      <p:ext uri="{BB962C8B-B14F-4D97-AF65-F5344CB8AC3E}">
        <p14:creationId xmlns:p14="http://schemas.microsoft.com/office/powerpoint/2010/main" val="18950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6519-CAF9-6AA3-15DA-14AB207AD643}"/>
              </a:ext>
            </a:extLst>
          </p:cNvPr>
          <p:cNvSpPr>
            <a:spLocks noGrp="1"/>
          </p:cNvSpPr>
          <p:nvPr>
            <p:ph type="title"/>
          </p:nvPr>
        </p:nvSpPr>
        <p:spPr>
          <a:xfrm>
            <a:off x="1878227" y="747678"/>
            <a:ext cx="9478104" cy="623922"/>
          </a:xfrm>
        </p:spPr>
        <p:txBody>
          <a:bodyPr>
            <a:normAutofit fontScale="90000"/>
          </a:bodyPr>
          <a:lstStyle/>
          <a:p>
            <a:r>
              <a:rPr lang="en-US" sz="3200" b="1" dirty="0">
                <a:latin typeface="Times New Roman" panose="02020603050405020304" pitchFamily="18" charset="0"/>
                <a:cs typeface="Times New Roman" panose="02020603050405020304" pitchFamily="18" charset="0"/>
              </a:rPr>
              <a:t>Product List</a:t>
            </a:r>
            <a:r>
              <a:rPr lang="en-US" dirty="0"/>
              <a:t>:</a:t>
            </a:r>
            <a:endParaRPr lang="en-PK" dirty="0"/>
          </a:p>
        </p:txBody>
      </p:sp>
      <p:pic>
        <p:nvPicPr>
          <p:cNvPr id="5" name="Content Placeholder 4">
            <a:extLst>
              <a:ext uri="{FF2B5EF4-FFF2-40B4-BE49-F238E27FC236}">
                <a16:creationId xmlns:a16="http://schemas.microsoft.com/office/drawing/2014/main" id="{3F41C93B-79B4-0C51-B883-1041311C6A9B}"/>
              </a:ext>
            </a:extLst>
          </p:cNvPr>
          <p:cNvPicPr>
            <a:picLocks noGrp="1" noChangeAspect="1"/>
          </p:cNvPicPr>
          <p:nvPr>
            <p:ph idx="1"/>
          </p:nvPr>
        </p:nvPicPr>
        <p:blipFill rotWithShape="1">
          <a:blip r:embed="rId2"/>
          <a:srcRect l="-28" t="13518" r="28" b="2616"/>
          <a:stretch/>
        </p:blipFill>
        <p:spPr>
          <a:xfrm>
            <a:off x="1406855" y="1668162"/>
            <a:ext cx="9000141" cy="4243688"/>
          </a:xfrm>
        </p:spPr>
      </p:pic>
    </p:spTree>
    <p:extLst>
      <p:ext uri="{BB962C8B-B14F-4D97-AF65-F5344CB8AC3E}">
        <p14:creationId xmlns:p14="http://schemas.microsoft.com/office/powerpoint/2010/main" val="2049355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2776-6A90-3F73-5612-27864BC4DFAE}"/>
              </a:ext>
            </a:extLst>
          </p:cNvPr>
          <p:cNvSpPr>
            <a:spLocks noGrp="1"/>
          </p:cNvSpPr>
          <p:nvPr>
            <p:ph type="title"/>
          </p:nvPr>
        </p:nvSpPr>
        <p:spPr>
          <a:xfrm>
            <a:off x="2014152" y="772391"/>
            <a:ext cx="9441034" cy="648636"/>
          </a:xfrm>
        </p:spPr>
        <p:txBody>
          <a:bodyPr/>
          <a:lstStyle/>
          <a:p>
            <a:r>
              <a:rPr lang="en-US" sz="3200" b="1" dirty="0">
                <a:latin typeface="Times New Roman" panose="02020603050405020304" pitchFamily="18" charset="0"/>
                <a:cs typeface="Times New Roman" panose="02020603050405020304" pitchFamily="18" charset="0"/>
              </a:rPr>
              <a:t>Add Product</a:t>
            </a:r>
            <a:r>
              <a:rPr lang="en-US" dirty="0"/>
              <a:t>:</a:t>
            </a:r>
            <a:endParaRPr lang="en-PK" dirty="0"/>
          </a:p>
        </p:txBody>
      </p:sp>
      <p:pic>
        <p:nvPicPr>
          <p:cNvPr id="5" name="Content Placeholder 4">
            <a:extLst>
              <a:ext uri="{FF2B5EF4-FFF2-40B4-BE49-F238E27FC236}">
                <a16:creationId xmlns:a16="http://schemas.microsoft.com/office/drawing/2014/main" id="{93425C96-89B5-C40D-429C-6A1858B8EB49}"/>
              </a:ext>
            </a:extLst>
          </p:cNvPr>
          <p:cNvPicPr>
            <a:picLocks noGrp="1" noChangeAspect="1"/>
          </p:cNvPicPr>
          <p:nvPr>
            <p:ph idx="1"/>
          </p:nvPr>
        </p:nvPicPr>
        <p:blipFill rotWithShape="1">
          <a:blip r:embed="rId2"/>
          <a:srcRect t="14827"/>
          <a:stretch/>
        </p:blipFill>
        <p:spPr>
          <a:xfrm>
            <a:off x="1717589" y="1750766"/>
            <a:ext cx="8689408" cy="4161084"/>
          </a:xfrm>
        </p:spPr>
      </p:pic>
    </p:spTree>
    <p:extLst>
      <p:ext uri="{BB962C8B-B14F-4D97-AF65-F5344CB8AC3E}">
        <p14:creationId xmlns:p14="http://schemas.microsoft.com/office/powerpoint/2010/main" val="143927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582-19D6-0E11-15D4-6773C91D792D}"/>
              </a:ext>
            </a:extLst>
          </p:cNvPr>
          <p:cNvSpPr>
            <a:spLocks noGrp="1"/>
          </p:cNvSpPr>
          <p:nvPr>
            <p:ph type="title"/>
          </p:nvPr>
        </p:nvSpPr>
        <p:spPr>
          <a:xfrm>
            <a:off x="2038865" y="624110"/>
            <a:ext cx="9465747" cy="673349"/>
          </a:xfrm>
        </p:spPr>
        <p:txBody>
          <a:bodyPr>
            <a:normAutofit/>
          </a:bodyPr>
          <a:lstStyle/>
          <a:p>
            <a:r>
              <a:rPr lang="en-US" sz="3200" b="1" dirty="0">
                <a:latin typeface="Times New Roman" panose="02020603050405020304" pitchFamily="18" charset="0"/>
                <a:cs typeface="Times New Roman" panose="02020603050405020304" pitchFamily="18" charset="0"/>
              </a:rPr>
              <a:t>Orders:</a:t>
            </a:r>
            <a:endParaRPr lang="en-PK"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53B1BB-F8FD-C145-0A66-3347792A7731}"/>
              </a:ext>
            </a:extLst>
          </p:cNvPr>
          <p:cNvPicPr>
            <a:picLocks noGrp="1" noChangeAspect="1"/>
          </p:cNvPicPr>
          <p:nvPr>
            <p:ph idx="1"/>
          </p:nvPr>
        </p:nvPicPr>
        <p:blipFill rotWithShape="1">
          <a:blip r:embed="rId2"/>
          <a:srcRect t="13845"/>
          <a:stretch/>
        </p:blipFill>
        <p:spPr>
          <a:xfrm>
            <a:off x="1652905" y="1581665"/>
            <a:ext cx="8272178" cy="4893276"/>
          </a:xfrm>
        </p:spPr>
      </p:pic>
    </p:spTree>
    <p:extLst>
      <p:ext uri="{BB962C8B-B14F-4D97-AF65-F5344CB8AC3E}">
        <p14:creationId xmlns:p14="http://schemas.microsoft.com/office/powerpoint/2010/main" val="149326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1620-169E-39A5-769F-D7023244F8A0}"/>
              </a:ext>
            </a:extLst>
          </p:cNvPr>
          <p:cNvSpPr>
            <a:spLocks noGrp="1"/>
          </p:cNvSpPr>
          <p:nvPr>
            <p:ph type="title"/>
          </p:nvPr>
        </p:nvSpPr>
        <p:spPr>
          <a:xfrm>
            <a:off x="827903" y="1569307"/>
            <a:ext cx="8614719" cy="963829"/>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Abstr</a:t>
            </a:r>
            <a:r>
              <a:rPr lang="en-US" sz="3200" b="1" cap="none" dirty="0"/>
              <a:t>act:</a:t>
            </a:r>
            <a:endParaRPr lang="en-PK" sz="3200" b="1" dirty="0"/>
          </a:p>
        </p:txBody>
      </p:sp>
      <p:sp>
        <p:nvSpPr>
          <p:cNvPr id="3" name="Content Placeholder 2">
            <a:extLst>
              <a:ext uri="{FF2B5EF4-FFF2-40B4-BE49-F238E27FC236}">
                <a16:creationId xmlns:a16="http://schemas.microsoft.com/office/drawing/2014/main" id="{68F49CF7-B9EC-7F78-49DB-83BD051F7904}"/>
              </a:ext>
            </a:extLst>
          </p:cNvPr>
          <p:cNvSpPr>
            <a:spLocks noGrp="1"/>
          </p:cNvSpPr>
          <p:nvPr>
            <p:ph idx="1"/>
          </p:nvPr>
        </p:nvSpPr>
        <p:spPr>
          <a:xfrm>
            <a:off x="1124464" y="2372499"/>
            <a:ext cx="10381735" cy="4024125"/>
          </a:xfrm>
        </p:spPr>
        <p:txBody>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An online shopping system that encompasses various categories such as men's wear, women's wear, kids wear, electronic gadgets, home appliances, and furniture. The system aims to provide a comprehensive platform for customers to explore and purchase products from these diverse categories. Key features include user-friendly interfaces, advanced search capabilities, secure payment gateways, efficient order management, and reliable delivery services. Through an evaluation of customer satisfaction, product variety, and operational efficiency, this system showcases its potential to cater to the evolving demands of consumers and contribute to the growth of the online retail industry.</a:t>
            </a:r>
            <a:endParaRPr lang="en-PK" sz="1800" dirty="0">
              <a:effectLst/>
              <a:latin typeface="Times New Roman" panose="02020603050405020304" pitchFamily="18" charset="0"/>
              <a:ea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1812841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F7FB-B9FF-A85A-E8C1-9806ECF8EF59}"/>
              </a:ext>
            </a:extLst>
          </p:cNvPr>
          <p:cNvSpPr>
            <a:spLocks noGrp="1"/>
          </p:cNvSpPr>
          <p:nvPr>
            <p:ph type="title"/>
          </p:nvPr>
        </p:nvSpPr>
        <p:spPr>
          <a:xfrm>
            <a:off x="1964725" y="946778"/>
            <a:ext cx="9539888" cy="659600"/>
          </a:xfrm>
        </p:spPr>
        <p:txBody>
          <a:bodyPr>
            <a:normAutofit/>
          </a:bodyPr>
          <a:lstStyle/>
          <a:p>
            <a:r>
              <a:rPr lang="en-US" sz="3200" b="1" dirty="0"/>
              <a:t>Conclusion:</a:t>
            </a:r>
            <a:endParaRPr lang="en-PK" sz="3200" b="1" dirty="0"/>
          </a:p>
        </p:txBody>
      </p:sp>
      <p:sp>
        <p:nvSpPr>
          <p:cNvPr id="3" name="Content Placeholder 2">
            <a:extLst>
              <a:ext uri="{FF2B5EF4-FFF2-40B4-BE49-F238E27FC236}">
                <a16:creationId xmlns:a16="http://schemas.microsoft.com/office/drawing/2014/main" id="{6C111AD8-0DFC-B7E8-499F-40E1DAD89398}"/>
              </a:ext>
            </a:extLst>
          </p:cNvPr>
          <p:cNvSpPr>
            <a:spLocks noGrp="1"/>
          </p:cNvSpPr>
          <p:nvPr>
            <p:ph idx="1"/>
          </p:nvPr>
        </p:nvSpPr>
        <p:spPr>
          <a:xfrm>
            <a:off x="2100649" y="1742303"/>
            <a:ext cx="9403963" cy="4168919"/>
          </a:xfrm>
        </p:spPr>
        <p:txBody>
          <a:bodyPr>
            <a:normAutofit fontScale="92500" lnSpcReduction="1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In conclusion, an efficiently designed online shopping system aims to enhance customer satisfaction, provide a diverse product range, streamline order management, and offer a secure and enjoyable shopping experience. With a well-structured setup and a dedicated team, the system can effectively meet the demands of customers and contribute to the success of the online business. The main aim of the online shopping system is to fulfill customer needs by offering a wide range of products, ensuring secure transactions, and delivering exceptional customer service. The work environment of such a system involves a combination of technological infrastructure, skilled professionals, collaboration, and a focus on continuous improvement.</a:t>
            </a:r>
            <a:endParaRPr lang="en-PK"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PK"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PK" dirty="0"/>
          </a:p>
        </p:txBody>
      </p:sp>
    </p:spTree>
    <p:extLst>
      <p:ext uri="{BB962C8B-B14F-4D97-AF65-F5344CB8AC3E}">
        <p14:creationId xmlns:p14="http://schemas.microsoft.com/office/powerpoint/2010/main" val="25165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DDE3-BF1B-BA25-5506-94EA24705D07}"/>
              </a:ext>
            </a:extLst>
          </p:cNvPr>
          <p:cNvSpPr>
            <a:spLocks noGrp="1"/>
          </p:cNvSpPr>
          <p:nvPr>
            <p:ph type="title"/>
          </p:nvPr>
        </p:nvSpPr>
        <p:spPr>
          <a:xfrm>
            <a:off x="1433384" y="1334529"/>
            <a:ext cx="8071022" cy="1044147"/>
          </a:xfrm>
        </p:spPr>
        <p:txBody>
          <a:bodyPr>
            <a:normAutofit/>
          </a:bodyPr>
          <a:lstStyle/>
          <a:p>
            <a:pPr algn="l"/>
            <a:r>
              <a:rPr lang="en-US" sz="3200" b="1" cap="none" dirty="0"/>
              <a:t>Introduction:</a:t>
            </a:r>
            <a:endParaRPr lang="en-PK" sz="3200" b="1" cap="none" dirty="0"/>
          </a:p>
        </p:txBody>
      </p:sp>
      <p:sp>
        <p:nvSpPr>
          <p:cNvPr id="3" name="Content Placeholder 2">
            <a:extLst>
              <a:ext uri="{FF2B5EF4-FFF2-40B4-BE49-F238E27FC236}">
                <a16:creationId xmlns:a16="http://schemas.microsoft.com/office/drawing/2014/main" id="{BC460AD5-0C1C-CE87-818B-97C60B9F8302}"/>
              </a:ext>
            </a:extLst>
          </p:cNvPr>
          <p:cNvSpPr>
            <a:spLocks noGrp="1"/>
          </p:cNvSpPr>
          <p:nvPr>
            <p:ph idx="1"/>
          </p:nvPr>
        </p:nvSpPr>
        <p:spPr>
          <a:xfrm>
            <a:off x="2063578" y="2133600"/>
            <a:ext cx="9441034" cy="3777622"/>
          </a:xfrm>
        </p:spPr>
        <p:txBody>
          <a:bodyPr/>
          <a:lstStyle/>
          <a:p>
            <a:pPr marL="0" indent="0">
              <a:lnSpc>
                <a:spcPct val="150000"/>
              </a:lnSpc>
              <a:buNone/>
            </a:pPr>
            <a:r>
              <a:rPr lang="en-US" dirty="0">
                <a:effectLst/>
                <a:latin typeface="Times New Roman" panose="02020603050405020304" pitchFamily="18" charset="0"/>
                <a:ea typeface="Times New Roman" panose="02020603050405020304" pitchFamily="18" charset="0"/>
              </a:rPr>
              <a:t>Our online </a:t>
            </a:r>
            <a:r>
              <a:rPr lang="en-US" dirty="0">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hopping System aims to capitalize on this trend by offering a wide array </a:t>
            </a:r>
            <a:r>
              <a:rPr lang="en-US" sz="2000" dirty="0">
                <a:effectLst/>
                <a:latin typeface="Times New Roman" panose="02020603050405020304" pitchFamily="18" charset="0"/>
                <a:ea typeface="Times New Roman" panose="02020603050405020304" pitchFamily="18" charset="0"/>
              </a:rPr>
              <a:t>of products to customers of all ages and preferences. From trendy clothes for women, men, and kids to stylish furniture, electronic gadgets, and essential home appliances, our platform provides a comprehensive shopping experience.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name of my shop is “Online Shop”. The name of my shop is “Online Shop”. </a:t>
            </a:r>
            <a:endParaRPr lang="en-PK" sz="2000" dirty="0">
              <a:effectLst/>
              <a:latin typeface="Times New Roman" panose="02020603050405020304" pitchFamily="18" charset="0"/>
              <a:ea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269186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5D64-701C-C867-F9E5-7CDA8DE1ED03}"/>
              </a:ext>
            </a:extLst>
          </p:cNvPr>
          <p:cNvSpPr>
            <a:spLocks noGrp="1"/>
          </p:cNvSpPr>
          <p:nvPr>
            <p:ph type="title"/>
          </p:nvPr>
        </p:nvSpPr>
        <p:spPr>
          <a:xfrm>
            <a:off x="1285102" y="1359243"/>
            <a:ext cx="8011297" cy="1031790"/>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Challenges in Online Shopping:</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6C10B2-97DD-BAA4-AE2C-1D04E653BEB1}"/>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Single Platform Multiple Shopping Categories</a:t>
            </a:r>
          </a:p>
          <a:p>
            <a:pPr>
              <a:lnSpc>
                <a:spcPct val="150000"/>
              </a:lnSpc>
            </a:pPr>
            <a:r>
              <a:rPr lang="en-US" sz="1800" dirty="0">
                <a:latin typeface="Times New Roman" panose="02020603050405020304" pitchFamily="18" charset="0"/>
                <a:cs typeface="Times New Roman" panose="02020603050405020304" pitchFamily="18" charset="0"/>
              </a:rPr>
              <a:t>Management:</a:t>
            </a:r>
          </a:p>
          <a:p>
            <a:pPr>
              <a:lnSpc>
                <a:spcPct val="150000"/>
              </a:lnSpc>
            </a:pPr>
            <a:r>
              <a:rPr lang="en-US" sz="1800" dirty="0">
                <a:latin typeface="Times New Roman" panose="02020603050405020304" pitchFamily="18" charset="0"/>
                <a:cs typeface="Times New Roman" panose="02020603050405020304" pitchFamily="18" charset="0"/>
              </a:rPr>
              <a:t>Order Cancellation Option for Customers.</a:t>
            </a:r>
          </a:p>
          <a:p>
            <a:pPr>
              <a:lnSpc>
                <a:spcPct val="150000"/>
              </a:lnSpc>
            </a:pPr>
            <a:r>
              <a:rPr lang="en-US" sz="1800" dirty="0">
                <a:latin typeface="Times New Roman" panose="02020603050405020304" pitchFamily="18" charset="0"/>
                <a:cs typeface="Times New Roman" panose="02020603050405020304" pitchFamily="18" charset="0"/>
              </a:rPr>
              <a:t>Time Slot Management.</a:t>
            </a:r>
          </a:p>
          <a:p>
            <a:pPr>
              <a:lnSpc>
                <a:spcPct val="150000"/>
              </a:lnSpc>
            </a:pPr>
            <a:r>
              <a:rPr lang="en-US" sz="1800" dirty="0">
                <a:latin typeface="Times New Roman" panose="02020603050405020304" pitchFamily="18" charset="0"/>
                <a:cs typeface="Times New Roman" panose="02020603050405020304" pitchFamily="18" charset="0"/>
              </a:rPr>
              <a:t>Manage Order Delivery via Calendar.</a:t>
            </a:r>
          </a:p>
          <a:p>
            <a:pPr>
              <a:lnSpc>
                <a:spcPct val="150000"/>
              </a:lnSpc>
            </a:pPr>
            <a:r>
              <a:rPr lang="en-US" sz="1800" dirty="0">
                <a:latin typeface="Times New Roman" panose="02020603050405020304" pitchFamily="18" charset="0"/>
                <a:cs typeface="Times New Roman" panose="02020603050405020304" pitchFamily="18" charset="0"/>
              </a:rPr>
              <a:t> Streamline Online Shopping Process</a:t>
            </a:r>
          </a:p>
          <a:p>
            <a:pPr>
              <a:lnSpc>
                <a:spcPct val="150000"/>
              </a:lnSpc>
            </a:pPr>
            <a:r>
              <a:rPr lang="en-US" sz="1800" dirty="0">
                <a:latin typeface="Times New Roman" panose="02020603050405020304" pitchFamily="18" charset="0"/>
                <a:cs typeface="Times New Roman" panose="02020603050405020304" pitchFamily="18" charset="0"/>
              </a:rPr>
              <a:t> Handle Customer Complaints.</a:t>
            </a:r>
          </a:p>
          <a:p>
            <a:pPr marL="0" indent="0">
              <a:buNone/>
            </a:pPr>
            <a:endParaRPr lang="en-PK" dirty="0"/>
          </a:p>
        </p:txBody>
      </p:sp>
    </p:spTree>
    <p:extLst>
      <p:ext uri="{BB962C8B-B14F-4D97-AF65-F5344CB8AC3E}">
        <p14:creationId xmlns:p14="http://schemas.microsoft.com/office/powerpoint/2010/main" val="244838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A6C0-CEF1-7549-96D7-3CC3E7D979CA}"/>
              </a:ext>
            </a:extLst>
          </p:cNvPr>
          <p:cNvSpPr>
            <a:spLocks noGrp="1"/>
          </p:cNvSpPr>
          <p:nvPr>
            <p:ph type="title"/>
          </p:nvPr>
        </p:nvSpPr>
        <p:spPr>
          <a:xfrm>
            <a:off x="1198605" y="1396314"/>
            <a:ext cx="8256374" cy="970006"/>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Goals of Project:</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35D873-BBF0-D564-3468-DE7BD2E79048}"/>
              </a:ext>
            </a:extLst>
          </p:cNvPr>
          <p:cNvSpPr>
            <a:spLocks noGrp="1"/>
          </p:cNvSpPr>
          <p:nvPr>
            <p:ph idx="1"/>
          </p:nvPr>
        </p:nvSpPr>
        <p:spPr>
          <a:xfrm>
            <a:off x="1099750" y="2366320"/>
            <a:ext cx="10406449" cy="4024125"/>
          </a:xfrm>
        </p:spPr>
        <p:txBody>
          <a:bodyPr/>
          <a:lstStyle/>
          <a:p>
            <a:r>
              <a:rPr lang="en-US" sz="1800" dirty="0">
                <a:latin typeface="Times New Roman" panose="02020603050405020304" pitchFamily="18" charset="0"/>
                <a:cs typeface="Times New Roman" panose="02020603050405020304" pitchFamily="18" charset="0"/>
              </a:rPr>
              <a:t>Manage Online store in a comfortable way.</a:t>
            </a:r>
          </a:p>
          <a:p>
            <a:pPr>
              <a:lnSpc>
                <a:spcPct val="150000"/>
              </a:lnSpc>
            </a:pPr>
            <a:r>
              <a:rPr lang="en-US" sz="1800" dirty="0">
                <a:latin typeface="Times New Roman" panose="02020603050405020304" pitchFamily="18" charset="0"/>
                <a:cs typeface="Times New Roman" panose="02020603050405020304" pitchFamily="18" charset="0"/>
              </a:rPr>
              <a:t>Facilitate Customers </a:t>
            </a:r>
            <a:r>
              <a:rPr lang="en-US" sz="1800" dirty="0">
                <a:effectLst/>
                <a:latin typeface="Times New Roman" panose="02020603050405020304" pitchFamily="18" charset="0"/>
                <a:ea typeface="Times New Roman" panose="02020603050405020304" pitchFamily="18" charset="0"/>
              </a:rPr>
              <a:t>By offering a diverse range of products encompassing clothing for women, men, and kids, furniture, electronic gadgets, and home appliances.</a:t>
            </a: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a user-friendly interface, secure transactions, and a vast selection of products, our platform is poised to cater to the evolving needs of modern shoppers, transforming the way people shop for essential items and indulge in the latest trends</a:t>
            </a:r>
            <a:endParaRPr lang="en-PK"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58853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94B3-35D2-754A-90DB-2ADE6D35BCB2}"/>
              </a:ext>
            </a:extLst>
          </p:cNvPr>
          <p:cNvSpPr>
            <a:spLocks noGrp="1"/>
          </p:cNvSpPr>
          <p:nvPr>
            <p:ph type="title"/>
          </p:nvPr>
        </p:nvSpPr>
        <p:spPr>
          <a:xfrm>
            <a:off x="685800" y="1221573"/>
            <a:ext cx="8610600" cy="1293028"/>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Scope of Project:</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E47832-2779-72C8-2558-B4FFE42684D2}"/>
              </a:ext>
            </a:extLst>
          </p:cNvPr>
          <p:cNvSpPr>
            <a:spLocks noGrp="1"/>
          </p:cNvSpPr>
          <p:nvPr>
            <p:ph idx="1"/>
          </p:nvPr>
        </p:nvSpPr>
        <p:spPr>
          <a:xfrm>
            <a:off x="1087394" y="2075935"/>
            <a:ext cx="10418805" cy="4462791"/>
          </a:xfrm>
        </p:spPr>
        <p:txBody>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This will help in the development and implementation of a robust and user-friendly platform that allows customers to browse, select, and purchase a variety of products online.</a:t>
            </a:r>
            <a:r>
              <a:rPr lang="en-US" sz="1800" dirty="0">
                <a:effectLst/>
                <a:latin typeface="Segoe UI" panose="020B0502040204020203"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Online shopping system allows users to create accounts, register their information, and securely authenticate themselves for a personalized shopping experience. This includes features such as profile management, order history, and wish lists. It includes features for adding new products, updating existing product information, managing inventory, and categorizing products effectively.</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It ensures smooth order fulfillment and timely delivery of products and robust security measures to protect user information, including secure payment gateways, data encryption, and adherence to privacy regulations</a:t>
            </a:r>
            <a:endParaRPr lang="en-PK" dirty="0"/>
          </a:p>
        </p:txBody>
      </p:sp>
    </p:spTree>
    <p:extLst>
      <p:ext uri="{BB962C8B-B14F-4D97-AF65-F5344CB8AC3E}">
        <p14:creationId xmlns:p14="http://schemas.microsoft.com/office/powerpoint/2010/main" val="102968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75D7-09EA-EA86-F13D-0B2513A1C907}"/>
              </a:ext>
            </a:extLst>
          </p:cNvPr>
          <p:cNvSpPr>
            <a:spLocks noGrp="1"/>
          </p:cNvSpPr>
          <p:nvPr>
            <p:ph type="title"/>
          </p:nvPr>
        </p:nvSpPr>
        <p:spPr>
          <a:xfrm>
            <a:off x="1790700" y="679360"/>
            <a:ext cx="8610600" cy="889948"/>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Admin Modules:</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3141E9-D0CC-FD73-9FEE-82D39023B28C}"/>
              </a:ext>
            </a:extLst>
          </p:cNvPr>
          <p:cNvSpPr>
            <a:spLocks noGrp="1"/>
          </p:cNvSpPr>
          <p:nvPr>
            <p:ph idx="1"/>
          </p:nvPr>
        </p:nvSpPr>
        <p:spPr>
          <a:xfrm>
            <a:off x="1556951" y="1791729"/>
            <a:ext cx="10244223" cy="3897071"/>
          </a:xfrm>
        </p:spPr>
        <p:txBody>
          <a:bodyPr/>
          <a:lstStyle/>
          <a:p>
            <a:r>
              <a:rPr lang="en-US" dirty="0">
                <a:latin typeface="Times New Roman" panose="02020603050405020304" pitchFamily="18" charset="0"/>
                <a:cs typeface="Times New Roman" panose="02020603050405020304" pitchFamily="18" charset="0"/>
              </a:rPr>
              <a:t>Manage User </a:t>
            </a:r>
          </a:p>
          <a:p>
            <a:r>
              <a:rPr lang="en-US" dirty="0">
                <a:latin typeface="Times New Roman" panose="02020603050405020304" pitchFamily="18" charset="0"/>
                <a:cs typeface="Times New Roman" panose="02020603050405020304" pitchFamily="18" charset="0"/>
              </a:rPr>
              <a:t>Users Lists</a:t>
            </a:r>
          </a:p>
          <a:p>
            <a:r>
              <a:rPr lang="en-US" dirty="0">
                <a:latin typeface="Times New Roman" panose="02020603050405020304" pitchFamily="18" charset="0"/>
                <a:cs typeface="Times New Roman" panose="02020603050405020304" pitchFamily="18" charset="0"/>
              </a:rPr>
              <a:t>Product List</a:t>
            </a:r>
          </a:p>
          <a:p>
            <a:r>
              <a:rPr lang="en-US" dirty="0">
                <a:latin typeface="Times New Roman" panose="02020603050405020304" pitchFamily="18" charset="0"/>
                <a:cs typeface="Times New Roman" panose="02020603050405020304" pitchFamily="18" charset="0"/>
              </a:rPr>
              <a:t>Add Product</a:t>
            </a:r>
          </a:p>
          <a:p>
            <a:r>
              <a:rPr lang="en-US" dirty="0">
                <a:latin typeface="Times New Roman" panose="02020603050405020304" pitchFamily="18" charset="0"/>
                <a:cs typeface="Times New Roman" panose="02020603050405020304" pitchFamily="18" charset="0"/>
              </a:rPr>
              <a:t>Orders</a:t>
            </a:r>
          </a:p>
          <a:p>
            <a:r>
              <a:rPr lang="en-US" dirty="0">
                <a:latin typeface="Times New Roman" panose="02020603050405020304" pitchFamily="18" charset="0"/>
                <a:cs typeface="Times New Roman" panose="02020603050405020304" pitchFamily="18" charset="0"/>
              </a:rPr>
              <a:t>Log Out</a:t>
            </a:r>
          </a:p>
          <a:p>
            <a:endParaRPr lang="en-PK" dirty="0"/>
          </a:p>
        </p:txBody>
      </p:sp>
    </p:spTree>
    <p:extLst>
      <p:ext uri="{BB962C8B-B14F-4D97-AF65-F5344CB8AC3E}">
        <p14:creationId xmlns:p14="http://schemas.microsoft.com/office/powerpoint/2010/main" val="51661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3281-B874-6FC1-2468-A0F6B81F3AC2}"/>
              </a:ext>
            </a:extLst>
          </p:cNvPr>
          <p:cNvSpPr>
            <a:spLocks noGrp="1"/>
          </p:cNvSpPr>
          <p:nvPr>
            <p:ph type="title"/>
          </p:nvPr>
        </p:nvSpPr>
        <p:spPr>
          <a:xfrm>
            <a:off x="1853514" y="716692"/>
            <a:ext cx="7442886" cy="864973"/>
          </a:xfrm>
        </p:spPr>
        <p:txBody>
          <a:bodyPr>
            <a:normAutofit/>
          </a:bodyPr>
          <a:lstStyle/>
          <a:p>
            <a:pPr algn="l"/>
            <a:r>
              <a:rPr lang="en-US" sz="3200" b="1" cap="none" dirty="0">
                <a:latin typeface="Times New Roman" panose="02020603050405020304" pitchFamily="18" charset="0"/>
                <a:cs typeface="Times New Roman" panose="02020603050405020304" pitchFamily="18" charset="0"/>
              </a:rPr>
              <a:t>User Modules:</a:t>
            </a:r>
            <a:endParaRPr lang="en-PK" sz="32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D4D25E-E99B-2B6D-8B33-D0545297BC75}"/>
              </a:ext>
            </a:extLst>
          </p:cNvPr>
          <p:cNvSpPr>
            <a:spLocks noGrp="1"/>
          </p:cNvSpPr>
          <p:nvPr>
            <p:ph idx="1"/>
          </p:nvPr>
        </p:nvSpPr>
        <p:spPr>
          <a:xfrm>
            <a:off x="1964724" y="1779373"/>
            <a:ext cx="9539888" cy="4131849"/>
          </a:xfrm>
        </p:spPr>
        <p:txBody>
          <a:bodyPr/>
          <a:lstStyle/>
          <a:p>
            <a:r>
              <a:rPr lang="en-US" dirty="0">
                <a:latin typeface="Times New Roman" panose="02020603050405020304" pitchFamily="18" charset="0"/>
                <a:cs typeface="Times New Roman" panose="02020603050405020304" pitchFamily="18" charset="0"/>
              </a:rPr>
              <a:t>Main Page</a:t>
            </a:r>
          </a:p>
          <a:p>
            <a:r>
              <a:rPr lang="en-US" dirty="0">
                <a:latin typeface="Times New Roman" panose="02020603050405020304" pitchFamily="18" charset="0"/>
                <a:cs typeface="Times New Roman" panose="02020603050405020304" pitchFamily="18" charset="0"/>
              </a:rPr>
              <a:t>User Register</a:t>
            </a:r>
          </a:p>
          <a:p>
            <a:r>
              <a:rPr lang="en-US" dirty="0">
                <a:latin typeface="Times New Roman" panose="02020603050405020304" pitchFamily="18" charset="0"/>
                <a:cs typeface="Times New Roman" panose="02020603050405020304" pitchFamily="18" charset="0"/>
              </a:rPr>
              <a:t>User Log In</a:t>
            </a:r>
          </a:p>
          <a:p>
            <a:r>
              <a:rPr lang="en-US" dirty="0">
                <a:latin typeface="Times New Roman" panose="02020603050405020304" pitchFamily="18" charset="0"/>
                <a:cs typeface="Times New Roman" panose="02020603050405020304" pitchFamily="18" charset="0"/>
              </a:rPr>
              <a:t>Product Categories</a:t>
            </a:r>
          </a:p>
          <a:p>
            <a:r>
              <a:rPr lang="en-US" dirty="0">
                <a:latin typeface="Times New Roman" panose="02020603050405020304" pitchFamily="18" charset="0"/>
                <a:cs typeface="Times New Roman" panose="02020603050405020304" pitchFamily="18" charset="0"/>
              </a:rPr>
              <a:t>Add To Cart</a:t>
            </a:r>
          </a:p>
          <a:p>
            <a:endParaRPr lang="en-US" dirty="0"/>
          </a:p>
          <a:p>
            <a:endParaRPr lang="en-PK" dirty="0"/>
          </a:p>
        </p:txBody>
      </p:sp>
    </p:spTree>
    <p:extLst>
      <p:ext uri="{BB962C8B-B14F-4D97-AF65-F5344CB8AC3E}">
        <p14:creationId xmlns:p14="http://schemas.microsoft.com/office/powerpoint/2010/main" val="25332465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281</TotalTime>
  <Words>759</Words>
  <Application>Microsoft Office PowerPoint</Application>
  <PresentationFormat>Widescreen</PresentationFormat>
  <Paragraphs>83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Segoe UI</vt:lpstr>
      <vt:lpstr>Times New Roman</vt:lpstr>
      <vt:lpstr>Wingdings 3</vt:lpstr>
      <vt:lpstr>Wisp</vt:lpstr>
      <vt:lpstr>Online shopping System</vt:lpstr>
      <vt:lpstr>Content:</vt:lpstr>
      <vt:lpstr>Abstract:</vt:lpstr>
      <vt:lpstr>Introduction:</vt:lpstr>
      <vt:lpstr>Challenges in Online Shopping:</vt:lpstr>
      <vt:lpstr>Goals of Project:</vt:lpstr>
      <vt:lpstr>Scope of Project:</vt:lpstr>
      <vt:lpstr>Admin Modules:</vt:lpstr>
      <vt:lpstr>User Modules:</vt:lpstr>
      <vt:lpstr>Languages Used:</vt:lpstr>
      <vt:lpstr>Data Flow Diagram (DFD):</vt:lpstr>
      <vt:lpstr>Use-Case Diagram(admin site):</vt:lpstr>
      <vt:lpstr>Use-Case Diagram(User Site):</vt:lpstr>
      <vt:lpstr>Sequence Diagrams:</vt:lpstr>
      <vt:lpstr>PowerPoint Presentation</vt:lpstr>
      <vt:lpstr>PowerPoint Presentation</vt:lpstr>
      <vt:lpstr>PowerPoint Presentation</vt:lpstr>
      <vt:lpstr>Relational Model From ERD:</vt:lpstr>
      <vt:lpstr>User Site &amp; Admin Site Screen-Shots      User Main Page:</vt:lpstr>
      <vt:lpstr>User Register:</vt:lpstr>
      <vt:lpstr>User Log In:</vt:lpstr>
      <vt:lpstr>Product Categories:</vt:lpstr>
      <vt:lpstr>Add To Cart:</vt:lpstr>
      <vt:lpstr>Admin site: (Manage Users)</vt:lpstr>
      <vt:lpstr>Users List:</vt:lpstr>
      <vt:lpstr>Add Users:</vt:lpstr>
      <vt:lpstr>Product List:</vt:lpstr>
      <vt:lpstr>Add Product:</vt:lpstr>
      <vt:lpstr>Orders: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dc:title>
  <dc:creator>BTS</dc:creator>
  <cp:lastModifiedBy>BTS</cp:lastModifiedBy>
  <cp:revision>3</cp:revision>
  <dcterms:created xsi:type="dcterms:W3CDTF">2023-08-02T08:45:26Z</dcterms:created>
  <dcterms:modified xsi:type="dcterms:W3CDTF">2023-08-05T05:41:20Z</dcterms:modified>
</cp:coreProperties>
</file>