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1" r:id="rId12"/>
    <p:sldId id="263" r:id="rId13"/>
    <p:sldId id="272" r:id="rId14"/>
    <p:sldId id="273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471F2E-E011-F521-299E-65FC243E7E5E}" name="David Salaguinto" initials="DS" userId="S::davidsa@microsoft.com::9399e6ad-b974-43d0-b593-8c2804f84e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4198972-73C8-9327-0850-18A642513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955A2EB-01C3-20E0-FF45-07CCC8672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EC30-5B0B-48D0-A1A8-66A96720DF24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C50A84-CDF8-9D1C-7599-D1B543581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AAFBD2-1F7B-DB18-5994-6D22C6743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BFCE-2205-4B9C-81E5-532E0690D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A4D-42A7-45F7-9930-00E8DCB48D7E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6F49-EBB7-4CCF-97A8-E526BB28B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7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3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9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001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4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963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999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140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06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699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96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618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7ED3B95-1860-B7C7-C279-D6755F721C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12192001" cy="6858001"/>
          </a:xfrm>
          <a:blipFill dpi="0" rotWithShape="1"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45D3106-89ED-8524-91B2-9F94380C0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B662294-75FD-D5A3-D433-0C03298300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E58DE0-2D5A-4C5D-BB9F-60B17AEDD2D8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7E107C-2248-4498-B52C-AA96C6729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0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69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xmlns="" id="{EEE9D05A-2BD6-0F92-5A5D-FFA6FFF54E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7050" y="0"/>
            <a:ext cx="6584950" cy="6858000"/>
          </a:xfrm>
          <a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2333860"/>
            <a:ext cx="4381756" cy="368990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64108"/>
            <a:ext cx="7007353" cy="155448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0553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7057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1713A3F4-E223-745E-5A5E-95DF707B22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7584144" cy="6858000"/>
          </a:xfrm>
          <a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C089F4EF-3CDF-46D7-ADF4-3A52C84FD8B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56079"/>
            <a:ext cx="3401568" cy="4052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484" y="583413"/>
            <a:ext cx="4948747" cy="1527048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04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8C57-8E3B-4697-92F8-0ED9B71F7E1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7745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4142232" cy="494066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4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4242-8CA0-457D-B3B1-7D78B416432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41550"/>
            <a:ext cx="10966705" cy="40678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D96F6A0-07FF-1828-19D1-FE1D9B92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6" y="877457"/>
            <a:ext cx="10964675" cy="105929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5098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8FACD271-2BB0-4C13-9E3A-50B90F57CA5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38937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062" y="548640"/>
            <a:ext cx="7738491" cy="1143000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44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2BE8CE-6011-4887-8688-8D57691F11A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668625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578237"/>
            <a:ext cx="11460480" cy="786384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38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7A0-B9EE-41A8-8016-28E5803F20B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36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5B10-D26A-480A-9509-A9831C5E60D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B42A-67CE-499B-A4FA-7D4E4469B14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7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5040-F7E0-40EC-B8E9-CED28200FAA3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8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128-BAC7-4E0D-8F77-28A571D93B6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5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3EA1-DD0C-4B8D-8364-52024B4530F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7344-9CC7-412D-8C20-072BE86D5A1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9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  <p:sldLayoutId id="2147483894" r:id="rId19"/>
    <p:sldLayoutId id="2147483895" r:id="rId20"/>
    <p:sldLayoutId id="2147483896" r:id="rId21"/>
    <p:sldLayoutId id="2147483897" r:id="rId22"/>
    <p:sldLayoutId id="2147483898" r:id="rId23"/>
    <p:sldLayoutId id="2147483788" r:id="rId24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2FA3257-663D-61CE-A5D5-22B53DB7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87" y="3616657"/>
            <a:ext cx="6864724" cy="172644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Sir Daniyal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ussain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Aqsa Ali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D321A2-65AC-4C18-CA75-0FB5084CA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16" y="580598"/>
            <a:ext cx="10952897" cy="3581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year project</a:t>
            </a:r>
            <a:br>
              <a:rPr lang="en-US" dirty="0" smtClean="0"/>
            </a:br>
            <a:r>
              <a:rPr lang="en-US" dirty="0" smtClean="0"/>
              <a:t>Roll # B21120206007</a:t>
            </a:r>
            <a:br>
              <a:rPr lang="en-US" dirty="0" smtClean="0"/>
            </a:br>
            <a:r>
              <a:rPr lang="en-US" dirty="0" smtClean="0"/>
              <a:t>Financial Computer Simulation (FM 617)</a:t>
            </a:r>
            <a:br>
              <a:rPr lang="en-US" dirty="0" smtClean="0"/>
            </a:br>
            <a:r>
              <a:rPr lang="en-US" dirty="0" smtClean="0"/>
              <a:t>BS Financial Mathematics (4</a:t>
            </a:r>
            <a:r>
              <a:rPr lang="en-US" baseline="30000" dirty="0" smtClean="0"/>
              <a:t>th</a:t>
            </a:r>
            <a:r>
              <a:rPr lang="en-US" dirty="0" smtClean="0"/>
              <a:t> Year)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6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22781" y="1811946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Logistic Regression</a:t>
            </a:r>
          </a:p>
          <a:p>
            <a:pPr marL="0" indent="0">
              <a:buNone/>
            </a:pPr>
            <a:r>
              <a:rPr lang="en-US" sz="1800" dirty="0" smtClean="0"/>
              <a:t>Precision </a:t>
            </a:r>
            <a:r>
              <a:rPr lang="en-US" sz="1800" dirty="0"/>
              <a:t>= 1.0 (all predicted positives were correct) </a:t>
            </a:r>
            <a:r>
              <a:rPr lang="en-US" sz="1800" dirty="0" smtClean="0"/>
              <a:t>Recall </a:t>
            </a:r>
            <a:r>
              <a:rPr lang="en-US" sz="1800" dirty="0"/>
              <a:t>= 0.06 (missed most of the actual </a:t>
            </a:r>
            <a:r>
              <a:rPr lang="en-US" sz="1800" dirty="0" smtClean="0"/>
              <a:t>positives)</a:t>
            </a:r>
          </a:p>
          <a:p>
            <a:pPr marL="0" indent="0">
              <a:buNone/>
            </a:pPr>
            <a:r>
              <a:rPr lang="en-US" sz="2400" b="1" dirty="0"/>
              <a:t>Decision Tree:</a:t>
            </a:r>
          </a:p>
          <a:p>
            <a:pPr marL="0" indent="0">
              <a:buNone/>
            </a:pPr>
            <a:r>
              <a:rPr lang="en-US" sz="1800" dirty="0" smtClean="0"/>
              <a:t> Balanced </a:t>
            </a:r>
            <a:r>
              <a:rPr lang="en-US" sz="1800" dirty="0"/>
              <a:t>performance: Accuracy = 56.67%, F1 = 0.6061💳 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 smtClean="0"/>
              <a:t>Interpretation</a:t>
            </a:r>
            <a:r>
              <a:rPr lang="en-US" sz="1800" dirty="0"/>
              <a:t>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Logistic </a:t>
            </a:r>
            <a:r>
              <a:rPr lang="en-US" sz="1800" dirty="0"/>
              <a:t>regression is overly conservative. The decision tree offers a more balanced assessment of risk.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972" y="439458"/>
            <a:ext cx="7738491" cy="1143000"/>
          </a:xfrm>
        </p:spPr>
        <p:txBody>
          <a:bodyPr/>
          <a:lstStyle/>
          <a:p>
            <a:r>
              <a:rPr lang="en-US" sz="4400" b="1" dirty="0" smtClean="0"/>
              <a:t>CREDIT RISK MODELS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6829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26745" y="2535277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Best model for revenue: </a:t>
            </a:r>
          </a:p>
          <a:p>
            <a:pPr marL="0" indent="0">
              <a:buNone/>
            </a:pPr>
            <a:r>
              <a:rPr lang="en-US" sz="1800" dirty="0" smtClean="0"/>
              <a:t>	Linear </a:t>
            </a:r>
            <a:r>
              <a:rPr lang="en-US" sz="1800" dirty="0"/>
              <a:t>Regression (R² = </a:t>
            </a:r>
            <a:r>
              <a:rPr lang="en-US" sz="1800" dirty="0" smtClean="0"/>
              <a:t>0.54)</a:t>
            </a:r>
          </a:p>
          <a:p>
            <a:pPr marL="0" indent="0">
              <a:buNone/>
            </a:pPr>
            <a:r>
              <a:rPr lang="en-US" sz="2400" b="1" dirty="0"/>
              <a:t>Best model for expense: </a:t>
            </a:r>
          </a:p>
          <a:p>
            <a:pPr marL="0" indent="0">
              <a:buNone/>
            </a:pPr>
            <a:r>
              <a:rPr lang="en-US" sz="1800" dirty="0" smtClean="0"/>
              <a:t>	Linear </a:t>
            </a:r>
            <a:r>
              <a:rPr lang="en-US" sz="1800" dirty="0"/>
              <a:t>Regression (R² = </a:t>
            </a:r>
            <a:r>
              <a:rPr lang="en-US" sz="1800" dirty="0" smtClean="0"/>
              <a:t>0.44)</a:t>
            </a:r>
          </a:p>
          <a:p>
            <a:pPr marL="0" indent="0">
              <a:buNone/>
            </a:pPr>
            <a:r>
              <a:rPr lang="en-US" sz="2400" b="1" dirty="0"/>
              <a:t>Interpretation:</a:t>
            </a:r>
          </a:p>
          <a:p>
            <a:pPr marL="0" indent="0">
              <a:buNone/>
            </a:pPr>
            <a:r>
              <a:rPr lang="en-US" sz="1800" dirty="0" smtClean="0"/>
              <a:t>Revenue </a:t>
            </a:r>
            <a:r>
              <a:rPr lang="en-US" sz="1800" dirty="0"/>
              <a:t>and expenses show seasonal and linear growth trends, best captured by linear regression over tree-based models.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7" y="575935"/>
            <a:ext cx="10204834" cy="1703240"/>
          </a:xfrm>
        </p:spPr>
        <p:txBody>
          <a:bodyPr/>
          <a:lstStyle/>
          <a:p>
            <a:r>
              <a:rPr lang="en-US" sz="4400" b="1" dirty="0" smtClean="0"/>
              <a:t>REVENUE/EXPENSE FORECASTING: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02569" y="2098549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Call Option</a:t>
            </a:r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S=100, K=100, T=1, </a:t>
            </a:r>
            <a:r>
              <a:rPr lang="el-GR" sz="1800" dirty="0"/>
              <a:t>σ=0.25, </a:t>
            </a:r>
            <a:r>
              <a:rPr lang="en-US" sz="1800" dirty="0"/>
              <a:t>r=0.02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2400" b="1" dirty="0"/>
              <a:t>Binomial Tree </a:t>
            </a:r>
            <a:r>
              <a:rPr lang="en-US" sz="1800" dirty="0"/>
              <a:t>≈ \$10.85 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/>
              <a:t>Black-Scholes</a:t>
            </a:r>
            <a:r>
              <a:rPr lang="en-US" sz="1800" dirty="0" smtClean="0"/>
              <a:t> </a:t>
            </a:r>
            <a:r>
              <a:rPr lang="en-US" sz="1800" dirty="0"/>
              <a:t>≈ \$</a:t>
            </a:r>
            <a:r>
              <a:rPr lang="en-US" sz="1800" dirty="0" smtClean="0"/>
              <a:t>10.87</a:t>
            </a:r>
          </a:p>
          <a:p>
            <a:pPr marL="0" indent="0">
              <a:buNone/>
            </a:pPr>
            <a:r>
              <a:rPr lang="en-US" sz="2400" b="1" dirty="0"/>
              <a:t>Put Option: </a:t>
            </a:r>
            <a:r>
              <a:rPr lang="en-US" sz="1800" dirty="0"/>
              <a:t>\~\$</a:t>
            </a:r>
            <a:r>
              <a:rPr lang="en-US" sz="1800" dirty="0" smtClean="0"/>
              <a:t>8.87</a:t>
            </a:r>
          </a:p>
          <a:p>
            <a:pPr marL="0" indent="0">
              <a:buNone/>
            </a:pPr>
            <a:r>
              <a:rPr lang="en-US" sz="2400" b="1" dirty="0"/>
              <a:t>Interpretation:</a:t>
            </a:r>
          </a:p>
          <a:p>
            <a:pPr marL="0" indent="0">
              <a:buNone/>
            </a:pPr>
            <a:r>
              <a:rPr lang="en-US" sz="1800" dirty="0" smtClean="0"/>
              <a:t> Binomial </a:t>
            </a:r>
            <a:r>
              <a:rPr lang="en-US" sz="1800" dirty="0"/>
              <a:t>and Black-Scholes models yield consistent option prices, validating the stochastic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569" y="0"/>
            <a:ext cx="7738491" cy="1703240"/>
          </a:xfrm>
        </p:spPr>
        <p:txBody>
          <a:bodyPr/>
          <a:lstStyle/>
          <a:p>
            <a:r>
              <a:rPr lang="en-US" sz="4400" b="1" dirty="0" smtClean="0"/>
              <a:t>DERIVATIVES PRICING: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3383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443BCF-B6AE-B157-B5A8-60575A5F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193" y="648406"/>
            <a:ext cx="11191163" cy="594360"/>
          </a:xfrm>
        </p:spPr>
        <p:txBody>
          <a:bodyPr>
            <a:no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Submission Summary</a:t>
            </a:r>
          </a:p>
        </p:txBody>
      </p:sp>
      <p:pic>
        <p:nvPicPr>
          <p:cNvPr id="1026" name="Picture 2" descr="Output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" y="1719618"/>
            <a:ext cx="11027389" cy="466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73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C04E6-B771-F1FA-85F4-B7984DE55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3637" y="2320212"/>
            <a:ext cx="4381756" cy="3689909"/>
          </a:xfrm>
        </p:spPr>
        <p:txBody>
          <a:bodyPr>
            <a:normAutofit/>
          </a:bodyPr>
          <a:lstStyle/>
          <a:p>
            <a:r>
              <a:rPr lang="en-US" dirty="0"/>
              <a:t>Data Generation &amp; </a:t>
            </a:r>
            <a:r>
              <a:rPr lang="en-US" dirty="0" smtClean="0"/>
              <a:t>Acquisition</a:t>
            </a:r>
          </a:p>
          <a:p>
            <a:r>
              <a:rPr lang="en-US" dirty="0"/>
              <a:t>Preprocessing </a:t>
            </a:r>
            <a:r>
              <a:rPr lang="en-US" dirty="0" smtClean="0"/>
              <a:t>Steps</a:t>
            </a:r>
          </a:p>
          <a:p>
            <a:r>
              <a:rPr lang="en-US" dirty="0"/>
              <a:t>Modeling </a:t>
            </a:r>
            <a:r>
              <a:rPr lang="en-US" dirty="0" smtClean="0"/>
              <a:t>Techniques</a:t>
            </a:r>
          </a:p>
          <a:p>
            <a:r>
              <a:rPr lang="en-US" dirty="0"/>
              <a:t>Evaluation </a:t>
            </a:r>
            <a:r>
              <a:rPr lang="en-US" dirty="0" smtClean="0"/>
              <a:t>Metrics</a:t>
            </a:r>
          </a:p>
          <a:p>
            <a:r>
              <a:rPr lang="en-US" dirty="0"/>
              <a:t>Visualization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255C6-1E2E-E4BD-2E9F-B3321C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64" y="309266"/>
            <a:ext cx="9145502" cy="1554480"/>
          </a:xfrm>
        </p:spPr>
        <p:txBody>
          <a:bodyPr/>
          <a:lstStyle/>
          <a:p>
            <a:r>
              <a:rPr lang="en-US" b="1" u="sng" dirty="0" smtClean="0"/>
              <a:t>CODING METHODOLOGY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1652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385359-5FD3-D5C8-1467-F7082543AA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28800" y="2024066"/>
            <a:ext cx="7697451" cy="4472267"/>
          </a:xfrm>
        </p:spPr>
        <p:txBody>
          <a:bodyPr>
            <a:normAutofit/>
          </a:bodyPr>
          <a:lstStyle/>
          <a:p>
            <a:r>
              <a:rPr lang="en-US" b="1" dirty="0"/>
              <a:t>Stock </a:t>
            </a:r>
            <a:r>
              <a:rPr lang="en-US" b="1" dirty="0" smtClean="0"/>
              <a:t>Prices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with </a:t>
            </a:r>
            <a:r>
              <a:rPr lang="en-US" dirty="0"/>
              <a:t>downtrend and high volatility. </a:t>
            </a:r>
            <a:endParaRPr lang="en-US" dirty="0" smtClean="0"/>
          </a:p>
          <a:p>
            <a:r>
              <a:rPr lang="en-US" b="1" dirty="0" smtClean="0"/>
              <a:t>Credit Risk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with </a:t>
            </a:r>
            <a:r>
              <a:rPr lang="en-US" dirty="0"/>
              <a:t>income, loan, credit score, and employment </a:t>
            </a:r>
            <a:r>
              <a:rPr lang="en-US" dirty="0" smtClean="0"/>
              <a:t>type.</a:t>
            </a:r>
          </a:p>
          <a:p>
            <a:r>
              <a:rPr lang="en-US" b="1" dirty="0" smtClean="0"/>
              <a:t>Revenue/Expense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 </a:t>
            </a:r>
            <a:r>
              <a:rPr lang="en-US" dirty="0"/>
              <a:t>data with growth trends and seasonality.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144A5-0283-F980-85F3-EE51746F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84" y="655092"/>
            <a:ext cx="7601803" cy="1037230"/>
          </a:xfrm>
        </p:spPr>
        <p:txBody>
          <a:bodyPr/>
          <a:lstStyle/>
          <a:p>
            <a:r>
              <a:rPr lang="en-US" sz="3200" b="1" dirty="0" smtClean="0"/>
              <a:t>DATA GENERATION &amp; ACQUISITION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345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133A0-1764-3DC0-A9D7-7733B04AF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422" y="498006"/>
            <a:ext cx="9609661" cy="78488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PREPROCESSING STEPS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C6822A-D1D9-EA6C-D8F4-6F6AB9565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637" y="1460310"/>
            <a:ext cx="10401232" cy="4014080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Handled missing values </a:t>
            </a:r>
            <a:r>
              <a:rPr lang="en-US" sz="2400" u="sng" dirty="0" smtClean="0"/>
              <a:t>using: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Forward-fill </a:t>
            </a:r>
            <a:r>
              <a:rPr lang="en-US" b="0" dirty="0"/>
              <a:t>and backfill for time series.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Median/mode </a:t>
            </a:r>
            <a:r>
              <a:rPr lang="en-US" b="0" dirty="0"/>
              <a:t>imputation for tabular </a:t>
            </a:r>
            <a:r>
              <a:rPr lang="en-US" b="0" dirty="0" smtClean="0"/>
              <a:t>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Encoded </a:t>
            </a:r>
            <a:r>
              <a:rPr lang="en-US" b="0" dirty="0"/>
              <a:t>categorical variables using </a:t>
            </a:r>
            <a:r>
              <a:rPr lang="en-US" b="0" dirty="0" smtClean="0"/>
              <a:t>Label Encoder</a:t>
            </a:r>
          </a:p>
          <a:p>
            <a:r>
              <a:rPr lang="en-US" b="0" dirty="0" smtClean="0"/>
              <a:t>and </a:t>
            </a:r>
            <a:r>
              <a:rPr lang="en-US" b="0" dirty="0"/>
              <a:t>one-hot </a:t>
            </a:r>
            <a:r>
              <a:rPr lang="en-US" b="0" dirty="0" smtClean="0"/>
              <a:t>encoding.</a:t>
            </a:r>
          </a:p>
          <a:p>
            <a:endParaRPr lang="en-US" b="0" dirty="0" smtClean="0"/>
          </a:p>
          <a:p>
            <a:r>
              <a:rPr lang="en-US" sz="2400" u="sng" dirty="0" smtClean="0"/>
              <a:t>Created </a:t>
            </a:r>
            <a:r>
              <a:rPr lang="en-US" sz="2400" u="sng" dirty="0"/>
              <a:t>new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Moving </a:t>
            </a:r>
            <a:r>
              <a:rPr lang="en-US" b="0" dirty="0"/>
              <a:t>averages (SMA_10)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Log </a:t>
            </a:r>
            <a:r>
              <a:rPr lang="en-US" b="0" dirty="0"/>
              <a:t>returns and rolling volatility (for stock data)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Previous </a:t>
            </a:r>
            <a:r>
              <a:rPr lang="en-US" b="0" dirty="0"/>
              <a:t>values for regression.</a:t>
            </a:r>
          </a:p>
        </p:txBody>
      </p:sp>
    </p:spTree>
    <p:extLst>
      <p:ext uri="{BB962C8B-B14F-4D97-AF65-F5344CB8AC3E}">
        <p14:creationId xmlns:p14="http://schemas.microsoft.com/office/powerpoint/2010/main" val="14710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2F81C-2BD8-A4FA-1C47-752CDA28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821" y="1557100"/>
            <a:ext cx="8602201" cy="457200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Stock Forecasting</a:t>
            </a:r>
            <a:r>
              <a:rPr lang="en-US" sz="2000" b="1" u="sng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:</a:t>
            </a:r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400" dirty="0" smtClean="0"/>
              <a:t>Linear Regression</a:t>
            </a:r>
            <a:br>
              <a:rPr lang="en-US" sz="1400" dirty="0" smtClean="0"/>
            </a:br>
            <a:r>
              <a:rPr lang="en-US" sz="1400" dirty="0" smtClean="0"/>
              <a:t>ARIMA for time series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Credit Risk Modeling:</a:t>
            </a:r>
            <a: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sz="1400" dirty="0"/>
              <a:t>Logistic Regression </a:t>
            </a:r>
            <a:br>
              <a:rPr lang="en-US" sz="1400" dirty="0"/>
            </a:br>
            <a:r>
              <a:rPr lang="en-US" sz="1400" dirty="0"/>
              <a:t>Decision Tree Classifier</a:t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Revenue/Expense Forecasting:</a:t>
            </a:r>
            <a:b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/>
              <a:t>Linear Regression</a:t>
            </a:r>
            <a:br>
              <a:rPr lang="en-US" sz="1400" dirty="0"/>
            </a:br>
            <a:r>
              <a:rPr lang="en-US" sz="1400" dirty="0"/>
              <a:t>Random Forest </a:t>
            </a:r>
            <a:r>
              <a:rPr lang="en-US" sz="1400" dirty="0" smtClean="0"/>
              <a:t>Regressor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Gradient Boosting Regressor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Stochastic Processes &amp; Derivatives:</a:t>
            </a:r>
            <a:b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/>
              <a:t>Simulated using</a:t>
            </a:r>
            <a:br>
              <a:rPr lang="en-US" sz="1400" dirty="0"/>
            </a:br>
            <a:r>
              <a:rPr lang="en-US" sz="1400" dirty="0"/>
              <a:t>Geometric Brownian Motion</a:t>
            </a:r>
            <a:br>
              <a:rPr lang="en-US" sz="1400" dirty="0"/>
            </a:br>
            <a:r>
              <a:rPr lang="en-US" sz="1400" dirty="0"/>
              <a:t>Option pricing with Black-Scholes and Binomial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53411-4585-040B-5834-42C4EFE7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821" y="696700"/>
            <a:ext cx="8825658" cy="86040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9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B70B6-B9DD-8293-E045-C9E0BE21F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48194" y="1910687"/>
            <a:ext cx="6159500" cy="5390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r>
              <a:rPr lang="en-US" sz="1800" dirty="0" smtClean="0"/>
              <a:t>RMSE</a:t>
            </a:r>
            <a:r>
              <a:rPr lang="en-US" sz="1800" dirty="0"/>
              <a:t>, MAE, R² </a:t>
            </a:r>
            <a:r>
              <a:rPr lang="en-US" sz="1800" dirty="0" smtClean="0"/>
              <a:t>Score</a:t>
            </a:r>
          </a:p>
          <a:p>
            <a:pPr marL="0" indent="0">
              <a:buNone/>
            </a:pPr>
            <a:r>
              <a:rPr lang="en-US" sz="32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r>
              <a:rPr lang="en-US" sz="1800" dirty="0" smtClean="0"/>
              <a:t>Accuracy</a:t>
            </a:r>
            <a:r>
              <a:rPr lang="en-US" sz="1800" dirty="0"/>
              <a:t>, Precision, Recall, F1-score, Confusion Matrix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750E1-014E-2F32-5FE0-025C2732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6" y="877456"/>
            <a:ext cx="8147186" cy="1033231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8792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638" y="1936751"/>
            <a:ext cx="10966705" cy="4067810"/>
          </a:xfrm>
        </p:spPr>
        <p:txBody>
          <a:bodyPr/>
          <a:lstStyle/>
          <a:p>
            <a:r>
              <a:rPr lang="en-US" dirty="0"/>
              <a:t>Plots for actual vs. predicted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Confusion </a:t>
            </a:r>
            <a:r>
              <a:rPr lang="en-US" dirty="0"/>
              <a:t>matrices for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Heat maps, </a:t>
            </a:r>
            <a:r>
              <a:rPr lang="en-US" dirty="0"/>
              <a:t>histograms, time series line plots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23AD8-91F8-91B5-EFA2-CCD2E7B0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u="sng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0181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C04E6-B771-F1FA-85F4-B7984DE55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3268" y="2825180"/>
            <a:ext cx="4381756" cy="3689909"/>
          </a:xfrm>
        </p:spPr>
        <p:txBody>
          <a:bodyPr>
            <a:normAutofit/>
          </a:bodyPr>
          <a:lstStyle/>
          <a:p>
            <a:r>
              <a:rPr lang="en-US" dirty="0"/>
              <a:t>Stock Price </a:t>
            </a:r>
            <a:r>
              <a:rPr lang="en-US" dirty="0" smtClean="0"/>
              <a:t>Models</a:t>
            </a:r>
          </a:p>
          <a:p>
            <a:r>
              <a:rPr lang="en-US" dirty="0"/>
              <a:t>Credit Risk </a:t>
            </a:r>
            <a:r>
              <a:rPr lang="en-US" dirty="0" smtClean="0"/>
              <a:t>Models</a:t>
            </a:r>
          </a:p>
          <a:p>
            <a:r>
              <a:rPr lang="en-US" dirty="0"/>
              <a:t>Revenue/Expense </a:t>
            </a:r>
            <a:r>
              <a:rPr lang="en-US" dirty="0" smtClean="0"/>
              <a:t>Forecasting</a:t>
            </a:r>
          </a:p>
          <a:p>
            <a:r>
              <a:rPr lang="en-US" dirty="0"/>
              <a:t>Derivatives </a:t>
            </a:r>
            <a:r>
              <a:rPr lang="en-US" dirty="0" smtClean="0"/>
              <a:t>Pricing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255C6-1E2E-E4BD-2E9F-B3321C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67" y="527630"/>
            <a:ext cx="9539785" cy="1554480"/>
          </a:xfrm>
        </p:spPr>
        <p:txBody>
          <a:bodyPr/>
          <a:lstStyle/>
          <a:p>
            <a:r>
              <a:rPr lang="en-US" b="1" dirty="0" smtClean="0"/>
              <a:t>FINANCIAL INTERPRETATION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180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12596" y="2153141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Linear Regression:</a:t>
            </a:r>
          </a:p>
          <a:p>
            <a:r>
              <a:rPr lang="en-US" sz="1800" dirty="0" smtClean="0"/>
              <a:t>had </a:t>
            </a:r>
            <a:r>
              <a:rPr lang="en-US" sz="1800" dirty="0"/>
              <a:t>moderate predictive </a:t>
            </a:r>
            <a:r>
              <a:rPr lang="en-US" sz="1800" dirty="0" smtClean="0"/>
              <a:t>ability</a:t>
            </a:r>
          </a:p>
          <a:p>
            <a:pPr marL="0" indent="0">
              <a:buNone/>
            </a:pPr>
            <a:r>
              <a:rPr lang="en-US" sz="1800" dirty="0" smtClean="0"/>
              <a:t>RMSE </a:t>
            </a:r>
            <a:r>
              <a:rPr lang="en-US" sz="1800" dirty="0"/>
              <a:t>= 2.29, MAE = 1.48, R² = </a:t>
            </a:r>
            <a:r>
              <a:rPr lang="en-US" sz="1800" dirty="0" smtClean="0"/>
              <a:t>0.37 </a:t>
            </a:r>
          </a:p>
          <a:p>
            <a:pPr marL="0" indent="0">
              <a:buNone/>
            </a:pPr>
            <a:r>
              <a:rPr lang="en-US" sz="1800" dirty="0" smtClean="0"/>
              <a:t>ARIMA :was </a:t>
            </a:r>
            <a:r>
              <a:rPr lang="en-US" sz="1800" dirty="0"/>
              <a:t>less accurate on test </a:t>
            </a:r>
            <a:r>
              <a:rPr lang="en-US" sz="1800" dirty="0" smtClean="0"/>
              <a:t>data </a:t>
            </a:r>
          </a:p>
          <a:p>
            <a:pPr marL="0" indent="0">
              <a:buNone/>
            </a:pPr>
            <a:r>
              <a:rPr lang="en-US" sz="1800" dirty="0" smtClean="0"/>
              <a:t>RMSE </a:t>
            </a:r>
            <a:r>
              <a:rPr lang="en-US" sz="1800" dirty="0"/>
              <a:t>= 3.13, R² = -0.18 (indicating poor generalization</a:t>
            </a:r>
            <a:r>
              <a:rPr lang="en-US" sz="1800" dirty="0" smtClean="0"/>
              <a:t>) </a:t>
            </a:r>
          </a:p>
          <a:p>
            <a:pPr marL="0" indent="0">
              <a:buNone/>
            </a:pPr>
            <a:r>
              <a:rPr lang="en-US" sz="2400" b="1" dirty="0" smtClean="0"/>
              <a:t>Interpretation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stock exhibits high volatility; linear regression captures some patterns, but ARIMA’s negative R² suggests it fails to generalize well.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596" y="532263"/>
            <a:ext cx="7738491" cy="1143000"/>
          </a:xfrm>
        </p:spPr>
        <p:txBody>
          <a:bodyPr/>
          <a:lstStyle/>
          <a:p>
            <a:r>
              <a:rPr lang="en-US" b="1" dirty="0" smtClean="0"/>
              <a:t>STOCK PRICE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137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334">
    <a:dk1>
      <a:sysClr val="windowText" lastClr="000000"/>
    </a:dk1>
    <a:lt1>
      <a:sysClr val="window" lastClr="FFFFFF"/>
    </a:lt1>
    <a:dk2>
      <a:srgbClr val="01375D"/>
    </a:dk2>
    <a:lt2>
      <a:srgbClr val="F3F2EF"/>
    </a:lt2>
    <a:accent1>
      <a:srgbClr val="29A3D2"/>
    </a:accent1>
    <a:accent2>
      <a:srgbClr val="0669AC"/>
    </a:accent2>
    <a:accent3>
      <a:srgbClr val="37B99D"/>
    </a:accent3>
    <a:accent4>
      <a:srgbClr val="FD891C"/>
    </a:accent4>
    <a:accent5>
      <a:srgbClr val="FA531E"/>
    </a:accent5>
    <a:accent6>
      <a:srgbClr val="FF4B95"/>
    </a:accent6>
    <a:hlink>
      <a:srgbClr val="FA531E"/>
    </a:hlink>
    <a:folHlink>
      <a:srgbClr val="37B99D"/>
    </a:folHlink>
  </a:clrScheme>
</a:themeOverride>
</file>

<file path=ppt/theme/themeOverride2.xml><?xml version="1.0" encoding="utf-8"?>
<a:themeOverride xmlns:a="http://schemas.openxmlformats.org/drawingml/2006/main">
  <a:clrScheme name="Custom 334">
    <a:dk1>
      <a:sysClr val="windowText" lastClr="000000"/>
    </a:dk1>
    <a:lt1>
      <a:sysClr val="window" lastClr="FFFFFF"/>
    </a:lt1>
    <a:dk2>
      <a:srgbClr val="01375D"/>
    </a:dk2>
    <a:lt2>
      <a:srgbClr val="F3F2EF"/>
    </a:lt2>
    <a:accent1>
      <a:srgbClr val="29A3D2"/>
    </a:accent1>
    <a:accent2>
      <a:srgbClr val="0669AC"/>
    </a:accent2>
    <a:accent3>
      <a:srgbClr val="37B99D"/>
    </a:accent3>
    <a:accent4>
      <a:srgbClr val="FD891C"/>
    </a:accent4>
    <a:accent5>
      <a:srgbClr val="FA531E"/>
    </a:accent5>
    <a:accent6>
      <a:srgbClr val="FF4B95"/>
    </a:accent6>
    <a:hlink>
      <a:srgbClr val="FA531E"/>
    </a:hlink>
    <a:folHlink>
      <a:srgbClr val="37B99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0973AB-2219-419D-9825-C20FDA65D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C405A2-288D-4ACA-9C67-9C5EE383EE05}">
  <ds:schemaRefs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94D626-FF99-4D14-A6F7-C95F3B66385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557</TotalTime>
  <Words>328</Words>
  <Application>Microsoft Office PowerPoint</Application>
  <PresentationFormat>Widescreen</PresentationFormat>
  <Paragraphs>80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Garamond</vt:lpstr>
      <vt:lpstr>Times New Roman</vt:lpstr>
      <vt:lpstr>Organic</vt:lpstr>
      <vt:lpstr>Final year project Roll # B21120206007 Financial Computer Simulation (FM 617) BS Financial Mathematics (4th Year) </vt:lpstr>
      <vt:lpstr>CODING METHODOLOGY</vt:lpstr>
      <vt:lpstr>DATA GENERATION &amp; ACQUISITION</vt:lpstr>
      <vt:lpstr>PREPROCESSING STEPS</vt:lpstr>
      <vt:lpstr>Stock Forecasting: Linear Regression ARIMA for time series  Credit Risk Modeling: Logistic Regression  Decision Tree Classifier  Revenue/Expense Forecasting: Linear Regression Random Forest Regressor  Gradient Boosting Regressor  Stochastic Processes &amp; Derivatives: Simulated using Geometric Brownian Motion Option pricing with Black-Scholes and Binomial Tree</vt:lpstr>
      <vt:lpstr>Evaluation Metrics</vt:lpstr>
      <vt:lpstr>Visualization</vt:lpstr>
      <vt:lpstr>FINANCIAL INTERPRETATION</vt:lpstr>
      <vt:lpstr>STOCK PRICE MODELS</vt:lpstr>
      <vt:lpstr>CREDIT RISK MODELS</vt:lpstr>
      <vt:lpstr>REVENUE/EXPENSE FORECASTING:</vt:lpstr>
      <vt:lpstr>DERIVATIVES PRICING: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Ammad</dc:creator>
  <cp:lastModifiedBy>Ammad</cp:lastModifiedBy>
  <cp:revision>10</cp:revision>
  <dcterms:created xsi:type="dcterms:W3CDTF">2024-06-26T20:20:27Z</dcterms:created>
  <dcterms:modified xsi:type="dcterms:W3CDTF">2025-06-05T14:55:13Z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