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94660"/>
  </p:normalViewPr>
  <p:slideViewPr>
    <p:cSldViewPr snapToGrid="0">
      <p:cViewPr>
        <p:scale>
          <a:sx n="63" d="100"/>
          <a:sy n="63" d="100"/>
        </p:scale>
        <p:origin x="65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CB58A9-FB0D-4B77-B3E5-9DB1B07E18EF}"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3A85BD7-F196-418B-8068-341DA677808E}">
      <dgm:prSet/>
      <dgm:spPr/>
      <dgm:t>
        <a:bodyPr/>
        <a:lstStyle/>
        <a:p>
          <a:r>
            <a:rPr lang="en-US" b="1"/>
            <a:t>Distribution of Order Values Across All Customers</a:t>
          </a:r>
          <a:endParaRPr lang="en-US"/>
        </a:p>
      </dgm:t>
    </dgm:pt>
    <dgm:pt modelId="{4EC850FD-E115-4DA5-9CAB-4796D5838469}" type="parTrans" cxnId="{797153FB-9728-4F8C-810C-3ED3C9C5A5A2}">
      <dgm:prSet/>
      <dgm:spPr/>
      <dgm:t>
        <a:bodyPr/>
        <a:lstStyle/>
        <a:p>
          <a:endParaRPr lang="en-US"/>
        </a:p>
      </dgm:t>
    </dgm:pt>
    <dgm:pt modelId="{2414AC27-114A-4D20-B520-7F84A866B270}" type="sibTrans" cxnId="{797153FB-9728-4F8C-810C-3ED3C9C5A5A2}">
      <dgm:prSet/>
      <dgm:spPr/>
      <dgm:t>
        <a:bodyPr/>
        <a:lstStyle/>
        <a:p>
          <a:endParaRPr lang="en-US"/>
        </a:p>
      </dgm:t>
    </dgm:pt>
    <dgm:pt modelId="{81BE54CB-5E93-489B-B6AD-A128BAA5119D}">
      <dgm:prSet/>
      <dgm:spPr/>
      <dgm:t>
        <a:bodyPr/>
        <a:lstStyle/>
        <a:p>
          <a:r>
            <a:rPr lang="en-US"/>
            <a:t>This query calculates the total value of purchases made by each customer and orders the result in descending order to identify the highest spending customers.</a:t>
          </a:r>
        </a:p>
      </dgm:t>
    </dgm:pt>
    <dgm:pt modelId="{867F6623-EBF6-4795-ADB2-6BC865464880}" type="parTrans" cxnId="{C0BF832D-9B88-44AA-87DE-A2C7FDC6C313}">
      <dgm:prSet/>
      <dgm:spPr/>
      <dgm:t>
        <a:bodyPr/>
        <a:lstStyle/>
        <a:p>
          <a:endParaRPr lang="en-US"/>
        </a:p>
      </dgm:t>
    </dgm:pt>
    <dgm:pt modelId="{0F9893E4-9CB9-4AEB-9069-F6250CE14A44}" type="sibTrans" cxnId="{C0BF832D-9B88-44AA-87DE-A2C7FDC6C313}">
      <dgm:prSet/>
      <dgm:spPr/>
      <dgm:t>
        <a:bodyPr/>
        <a:lstStyle/>
        <a:p>
          <a:endParaRPr lang="en-US"/>
        </a:p>
      </dgm:t>
    </dgm:pt>
    <dgm:pt modelId="{4748C6F1-6961-444C-A98B-7132EF4F9B65}">
      <dgm:prSet/>
      <dgm:spPr/>
      <dgm:t>
        <a:bodyPr/>
        <a:lstStyle/>
        <a:p>
          <a:r>
            <a:rPr lang="en-US"/>
            <a:t>The query calculates the total value of all purchases by multiplying the Quantity and UnitPrice for each transaction and grouping them by CustomerID.</a:t>
          </a:r>
        </a:p>
      </dgm:t>
    </dgm:pt>
    <dgm:pt modelId="{AA96A7C3-9165-40CC-BE9B-34F02CBD681C}" type="parTrans" cxnId="{D089AB98-7A17-4928-9C7D-6F001A9D8421}">
      <dgm:prSet/>
      <dgm:spPr/>
      <dgm:t>
        <a:bodyPr/>
        <a:lstStyle/>
        <a:p>
          <a:endParaRPr lang="en-US"/>
        </a:p>
      </dgm:t>
    </dgm:pt>
    <dgm:pt modelId="{1FCDD972-DC32-4505-9EBF-F7BA082487F3}" type="sibTrans" cxnId="{D089AB98-7A17-4928-9C7D-6F001A9D8421}">
      <dgm:prSet/>
      <dgm:spPr/>
      <dgm:t>
        <a:bodyPr/>
        <a:lstStyle/>
        <a:p>
          <a:endParaRPr lang="en-US"/>
        </a:p>
      </dgm:t>
    </dgm:pt>
    <dgm:pt modelId="{75F352D8-7BFE-4EA3-AB4E-C8890EEF344E}" type="pres">
      <dgm:prSet presAssocID="{ACCB58A9-FB0D-4B77-B3E5-9DB1B07E18EF}" presName="linear" presStyleCnt="0">
        <dgm:presLayoutVars>
          <dgm:animLvl val="lvl"/>
          <dgm:resizeHandles val="exact"/>
        </dgm:presLayoutVars>
      </dgm:prSet>
      <dgm:spPr/>
    </dgm:pt>
    <dgm:pt modelId="{D8F8483F-916B-4045-A772-E3EFED90B616}" type="pres">
      <dgm:prSet presAssocID="{43A85BD7-F196-418B-8068-341DA677808E}" presName="parentText" presStyleLbl="node1" presStyleIdx="0" presStyleCnt="3">
        <dgm:presLayoutVars>
          <dgm:chMax val="0"/>
          <dgm:bulletEnabled val="1"/>
        </dgm:presLayoutVars>
      </dgm:prSet>
      <dgm:spPr/>
    </dgm:pt>
    <dgm:pt modelId="{3B902931-8782-4BD1-A44E-5EF301614D55}" type="pres">
      <dgm:prSet presAssocID="{2414AC27-114A-4D20-B520-7F84A866B270}" presName="spacer" presStyleCnt="0"/>
      <dgm:spPr/>
    </dgm:pt>
    <dgm:pt modelId="{33099824-D5F0-428E-A3EE-6BC72CE3097B}" type="pres">
      <dgm:prSet presAssocID="{81BE54CB-5E93-489B-B6AD-A128BAA5119D}" presName="parentText" presStyleLbl="node1" presStyleIdx="1" presStyleCnt="3">
        <dgm:presLayoutVars>
          <dgm:chMax val="0"/>
          <dgm:bulletEnabled val="1"/>
        </dgm:presLayoutVars>
      </dgm:prSet>
      <dgm:spPr/>
    </dgm:pt>
    <dgm:pt modelId="{898D0EA4-2F4B-49AD-9C9B-F704A17630E5}" type="pres">
      <dgm:prSet presAssocID="{0F9893E4-9CB9-4AEB-9069-F6250CE14A44}" presName="spacer" presStyleCnt="0"/>
      <dgm:spPr/>
    </dgm:pt>
    <dgm:pt modelId="{D997A2A9-EA79-4D50-86A2-72D1AE96C37A}" type="pres">
      <dgm:prSet presAssocID="{4748C6F1-6961-444C-A98B-7132EF4F9B65}" presName="parentText" presStyleLbl="node1" presStyleIdx="2" presStyleCnt="3">
        <dgm:presLayoutVars>
          <dgm:chMax val="0"/>
          <dgm:bulletEnabled val="1"/>
        </dgm:presLayoutVars>
      </dgm:prSet>
      <dgm:spPr/>
    </dgm:pt>
  </dgm:ptLst>
  <dgm:cxnLst>
    <dgm:cxn modelId="{C0BF832D-9B88-44AA-87DE-A2C7FDC6C313}" srcId="{ACCB58A9-FB0D-4B77-B3E5-9DB1B07E18EF}" destId="{81BE54CB-5E93-489B-B6AD-A128BAA5119D}" srcOrd="1" destOrd="0" parTransId="{867F6623-EBF6-4795-ADB2-6BC865464880}" sibTransId="{0F9893E4-9CB9-4AEB-9069-F6250CE14A44}"/>
    <dgm:cxn modelId="{583C9751-FFC1-4890-81B0-71691017A187}" type="presOf" srcId="{43A85BD7-F196-418B-8068-341DA677808E}" destId="{D8F8483F-916B-4045-A772-E3EFED90B616}" srcOrd="0" destOrd="0" presId="urn:microsoft.com/office/officeart/2005/8/layout/vList2"/>
    <dgm:cxn modelId="{2BC33874-6F60-4030-94BD-1A5A2A5BC339}" type="presOf" srcId="{ACCB58A9-FB0D-4B77-B3E5-9DB1B07E18EF}" destId="{75F352D8-7BFE-4EA3-AB4E-C8890EEF344E}" srcOrd="0" destOrd="0" presId="urn:microsoft.com/office/officeart/2005/8/layout/vList2"/>
    <dgm:cxn modelId="{D089AB98-7A17-4928-9C7D-6F001A9D8421}" srcId="{ACCB58A9-FB0D-4B77-B3E5-9DB1B07E18EF}" destId="{4748C6F1-6961-444C-A98B-7132EF4F9B65}" srcOrd="2" destOrd="0" parTransId="{AA96A7C3-9165-40CC-BE9B-34F02CBD681C}" sibTransId="{1FCDD972-DC32-4505-9EBF-F7BA082487F3}"/>
    <dgm:cxn modelId="{6FA602CB-29CE-4BFF-B4DB-290F27595572}" type="presOf" srcId="{4748C6F1-6961-444C-A98B-7132EF4F9B65}" destId="{D997A2A9-EA79-4D50-86A2-72D1AE96C37A}" srcOrd="0" destOrd="0" presId="urn:microsoft.com/office/officeart/2005/8/layout/vList2"/>
    <dgm:cxn modelId="{4CA344E0-8DAD-4435-82A3-02ECC350976D}" type="presOf" srcId="{81BE54CB-5E93-489B-B6AD-A128BAA5119D}" destId="{33099824-D5F0-428E-A3EE-6BC72CE3097B}" srcOrd="0" destOrd="0" presId="urn:microsoft.com/office/officeart/2005/8/layout/vList2"/>
    <dgm:cxn modelId="{797153FB-9728-4F8C-810C-3ED3C9C5A5A2}" srcId="{ACCB58A9-FB0D-4B77-B3E5-9DB1B07E18EF}" destId="{43A85BD7-F196-418B-8068-341DA677808E}" srcOrd="0" destOrd="0" parTransId="{4EC850FD-E115-4DA5-9CAB-4796D5838469}" sibTransId="{2414AC27-114A-4D20-B520-7F84A866B270}"/>
    <dgm:cxn modelId="{D6C60C83-4B09-4486-BDAB-43B17EDB40B3}" type="presParOf" srcId="{75F352D8-7BFE-4EA3-AB4E-C8890EEF344E}" destId="{D8F8483F-916B-4045-A772-E3EFED90B616}" srcOrd="0" destOrd="0" presId="urn:microsoft.com/office/officeart/2005/8/layout/vList2"/>
    <dgm:cxn modelId="{337308CF-23EE-4F7B-9179-9A652025C9D1}" type="presParOf" srcId="{75F352D8-7BFE-4EA3-AB4E-C8890EEF344E}" destId="{3B902931-8782-4BD1-A44E-5EF301614D55}" srcOrd="1" destOrd="0" presId="urn:microsoft.com/office/officeart/2005/8/layout/vList2"/>
    <dgm:cxn modelId="{B595FC9E-4110-42BA-8527-312FF787A4B6}" type="presParOf" srcId="{75F352D8-7BFE-4EA3-AB4E-C8890EEF344E}" destId="{33099824-D5F0-428E-A3EE-6BC72CE3097B}" srcOrd="2" destOrd="0" presId="urn:microsoft.com/office/officeart/2005/8/layout/vList2"/>
    <dgm:cxn modelId="{2E3E052E-2ED9-46FB-97E2-E0B16D7B137D}" type="presParOf" srcId="{75F352D8-7BFE-4EA3-AB4E-C8890EEF344E}" destId="{898D0EA4-2F4B-49AD-9C9B-F704A17630E5}" srcOrd="3" destOrd="0" presId="urn:microsoft.com/office/officeart/2005/8/layout/vList2"/>
    <dgm:cxn modelId="{20A84C60-BF26-4E9D-B705-97E13AA7CC1A}" type="presParOf" srcId="{75F352D8-7BFE-4EA3-AB4E-C8890EEF344E}" destId="{D997A2A9-EA79-4D50-86A2-72D1AE96C3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8483F-916B-4045-A772-E3EFED90B616}">
      <dsp:nvSpPr>
        <dsp:cNvPr id="0" name=""/>
        <dsp:cNvSpPr/>
      </dsp:nvSpPr>
      <dsp:spPr>
        <a:xfrm>
          <a:off x="0" y="106947"/>
          <a:ext cx="6666833" cy="170059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Distribution of Order Values Across All Customers</a:t>
          </a:r>
          <a:endParaRPr lang="en-US" sz="2400" kern="1200"/>
        </a:p>
      </dsp:txBody>
      <dsp:txXfrm>
        <a:off x="83016" y="189963"/>
        <a:ext cx="6500801" cy="1534563"/>
      </dsp:txXfrm>
    </dsp:sp>
    <dsp:sp modelId="{33099824-D5F0-428E-A3EE-6BC72CE3097B}">
      <dsp:nvSpPr>
        <dsp:cNvPr id="0" name=""/>
        <dsp:cNvSpPr/>
      </dsp:nvSpPr>
      <dsp:spPr>
        <a:xfrm>
          <a:off x="0" y="1876662"/>
          <a:ext cx="6666833" cy="1700595"/>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This query calculates the total value of purchases made by each customer and orders the result in descending order to identify the highest spending customers.</a:t>
          </a:r>
        </a:p>
      </dsp:txBody>
      <dsp:txXfrm>
        <a:off x="83016" y="1959678"/>
        <a:ext cx="6500801" cy="1534563"/>
      </dsp:txXfrm>
    </dsp:sp>
    <dsp:sp modelId="{D997A2A9-EA79-4D50-86A2-72D1AE96C37A}">
      <dsp:nvSpPr>
        <dsp:cNvPr id="0" name=""/>
        <dsp:cNvSpPr/>
      </dsp:nvSpPr>
      <dsp:spPr>
        <a:xfrm>
          <a:off x="0" y="3646377"/>
          <a:ext cx="6666833" cy="1700595"/>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query calculates the total value of all purchases by multiplying the Quantity and UnitPrice for each transaction and grouping them by CustomerID.</a:t>
          </a:r>
        </a:p>
      </dsp:txBody>
      <dsp:txXfrm>
        <a:off x="83016" y="3729393"/>
        <a:ext cx="6500801" cy="15345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D209-1C6F-0932-7153-398797EF78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5907C2-CAF1-F0CC-6C7B-B342170CD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653279-E6CF-7C6A-D232-3B8BAC8E90E7}"/>
              </a:ext>
            </a:extLst>
          </p:cNvPr>
          <p:cNvSpPr>
            <a:spLocks noGrp="1"/>
          </p:cNvSpPr>
          <p:nvPr>
            <p:ph type="dt" sz="half" idx="10"/>
          </p:nvPr>
        </p:nvSpPr>
        <p:spPr/>
        <p:txBody>
          <a:bodyPr/>
          <a:lstStyle/>
          <a:p>
            <a:fld id="{13237E16-E94C-4749-B3FE-C124D9A2570B}" type="datetimeFigureOut">
              <a:rPr lang="en-US" smtClean="0"/>
              <a:t>9/12/2024</a:t>
            </a:fld>
            <a:endParaRPr lang="en-US"/>
          </a:p>
        </p:txBody>
      </p:sp>
      <p:sp>
        <p:nvSpPr>
          <p:cNvPr id="5" name="Footer Placeholder 4">
            <a:extLst>
              <a:ext uri="{FF2B5EF4-FFF2-40B4-BE49-F238E27FC236}">
                <a16:creationId xmlns:a16="http://schemas.microsoft.com/office/drawing/2014/main" id="{9AA05A38-F21F-D276-7AEF-209C11014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04B2A-E8D5-BD0E-F668-721BD3B80459}"/>
              </a:ext>
            </a:extLst>
          </p:cNvPr>
          <p:cNvSpPr>
            <a:spLocks noGrp="1"/>
          </p:cNvSpPr>
          <p:nvPr>
            <p:ph type="sldNum" sz="quarter" idx="12"/>
          </p:nvPr>
        </p:nvSpPr>
        <p:spPr/>
        <p:txBody>
          <a:bodyPr/>
          <a:lstStyle/>
          <a:p>
            <a:fld id="{BC5653F0-3033-49A4-AC80-2158FEF48CA9}" type="slidenum">
              <a:rPr lang="en-US" smtClean="0"/>
              <a:t>‹#›</a:t>
            </a:fld>
            <a:endParaRPr lang="en-US"/>
          </a:p>
        </p:txBody>
      </p:sp>
    </p:spTree>
    <p:extLst>
      <p:ext uri="{BB962C8B-B14F-4D97-AF65-F5344CB8AC3E}">
        <p14:creationId xmlns:p14="http://schemas.microsoft.com/office/powerpoint/2010/main" val="3434376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BB96-0663-4B86-D9F0-61D014149B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EE5D9D-F33C-48EF-2825-7417D1CA0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E2C47-3E26-AF6E-0241-560DCBCAFACD}"/>
              </a:ext>
            </a:extLst>
          </p:cNvPr>
          <p:cNvSpPr>
            <a:spLocks noGrp="1"/>
          </p:cNvSpPr>
          <p:nvPr>
            <p:ph type="dt" sz="half" idx="10"/>
          </p:nvPr>
        </p:nvSpPr>
        <p:spPr/>
        <p:txBody>
          <a:bodyPr/>
          <a:lstStyle/>
          <a:p>
            <a:fld id="{13237E16-E94C-4749-B3FE-C124D9A2570B}" type="datetimeFigureOut">
              <a:rPr lang="en-US" smtClean="0"/>
              <a:t>9/12/2024</a:t>
            </a:fld>
            <a:endParaRPr lang="en-US"/>
          </a:p>
        </p:txBody>
      </p:sp>
      <p:sp>
        <p:nvSpPr>
          <p:cNvPr id="5" name="Footer Placeholder 4">
            <a:extLst>
              <a:ext uri="{FF2B5EF4-FFF2-40B4-BE49-F238E27FC236}">
                <a16:creationId xmlns:a16="http://schemas.microsoft.com/office/drawing/2014/main" id="{D0F30C2F-B0E5-EA67-94C6-9BE083D6B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5F148-FBF9-4D9F-19B2-A47343FEE108}"/>
              </a:ext>
            </a:extLst>
          </p:cNvPr>
          <p:cNvSpPr>
            <a:spLocks noGrp="1"/>
          </p:cNvSpPr>
          <p:nvPr>
            <p:ph type="sldNum" sz="quarter" idx="12"/>
          </p:nvPr>
        </p:nvSpPr>
        <p:spPr/>
        <p:txBody>
          <a:bodyPr/>
          <a:lstStyle/>
          <a:p>
            <a:fld id="{BC5653F0-3033-49A4-AC80-2158FEF48CA9}" type="slidenum">
              <a:rPr lang="en-US" smtClean="0"/>
              <a:t>‹#›</a:t>
            </a:fld>
            <a:endParaRPr lang="en-US"/>
          </a:p>
        </p:txBody>
      </p:sp>
    </p:spTree>
    <p:extLst>
      <p:ext uri="{BB962C8B-B14F-4D97-AF65-F5344CB8AC3E}">
        <p14:creationId xmlns:p14="http://schemas.microsoft.com/office/powerpoint/2010/main" val="400695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E5EB74-3B99-91D9-A722-02C71668C6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1E6C81-2345-2CC3-E010-537B2335A7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8EF4A-2945-9A7C-37B9-5D9ED09BB1A3}"/>
              </a:ext>
            </a:extLst>
          </p:cNvPr>
          <p:cNvSpPr>
            <a:spLocks noGrp="1"/>
          </p:cNvSpPr>
          <p:nvPr>
            <p:ph type="dt" sz="half" idx="10"/>
          </p:nvPr>
        </p:nvSpPr>
        <p:spPr/>
        <p:txBody>
          <a:bodyPr/>
          <a:lstStyle/>
          <a:p>
            <a:fld id="{13237E16-E94C-4749-B3FE-C124D9A2570B}" type="datetimeFigureOut">
              <a:rPr lang="en-US" smtClean="0"/>
              <a:t>9/12/2024</a:t>
            </a:fld>
            <a:endParaRPr lang="en-US"/>
          </a:p>
        </p:txBody>
      </p:sp>
      <p:sp>
        <p:nvSpPr>
          <p:cNvPr id="5" name="Footer Placeholder 4">
            <a:extLst>
              <a:ext uri="{FF2B5EF4-FFF2-40B4-BE49-F238E27FC236}">
                <a16:creationId xmlns:a16="http://schemas.microsoft.com/office/drawing/2014/main" id="{61291687-C4A0-5632-E270-A221B31AE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C9B9E-F518-DC14-5C3E-24B104A900AC}"/>
              </a:ext>
            </a:extLst>
          </p:cNvPr>
          <p:cNvSpPr>
            <a:spLocks noGrp="1"/>
          </p:cNvSpPr>
          <p:nvPr>
            <p:ph type="sldNum" sz="quarter" idx="12"/>
          </p:nvPr>
        </p:nvSpPr>
        <p:spPr/>
        <p:txBody>
          <a:bodyPr/>
          <a:lstStyle/>
          <a:p>
            <a:fld id="{BC5653F0-3033-49A4-AC80-2158FEF48CA9}" type="slidenum">
              <a:rPr lang="en-US" smtClean="0"/>
              <a:t>‹#›</a:t>
            </a:fld>
            <a:endParaRPr lang="en-US"/>
          </a:p>
        </p:txBody>
      </p:sp>
    </p:spTree>
    <p:extLst>
      <p:ext uri="{BB962C8B-B14F-4D97-AF65-F5344CB8AC3E}">
        <p14:creationId xmlns:p14="http://schemas.microsoft.com/office/powerpoint/2010/main" val="404509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A85A-4457-FB75-34B7-11A66A4AF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0E2E78-7779-2691-CF2A-18B680A23D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7F266-F07E-CADF-9CFA-7776A9BEB4CA}"/>
              </a:ext>
            </a:extLst>
          </p:cNvPr>
          <p:cNvSpPr>
            <a:spLocks noGrp="1"/>
          </p:cNvSpPr>
          <p:nvPr>
            <p:ph type="dt" sz="half" idx="10"/>
          </p:nvPr>
        </p:nvSpPr>
        <p:spPr/>
        <p:txBody>
          <a:bodyPr/>
          <a:lstStyle/>
          <a:p>
            <a:fld id="{13237E16-E94C-4749-B3FE-C124D9A2570B}" type="datetimeFigureOut">
              <a:rPr lang="en-US" smtClean="0"/>
              <a:t>9/12/2024</a:t>
            </a:fld>
            <a:endParaRPr lang="en-US"/>
          </a:p>
        </p:txBody>
      </p:sp>
      <p:sp>
        <p:nvSpPr>
          <p:cNvPr id="5" name="Footer Placeholder 4">
            <a:extLst>
              <a:ext uri="{FF2B5EF4-FFF2-40B4-BE49-F238E27FC236}">
                <a16:creationId xmlns:a16="http://schemas.microsoft.com/office/drawing/2014/main" id="{3D798A45-5F16-5809-A754-C94D892E1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61864-F46C-AC02-7349-C6386943577D}"/>
              </a:ext>
            </a:extLst>
          </p:cNvPr>
          <p:cNvSpPr>
            <a:spLocks noGrp="1"/>
          </p:cNvSpPr>
          <p:nvPr>
            <p:ph type="sldNum" sz="quarter" idx="12"/>
          </p:nvPr>
        </p:nvSpPr>
        <p:spPr/>
        <p:txBody>
          <a:bodyPr/>
          <a:lstStyle/>
          <a:p>
            <a:fld id="{BC5653F0-3033-49A4-AC80-2158FEF48CA9}" type="slidenum">
              <a:rPr lang="en-US" smtClean="0"/>
              <a:t>‹#›</a:t>
            </a:fld>
            <a:endParaRPr lang="en-US"/>
          </a:p>
        </p:txBody>
      </p:sp>
    </p:spTree>
    <p:extLst>
      <p:ext uri="{BB962C8B-B14F-4D97-AF65-F5344CB8AC3E}">
        <p14:creationId xmlns:p14="http://schemas.microsoft.com/office/powerpoint/2010/main" val="90646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786B-32AE-2A72-47FB-C99242AA2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252DB-D97C-94FF-778D-16D6517C43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E3D68C-3EB3-A957-0C9B-F1170DD833A2}"/>
              </a:ext>
            </a:extLst>
          </p:cNvPr>
          <p:cNvSpPr>
            <a:spLocks noGrp="1"/>
          </p:cNvSpPr>
          <p:nvPr>
            <p:ph type="dt" sz="half" idx="10"/>
          </p:nvPr>
        </p:nvSpPr>
        <p:spPr/>
        <p:txBody>
          <a:bodyPr/>
          <a:lstStyle/>
          <a:p>
            <a:fld id="{13237E16-E94C-4749-B3FE-C124D9A2570B}" type="datetimeFigureOut">
              <a:rPr lang="en-US" smtClean="0"/>
              <a:t>9/12/2024</a:t>
            </a:fld>
            <a:endParaRPr lang="en-US"/>
          </a:p>
        </p:txBody>
      </p:sp>
      <p:sp>
        <p:nvSpPr>
          <p:cNvPr id="5" name="Footer Placeholder 4">
            <a:extLst>
              <a:ext uri="{FF2B5EF4-FFF2-40B4-BE49-F238E27FC236}">
                <a16:creationId xmlns:a16="http://schemas.microsoft.com/office/drawing/2014/main" id="{D44498B1-26B5-EC5B-371F-665C7A06A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ACA29-D8F9-5835-5852-87C78C15D069}"/>
              </a:ext>
            </a:extLst>
          </p:cNvPr>
          <p:cNvSpPr>
            <a:spLocks noGrp="1"/>
          </p:cNvSpPr>
          <p:nvPr>
            <p:ph type="sldNum" sz="quarter" idx="12"/>
          </p:nvPr>
        </p:nvSpPr>
        <p:spPr/>
        <p:txBody>
          <a:bodyPr/>
          <a:lstStyle/>
          <a:p>
            <a:fld id="{BC5653F0-3033-49A4-AC80-2158FEF48CA9}" type="slidenum">
              <a:rPr lang="en-US" smtClean="0"/>
              <a:t>‹#›</a:t>
            </a:fld>
            <a:endParaRPr lang="en-US"/>
          </a:p>
        </p:txBody>
      </p:sp>
    </p:spTree>
    <p:extLst>
      <p:ext uri="{BB962C8B-B14F-4D97-AF65-F5344CB8AC3E}">
        <p14:creationId xmlns:p14="http://schemas.microsoft.com/office/powerpoint/2010/main" val="219998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EA7D2-901D-859F-A497-DE285863FD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FCF93-F03F-577E-F9A8-A978AA7D3F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A18D14-B347-A722-288B-8EE2CA82A0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088370-8860-C1B5-A64D-F7C61D9DF501}"/>
              </a:ext>
            </a:extLst>
          </p:cNvPr>
          <p:cNvSpPr>
            <a:spLocks noGrp="1"/>
          </p:cNvSpPr>
          <p:nvPr>
            <p:ph type="dt" sz="half" idx="10"/>
          </p:nvPr>
        </p:nvSpPr>
        <p:spPr/>
        <p:txBody>
          <a:bodyPr/>
          <a:lstStyle/>
          <a:p>
            <a:fld id="{13237E16-E94C-4749-B3FE-C124D9A2570B}" type="datetimeFigureOut">
              <a:rPr lang="en-US" smtClean="0"/>
              <a:t>9/12/2024</a:t>
            </a:fld>
            <a:endParaRPr lang="en-US"/>
          </a:p>
        </p:txBody>
      </p:sp>
      <p:sp>
        <p:nvSpPr>
          <p:cNvPr id="6" name="Footer Placeholder 5">
            <a:extLst>
              <a:ext uri="{FF2B5EF4-FFF2-40B4-BE49-F238E27FC236}">
                <a16:creationId xmlns:a16="http://schemas.microsoft.com/office/drawing/2014/main" id="{CC4F0FB7-4548-514D-2874-B7BE66CE18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5BA0E-A286-1A5C-8BCD-A79C6DA4B3DD}"/>
              </a:ext>
            </a:extLst>
          </p:cNvPr>
          <p:cNvSpPr>
            <a:spLocks noGrp="1"/>
          </p:cNvSpPr>
          <p:nvPr>
            <p:ph type="sldNum" sz="quarter" idx="12"/>
          </p:nvPr>
        </p:nvSpPr>
        <p:spPr/>
        <p:txBody>
          <a:bodyPr/>
          <a:lstStyle/>
          <a:p>
            <a:fld id="{BC5653F0-3033-49A4-AC80-2158FEF48CA9}" type="slidenum">
              <a:rPr lang="en-US" smtClean="0"/>
              <a:t>‹#›</a:t>
            </a:fld>
            <a:endParaRPr lang="en-US"/>
          </a:p>
        </p:txBody>
      </p:sp>
    </p:spTree>
    <p:extLst>
      <p:ext uri="{BB962C8B-B14F-4D97-AF65-F5344CB8AC3E}">
        <p14:creationId xmlns:p14="http://schemas.microsoft.com/office/powerpoint/2010/main" val="364338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89BD-CF8D-9DC2-A0B4-EFC39198F1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779F3A-920F-4431-96F3-9B24C06FD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C4C65A-8995-303F-27C4-E947A7F54D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F164D5-3490-1488-600B-521720CDC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B81EE0-EFC9-2EF4-3420-4F0B980422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FEAC70-9F2D-7578-F207-7FB0D6DB2EA7}"/>
              </a:ext>
            </a:extLst>
          </p:cNvPr>
          <p:cNvSpPr>
            <a:spLocks noGrp="1"/>
          </p:cNvSpPr>
          <p:nvPr>
            <p:ph type="dt" sz="half" idx="10"/>
          </p:nvPr>
        </p:nvSpPr>
        <p:spPr/>
        <p:txBody>
          <a:bodyPr/>
          <a:lstStyle/>
          <a:p>
            <a:fld id="{13237E16-E94C-4749-B3FE-C124D9A2570B}" type="datetimeFigureOut">
              <a:rPr lang="en-US" smtClean="0"/>
              <a:t>9/12/2024</a:t>
            </a:fld>
            <a:endParaRPr lang="en-US"/>
          </a:p>
        </p:txBody>
      </p:sp>
      <p:sp>
        <p:nvSpPr>
          <p:cNvPr id="8" name="Footer Placeholder 7">
            <a:extLst>
              <a:ext uri="{FF2B5EF4-FFF2-40B4-BE49-F238E27FC236}">
                <a16:creationId xmlns:a16="http://schemas.microsoft.com/office/drawing/2014/main" id="{629DA04A-370D-6E74-52CC-A0A559B840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EB253-CA0E-9D93-8177-BC102FAE0952}"/>
              </a:ext>
            </a:extLst>
          </p:cNvPr>
          <p:cNvSpPr>
            <a:spLocks noGrp="1"/>
          </p:cNvSpPr>
          <p:nvPr>
            <p:ph type="sldNum" sz="quarter" idx="12"/>
          </p:nvPr>
        </p:nvSpPr>
        <p:spPr/>
        <p:txBody>
          <a:bodyPr/>
          <a:lstStyle/>
          <a:p>
            <a:fld id="{BC5653F0-3033-49A4-AC80-2158FEF48CA9}" type="slidenum">
              <a:rPr lang="en-US" smtClean="0"/>
              <a:t>‹#›</a:t>
            </a:fld>
            <a:endParaRPr lang="en-US"/>
          </a:p>
        </p:txBody>
      </p:sp>
    </p:spTree>
    <p:extLst>
      <p:ext uri="{BB962C8B-B14F-4D97-AF65-F5344CB8AC3E}">
        <p14:creationId xmlns:p14="http://schemas.microsoft.com/office/powerpoint/2010/main" val="187155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113F-AD8D-8DF4-C591-565D3AF190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77F93E-1EA3-907B-9C3F-F07772C010B5}"/>
              </a:ext>
            </a:extLst>
          </p:cNvPr>
          <p:cNvSpPr>
            <a:spLocks noGrp="1"/>
          </p:cNvSpPr>
          <p:nvPr>
            <p:ph type="dt" sz="half" idx="10"/>
          </p:nvPr>
        </p:nvSpPr>
        <p:spPr/>
        <p:txBody>
          <a:bodyPr/>
          <a:lstStyle/>
          <a:p>
            <a:fld id="{13237E16-E94C-4749-B3FE-C124D9A2570B}" type="datetimeFigureOut">
              <a:rPr lang="en-US" smtClean="0"/>
              <a:t>9/12/2024</a:t>
            </a:fld>
            <a:endParaRPr lang="en-US"/>
          </a:p>
        </p:txBody>
      </p:sp>
      <p:sp>
        <p:nvSpPr>
          <p:cNvPr id="4" name="Footer Placeholder 3">
            <a:extLst>
              <a:ext uri="{FF2B5EF4-FFF2-40B4-BE49-F238E27FC236}">
                <a16:creationId xmlns:a16="http://schemas.microsoft.com/office/drawing/2014/main" id="{61D0228E-0AB7-24F7-4187-A78F132B9A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574104-3E3A-090D-A7D9-627D01F44D5D}"/>
              </a:ext>
            </a:extLst>
          </p:cNvPr>
          <p:cNvSpPr>
            <a:spLocks noGrp="1"/>
          </p:cNvSpPr>
          <p:nvPr>
            <p:ph type="sldNum" sz="quarter" idx="12"/>
          </p:nvPr>
        </p:nvSpPr>
        <p:spPr/>
        <p:txBody>
          <a:bodyPr/>
          <a:lstStyle/>
          <a:p>
            <a:fld id="{BC5653F0-3033-49A4-AC80-2158FEF48CA9}" type="slidenum">
              <a:rPr lang="en-US" smtClean="0"/>
              <a:t>‹#›</a:t>
            </a:fld>
            <a:endParaRPr lang="en-US"/>
          </a:p>
        </p:txBody>
      </p:sp>
    </p:spTree>
    <p:extLst>
      <p:ext uri="{BB962C8B-B14F-4D97-AF65-F5344CB8AC3E}">
        <p14:creationId xmlns:p14="http://schemas.microsoft.com/office/powerpoint/2010/main" val="271380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55A6C0-56AD-990F-C3E4-72E4024EF74C}"/>
              </a:ext>
            </a:extLst>
          </p:cNvPr>
          <p:cNvSpPr>
            <a:spLocks noGrp="1"/>
          </p:cNvSpPr>
          <p:nvPr>
            <p:ph type="dt" sz="half" idx="10"/>
          </p:nvPr>
        </p:nvSpPr>
        <p:spPr/>
        <p:txBody>
          <a:bodyPr/>
          <a:lstStyle/>
          <a:p>
            <a:fld id="{13237E16-E94C-4749-B3FE-C124D9A2570B}" type="datetimeFigureOut">
              <a:rPr lang="en-US" smtClean="0"/>
              <a:t>9/12/2024</a:t>
            </a:fld>
            <a:endParaRPr lang="en-US"/>
          </a:p>
        </p:txBody>
      </p:sp>
      <p:sp>
        <p:nvSpPr>
          <p:cNvPr id="3" name="Footer Placeholder 2">
            <a:extLst>
              <a:ext uri="{FF2B5EF4-FFF2-40B4-BE49-F238E27FC236}">
                <a16:creationId xmlns:a16="http://schemas.microsoft.com/office/drawing/2014/main" id="{E19F49D8-9DA8-4581-930C-56B791AAE9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572B6-EE38-C1C6-6DE8-C2BE1952CB80}"/>
              </a:ext>
            </a:extLst>
          </p:cNvPr>
          <p:cNvSpPr>
            <a:spLocks noGrp="1"/>
          </p:cNvSpPr>
          <p:nvPr>
            <p:ph type="sldNum" sz="quarter" idx="12"/>
          </p:nvPr>
        </p:nvSpPr>
        <p:spPr/>
        <p:txBody>
          <a:bodyPr/>
          <a:lstStyle/>
          <a:p>
            <a:fld id="{BC5653F0-3033-49A4-AC80-2158FEF48CA9}" type="slidenum">
              <a:rPr lang="en-US" smtClean="0"/>
              <a:t>‹#›</a:t>
            </a:fld>
            <a:endParaRPr lang="en-US"/>
          </a:p>
        </p:txBody>
      </p:sp>
    </p:spTree>
    <p:extLst>
      <p:ext uri="{BB962C8B-B14F-4D97-AF65-F5344CB8AC3E}">
        <p14:creationId xmlns:p14="http://schemas.microsoft.com/office/powerpoint/2010/main" val="30406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5316-9B8A-1A49-876E-036C69E92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A74043-EA43-6970-0329-58D70BAE3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3178EA-CDB1-0D8D-1506-B2A3E9CA1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9A129-F771-8784-31C8-DB672C85EB6C}"/>
              </a:ext>
            </a:extLst>
          </p:cNvPr>
          <p:cNvSpPr>
            <a:spLocks noGrp="1"/>
          </p:cNvSpPr>
          <p:nvPr>
            <p:ph type="dt" sz="half" idx="10"/>
          </p:nvPr>
        </p:nvSpPr>
        <p:spPr/>
        <p:txBody>
          <a:bodyPr/>
          <a:lstStyle/>
          <a:p>
            <a:fld id="{13237E16-E94C-4749-B3FE-C124D9A2570B}" type="datetimeFigureOut">
              <a:rPr lang="en-US" smtClean="0"/>
              <a:t>9/12/2024</a:t>
            </a:fld>
            <a:endParaRPr lang="en-US"/>
          </a:p>
        </p:txBody>
      </p:sp>
      <p:sp>
        <p:nvSpPr>
          <p:cNvPr id="6" name="Footer Placeholder 5">
            <a:extLst>
              <a:ext uri="{FF2B5EF4-FFF2-40B4-BE49-F238E27FC236}">
                <a16:creationId xmlns:a16="http://schemas.microsoft.com/office/drawing/2014/main" id="{3D0097E9-1572-BD34-FF23-1068B365B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55D07-520B-E039-0D25-B3633BA67D4D}"/>
              </a:ext>
            </a:extLst>
          </p:cNvPr>
          <p:cNvSpPr>
            <a:spLocks noGrp="1"/>
          </p:cNvSpPr>
          <p:nvPr>
            <p:ph type="sldNum" sz="quarter" idx="12"/>
          </p:nvPr>
        </p:nvSpPr>
        <p:spPr/>
        <p:txBody>
          <a:bodyPr/>
          <a:lstStyle/>
          <a:p>
            <a:fld id="{BC5653F0-3033-49A4-AC80-2158FEF48CA9}" type="slidenum">
              <a:rPr lang="en-US" smtClean="0"/>
              <a:t>‹#›</a:t>
            </a:fld>
            <a:endParaRPr lang="en-US"/>
          </a:p>
        </p:txBody>
      </p:sp>
    </p:spTree>
    <p:extLst>
      <p:ext uri="{BB962C8B-B14F-4D97-AF65-F5344CB8AC3E}">
        <p14:creationId xmlns:p14="http://schemas.microsoft.com/office/powerpoint/2010/main" val="402973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37E2-68E9-4CB9-FD84-E9D06A794E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AAA1DC-221A-0D44-DA32-3EBA1D86C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EBC43E-6F47-DFDE-C19F-8EE16DDBC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64E80-7049-121F-FC66-A8D33BAF28FC}"/>
              </a:ext>
            </a:extLst>
          </p:cNvPr>
          <p:cNvSpPr>
            <a:spLocks noGrp="1"/>
          </p:cNvSpPr>
          <p:nvPr>
            <p:ph type="dt" sz="half" idx="10"/>
          </p:nvPr>
        </p:nvSpPr>
        <p:spPr/>
        <p:txBody>
          <a:bodyPr/>
          <a:lstStyle/>
          <a:p>
            <a:fld id="{13237E16-E94C-4749-B3FE-C124D9A2570B}" type="datetimeFigureOut">
              <a:rPr lang="en-US" smtClean="0"/>
              <a:t>9/12/2024</a:t>
            </a:fld>
            <a:endParaRPr lang="en-US"/>
          </a:p>
        </p:txBody>
      </p:sp>
      <p:sp>
        <p:nvSpPr>
          <p:cNvPr id="6" name="Footer Placeholder 5">
            <a:extLst>
              <a:ext uri="{FF2B5EF4-FFF2-40B4-BE49-F238E27FC236}">
                <a16:creationId xmlns:a16="http://schemas.microsoft.com/office/drawing/2014/main" id="{3D6E288D-BBCD-DC87-369A-479A65A5D3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3985F-8CD4-D827-E899-2FB550D239DB}"/>
              </a:ext>
            </a:extLst>
          </p:cNvPr>
          <p:cNvSpPr>
            <a:spLocks noGrp="1"/>
          </p:cNvSpPr>
          <p:nvPr>
            <p:ph type="sldNum" sz="quarter" idx="12"/>
          </p:nvPr>
        </p:nvSpPr>
        <p:spPr/>
        <p:txBody>
          <a:bodyPr/>
          <a:lstStyle/>
          <a:p>
            <a:fld id="{BC5653F0-3033-49A4-AC80-2158FEF48CA9}" type="slidenum">
              <a:rPr lang="en-US" smtClean="0"/>
              <a:t>‹#›</a:t>
            </a:fld>
            <a:endParaRPr lang="en-US"/>
          </a:p>
        </p:txBody>
      </p:sp>
    </p:spTree>
    <p:extLst>
      <p:ext uri="{BB962C8B-B14F-4D97-AF65-F5344CB8AC3E}">
        <p14:creationId xmlns:p14="http://schemas.microsoft.com/office/powerpoint/2010/main" val="3835929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4ACBC-6E68-F0AD-FF5B-2FBAF118E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A04217-85B4-CE26-D9E3-EA679A58F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6CBD7-FFC3-43F9-A4CF-6FD7720A4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237E16-E94C-4749-B3FE-C124D9A2570B}" type="datetimeFigureOut">
              <a:rPr lang="en-US" smtClean="0"/>
              <a:t>9/12/2024</a:t>
            </a:fld>
            <a:endParaRPr lang="en-US"/>
          </a:p>
        </p:txBody>
      </p:sp>
      <p:sp>
        <p:nvSpPr>
          <p:cNvPr id="5" name="Footer Placeholder 4">
            <a:extLst>
              <a:ext uri="{FF2B5EF4-FFF2-40B4-BE49-F238E27FC236}">
                <a16:creationId xmlns:a16="http://schemas.microsoft.com/office/drawing/2014/main" id="{055A157D-CF25-6135-0F09-453776DDE4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3634C1-8C8C-7DD9-D530-F78A05D187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C5653F0-3033-49A4-AC80-2158FEF48CA9}" type="slidenum">
              <a:rPr lang="en-US" smtClean="0"/>
              <a:t>‹#›</a:t>
            </a:fld>
            <a:endParaRPr lang="en-US"/>
          </a:p>
        </p:txBody>
      </p:sp>
    </p:spTree>
    <p:extLst>
      <p:ext uri="{BB962C8B-B14F-4D97-AF65-F5344CB8AC3E}">
        <p14:creationId xmlns:p14="http://schemas.microsoft.com/office/powerpoint/2010/main" val="371937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qsaEss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7C0A7-0B84-E994-C0EB-F9AD039B2D9B}"/>
              </a:ext>
            </a:extLst>
          </p:cNvPr>
          <p:cNvSpPr>
            <a:spLocks noGrp="1"/>
          </p:cNvSpPr>
          <p:nvPr>
            <p:ph type="ctrTitle"/>
          </p:nvPr>
        </p:nvSpPr>
        <p:spPr>
          <a:xfrm>
            <a:off x="775469" y="2091072"/>
            <a:ext cx="10640754" cy="1151226"/>
          </a:xfrm>
        </p:spPr>
        <p:txBody>
          <a:bodyPr anchor="b">
            <a:normAutofit/>
          </a:bodyPr>
          <a:lstStyle/>
          <a:p>
            <a:r>
              <a:rPr lang="en-US" sz="4000" b="1" dirty="0">
                <a:solidFill>
                  <a:schemeClr val="tx2"/>
                </a:solidFill>
                <a:latin typeface="Times New Roman" panose="02020603050405020304" pitchFamily="18" charset="0"/>
                <a:cs typeface="Times New Roman" panose="02020603050405020304" pitchFamily="18" charset="0"/>
              </a:rPr>
              <a:t>Retail Shop Database Project Report</a:t>
            </a:r>
          </a:p>
        </p:txBody>
      </p:sp>
      <p:sp>
        <p:nvSpPr>
          <p:cNvPr id="3" name="Subtitle 2">
            <a:extLst>
              <a:ext uri="{FF2B5EF4-FFF2-40B4-BE49-F238E27FC236}">
                <a16:creationId xmlns:a16="http://schemas.microsoft.com/office/drawing/2014/main" id="{1FDD5BB6-63FA-CDBF-DEB1-937B9CBDD80E}"/>
              </a:ext>
            </a:extLst>
          </p:cNvPr>
          <p:cNvSpPr>
            <a:spLocks noGrp="1"/>
          </p:cNvSpPr>
          <p:nvPr>
            <p:ph type="subTitle" idx="1"/>
          </p:nvPr>
        </p:nvSpPr>
        <p:spPr>
          <a:xfrm>
            <a:off x="1513968" y="3795823"/>
            <a:ext cx="9163757" cy="1910949"/>
          </a:xfrm>
        </p:spPr>
        <p:txBody>
          <a:bodyPr anchor="ctr">
            <a:normAutofit/>
          </a:bodyPr>
          <a:lstStyle/>
          <a:p>
            <a:pPr algn="l"/>
            <a:r>
              <a:rPr lang="pt-BR" b="1" dirty="0">
                <a:latin typeface="Times New Roman" panose="02020603050405020304" pitchFamily="18" charset="0"/>
                <a:cs typeface="Times New Roman" panose="02020603050405020304" pitchFamily="18" charset="0"/>
              </a:rPr>
              <a:t>Name: </a:t>
            </a:r>
            <a:r>
              <a:rPr lang="pt-BR" dirty="0">
                <a:latin typeface="Times New Roman" panose="02020603050405020304" pitchFamily="18" charset="0"/>
                <a:cs typeface="Times New Roman" panose="02020603050405020304" pitchFamily="18" charset="0"/>
              </a:rPr>
              <a:t>Aqsa Essa</a:t>
            </a:r>
          </a:p>
          <a:p>
            <a:pPr algn="l"/>
            <a:r>
              <a:rPr lang="pt-BR" b="1" dirty="0">
                <a:latin typeface="Times New Roman" panose="02020603050405020304" pitchFamily="18" charset="0"/>
                <a:cs typeface="Times New Roman" panose="02020603050405020304" pitchFamily="18" charset="0"/>
              </a:rPr>
              <a:t>Section: </a:t>
            </a:r>
            <a:r>
              <a:rPr lang="pt-BR" dirty="0">
                <a:latin typeface="Times New Roman" panose="02020603050405020304" pitchFamily="18" charset="0"/>
                <a:cs typeface="Times New Roman" panose="02020603050405020304" pitchFamily="18" charset="0"/>
              </a:rPr>
              <a:t>Sec 4</a:t>
            </a:r>
          </a:p>
          <a:p>
            <a:pPr algn="l"/>
            <a:endParaRPr lang="en-US" sz="2000" dirty="0">
              <a:solidFill>
                <a:schemeClr val="tx2"/>
              </a:solidFill>
            </a:endParaRPr>
          </a:p>
        </p:txBody>
      </p:sp>
      <p:grpSp>
        <p:nvGrpSpPr>
          <p:cNvPr id="25" name="Group 2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white background with black text&#10;&#10;Description automatically generated">
            <a:extLst>
              <a:ext uri="{FF2B5EF4-FFF2-40B4-BE49-F238E27FC236}">
                <a16:creationId xmlns:a16="http://schemas.microsoft.com/office/drawing/2014/main" id="{363AF0E0-A89A-70EB-6244-F5E69A30215F}"/>
              </a:ext>
            </a:extLst>
          </p:cNvPr>
          <p:cNvPicPr>
            <a:picLocks noChangeAspect="1"/>
          </p:cNvPicPr>
          <p:nvPr/>
        </p:nvPicPr>
        <p:blipFill>
          <a:blip r:embed="rId2"/>
          <a:stretch>
            <a:fillRect/>
          </a:stretch>
        </p:blipFill>
        <p:spPr>
          <a:xfrm>
            <a:off x="332914" y="27365"/>
            <a:ext cx="11525864" cy="2045843"/>
          </a:xfrm>
          <a:prstGeom prst="rect">
            <a:avLst/>
          </a:prstGeom>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049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FB75BDF-3839-0DEB-E91C-8FFD96BF74F0}"/>
              </a:ext>
            </a:extLst>
          </p:cNvPr>
          <p:cNvPicPr>
            <a:picLocks noGrp="1" noChangeAspect="1"/>
          </p:cNvPicPr>
          <p:nvPr>
            <p:ph idx="1"/>
          </p:nvPr>
        </p:nvPicPr>
        <p:blipFill>
          <a:blip r:embed="rId2"/>
          <a:stretch>
            <a:fillRect/>
          </a:stretch>
        </p:blipFill>
        <p:spPr>
          <a:xfrm>
            <a:off x="1085128" y="975360"/>
            <a:ext cx="10182576" cy="4582160"/>
          </a:xfrm>
          <a:prstGeom prst="rect">
            <a:avLst/>
          </a:prstGeom>
        </p:spPr>
      </p:pic>
    </p:spTree>
    <p:extLst>
      <p:ext uri="{BB962C8B-B14F-4D97-AF65-F5344CB8AC3E}">
        <p14:creationId xmlns:p14="http://schemas.microsoft.com/office/powerpoint/2010/main" val="2605147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122B-312B-5C4B-9E2C-BD59B99224B1}"/>
              </a:ext>
            </a:extLst>
          </p:cNvPr>
          <p:cNvSpPr>
            <a:spLocks noGrp="1"/>
          </p:cNvSpPr>
          <p:nvPr>
            <p:ph type="title"/>
          </p:nvPr>
        </p:nvSpPr>
        <p:spPr>
          <a:xfrm>
            <a:off x="876693" y="741391"/>
            <a:ext cx="3455821" cy="1616203"/>
          </a:xfrm>
        </p:spPr>
        <p:txBody>
          <a:bodyPr anchor="b">
            <a:normAutofit/>
          </a:bodyPr>
          <a:lstStyle/>
          <a:p>
            <a:r>
              <a:rPr lang="en-US" sz="2700" b="1" spc="50">
                <a:ln w="9525" cap="flat" cmpd="sng" algn="ctr">
                  <a:solidFill>
                    <a:srgbClr val="70AD47"/>
                  </a:solidFill>
                  <a:prstDash val="solid"/>
                  <a:round/>
                </a:ln>
                <a:effectLst>
                  <a:outerShdw blurRad="63500" dist="50800" dir="13500000" sx="0" sy="0">
                    <a:srgbClr val="000000">
                      <a:alpha val="50000"/>
                    </a:srgbClr>
                  </a:outerShdw>
                </a:effectLst>
                <a:latin typeface="Calibri Light" panose="020F0302020204030204" pitchFamily="34" charset="0"/>
                <a:ea typeface="Times New Roman" panose="02020603050405020304" pitchFamily="18" charset="0"/>
                <a:cs typeface="Times New Roman" panose="02020603050405020304" pitchFamily="18" charset="0"/>
              </a:rPr>
              <a:t>Customer Segmentation by Purchase Frequency</a:t>
            </a:r>
            <a:br>
              <a:rPr lang="en-US" sz="2700" b="1">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700"/>
          </a:p>
        </p:txBody>
      </p:sp>
      <p:sp>
        <p:nvSpPr>
          <p:cNvPr id="3" name="Content Placeholder 2">
            <a:extLst>
              <a:ext uri="{FF2B5EF4-FFF2-40B4-BE49-F238E27FC236}">
                <a16:creationId xmlns:a16="http://schemas.microsoft.com/office/drawing/2014/main" id="{B09C0E99-89BB-C8EC-75D1-E36B1D5E29FB}"/>
              </a:ext>
            </a:extLst>
          </p:cNvPr>
          <p:cNvSpPr>
            <a:spLocks noGrp="1"/>
          </p:cNvSpPr>
          <p:nvPr>
            <p:ph idx="1"/>
          </p:nvPr>
        </p:nvSpPr>
        <p:spPr>
          <a:xfrm>
            <a:off x="876693" y="2533476"/>
            <a:ext cx="3455821" cy="3447832"/>
          </a:xfrm>
        </p:spPr>
        <p:txBody>
          <a:bodyPr anchor="t">
            <a:normAutofit/>
          </a:bodyPr>
          <a:lstStyle/>
          <a:p>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Customers are segmented based on the number of purchases they have made, which is useful for targeted marketing.</a:t>
            </a:r>
          </a:p>
          <a:p>
            <a:r>
              <a:rPr kumimoji="0" lang="en-US" altLang="en-US" sz="20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The CASE statement categorizes customers into high, medium, and low-frequency segments.</a:t>
            </a:r>
            <a:endPar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endParaRPr>
          </a:p>
          <a:p>
            <a:endParaRPr lang="en-US" sz="2000"/>
          </a:p>
        </p:txBody>
      </p:sp>
      <p:pic>
        <p:nvPicPr>
          <p:cNvPr id="5" name="Picture 4" descr="A screenshot of a computer&#10;&#10;Description automatically generated">
            <a:extLst>
              <a:ext uri="{FF2B5EF4-FFF2-40B4-BE49-F238E27FC236}">
                <a16:creationId xmlns:a16="http://schemas.microsoft.com/office/drawing/2014/main" id="{4CD78213-D59C-91EC-9DB0-F629BE960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949798"/>
            <a:ext cx="6389346" cy="4967714"/>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077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B89119-3BC6-8F8D-7783-7B0756E67CE8}"/>
              </a:ext>
            </a:extLst>
          </p:cNvPr>
          <p:cNvSpPr>
            <a:spLocks noGrp="1"/>
          </p:cNvSpPr>
          <p:nvPr>
            <p:ph type="title"/>
          </p:nvPr>
        </p:nvSpPr>
        <p:spPr>
          <a:xfrm>
            <a:off x="371094" y="1161288"/>
            <a:ext cx="3438144" cy="1239012"/>
          </a:xfrm>
        </p:spPr>
        <p:txBody>
          <a:bodyPr anchor="ctr">
            <a:normAutofit/>
          </a:bodyPr>
          <a:lstStyle/>
          <a:p>
            <a:r>
              <a:rPr lang="en-US" sz="2600"/>
              <a:t>Average Order Value by Country</a:t>
            </a:r>
            <a:br>
              <a:rPr lang="en-US" sz="2600"/>
            </a:br>
            <a:endParaRPr lang="en-US" sz="2600"/>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876387C-A283-09B8-FB61-754A8A308BFB}"/>
              </a:ext>
            </a:extLst>
          </p:cNvPr>
          <p:cNvSpPr>
            <a:spLocks noGrp="1"/>
          </p:cNvSpPr>
          <p:nvPr>
            <p:ph idx="1"/>
          </p:nvPr>
        </p:nvSpPr>
        <p:spPr>
          <a:xfrm>
            <a:off x="371094" y="2718054"/>
            <a:ext cx="3438906" cy="3207258"/>
          </a:xfrm>
        </p:spPr>
        <p:txBody>
          <a:bodyPr anchor="t">
            <a:normAutofit/>
          </a:bodyPr>
          <a:lstStyle/>
          <a:p>
            <a:r>
              <a:rPr lang="en-US" sz="1700">
                <a:effectLst/>
                <a:latin typeface="Times New Roman" panose="02020603050405020304" pitchFamily="18" charset="0"/>
                <a:ea typeface="Times New Roman" panose="02020603050405020304" pitchFamily="18" charset="0"/>
              </a:rPr>
              <a:t>This query calculates the average order value across different countries to understand where higher-value purchases are occurring.</a:t>
            </a:r>
          </a:p>
          <a:p>
            <a:endParaRPr lang="en-US" sz="1700"/>
          </a:p>
        </p:txBody>
      </p:sp>
      <p:pic>
        <p:nvPicPr>
          <p:cNvPr id="4" name="Picture 3" descr="A screenshot of a computer&#10;&#10;Description automatically generated">
            <a:extLst>
              <a:ext uri="{FF2B5EF4-FFF2-40B4-BE49-F238E27FC236}">
                <a16:creationId xmlns:a16="http://schemas.microsoft.com/office/drawing/2014/main" id="{F506547D-F6A9-A316-A705-BDD240146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1281555"/>
            <a:ext cx="6922008" cy="4395474"/>
          </a:xfrm>
          <a:prstGeom prst="rect">
            <a:avLst/>
          </a:prstGeom>
        </p:spPr>
      </p:pic>
    </p:spTree>
    <p:extLst>
      <p:ext uri="{BB962C8B-B14F-4D97-AF65-F5344CB8AC3E}">
        <p14:creationId xmlns:p14="http://schemas.microsoft.com/office/powerpoint/2010/main" val="2939011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DC01-7700-7C0F-D1DF-65AF986A7172}"/>
              </a:ext>
            </a:extLst>
          </p:cNvPr>
          <p:cNvSpPr>
            <a:spLocks noGrp="1"/>
          </p:cNvSpPr>
          <p:nvPr>
            <p:ph type="title"/>
          </p:nvPr>
        </p:nvSpPr>
        <p:spPr>
          <a:xfrm>
            <a:off x="876693" y="741391"/>
            <a:ext cx="3455821" cy="1616203"/>
          </a:xfrm>
        </p:spPr>
        <p:txBody>
          <a:bodyPr anchor="b">
            <a:normAutofit/>
          </a:bodyPr>
          <a:lstStyle/>
          <a:p>
            <a:r>
              <a:rPr lang="en-US" sz="3200" b="1" spc="50">
                <a:ln w="9525" cap="flat" cmpd="sng" algn="ctr">
                  <a:solidFill>
                    <a:srgbClr val="70AD47"/>
                  </a:solidFill>
                  <a:prstDash val="solid"/>
                  <a:round/>
                </a:ln>
                <a:effectLst>
                  <a:outerShdw blurRad="63500" dist="50800" dir="13500000" sx="0" sy="0">
                    <a:srgbClr val="000000">
                      <a:alpha val="50000"/>
                    </a:srgbClr>
                  </a:outerShdw>
                </a:effectLst>
                <a:latin typeface="Calibri Light" panose="020F0302020204030204" pitchFamily="34" charset="0"/>
                <a:ea typeface="Times New Roman" panose="02020603050405020304" pitchFamily="18" charset="0"/>
                <a:cs typeface="Times New Roman" panose="02020603050405020304" pitchFamily="18" charset="0"/>
              </a:rPr>
              <a:t>Customer Churn Analysis</a:t>
            </a:r>
            <a:br>
              <a:rPr lang="en-US" sz="3200" b="1">
                <a:effectLst/>
                <a:latin typeface="Calibri Light" panose="020F0302020204030204" pitchFamily="34" charset="0"/>
                <a:ea typeface="Times New Roman" panose="02020603050405020304" pitchFamily="18" charset="0"/>
                <a:cs typeface="Times New Roman" panose="02020603050405020304" pitchFamily="18" charset="0"/>
              </a:rPr>
            </a:br>
            <a:endParaRPr lang="en-US" sz="3200"/>
          </a:p>
        </p:txBody>
      </p:sp>
      <p:sp>
        <p:nvSpPr>
          <p:cNvPr id="3" name="Content Placeholder 2">
            <a:extLst>
              <a:ext uri="{FF2B5EF4-FFF2-40B4-BE49-F238E27FC236}">
                <a16:creationId xmlns:a16="http://schemas.microsoft.com/office/drawing/2014/main" id="{E0BEF2C7-25CC-25C6-D972-79D67671163D}"/>
              </a:ext>
            </a:extLst>
          </p:cNvPr>
          <p:cNvSpPr>
            <a:spLocks noGrp="1"/>
          </p:cNvSpPr>
          <p:nvPr>
            <p:ph idx="1"/>
          </p:nvPr>
        </p:nvSpPr>
        <p:spPr>
          <a:xfrm>
            <a:off x="876693" y="2533476"/>
            <a:ext cx="3455821" cy="3447832"/>
          </a:xfrm>
        </p:spPr>
        <p:txBody>
          <a:bodyPr anchor="t">
            <a:normAutofit/>
          </a:bodyPr>
          <a:lstStyle/>
          <a:p>
            <a:r>
              <a:rPr lang="en-US" sz="2000">
                <a:effectLst/>
                <a:latin typeface="Times New Roman" panose="02020603050405020304" pitchFamily="18" charset="0"/>
                <a:ea typeface="Times New Roman" panose="02020603050405020304" pitchFamily="18" charset="0"/>
              </a:rPr>
              <a:t>Identifying customers who haven’t purchased in the last six months is crucial for a churn analysis, helping to devise retention strategies.</a:t>
            </a:r>
          </a:p>
          <a:p>
            <a:endParaRPr lang="en-US" sz="2000"/>
          </a:p>
        </p:txBody>
      </p:sp>
      <p:pic>
        <p:nvPicPr>
          <p:cNvPr id="4" name="Picture 3" descr="A screenshot of a computer&#10;&#10;Description automatically generated">
            <a:extLst>
              <a:ext uri="{FF2B5EF4-FFF2-40B4-BE49-F238E27FC236}">
                <a16:creationId xmlns:a16="http://schemas.microsoft.com/office/drawing/2014/main" id="{D0B657DF-592D-F7B5-15E0-7E255EF65067}"/>
              </a:ext>
            </a:extLst>
          </p:cNvPr>
          <p:cNvPicPr>
            <a:picLocks noChangeAspect="1"/>
          </p:cNvPicPr>
          <p:nvPr/>
        </p:nvPicPr>
        <p:blipFill>
          <a:blip r:embed="rId2"/>
          <a:stretch>
            <a:fillRect/>
          </a:stretch>
        </p:blipFill>
        <p:spPr>
          <a:xfrm>
            <a:off x="4987672" y="1932159"/>
            <a:ext cx="6389346" cy="3002992"/>
          </a:xfrm>
          <a:prstGeom prst="rect">
            <a:avLst/>
          </a:prstGeom>
        </p:spPr>
      </p:pic>
      <p:grpSp>
        <p:nvGrpSpPr>
          <p:cNvPr id="22" name="Group 21">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3" name="Rectangle 2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62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67CE-37BA-A9D0-26B8-EFF98F9B6EC7}"/>
              </a:ext>
            </a:extLst>
          </p:cNvPr>
          <p:cNvSpPr>
            <a:spLocks noGrp="1"/>
          </p:cNvSpPr>
          <p:nvPr>
            <p:ph type="title"/>
          </p:nvPr>
        </p:nvSpPr>
        <p:spPr>
          <a:xfrm>
            <a:off x="876694" y="741391"/>
            <a:ext cx="3549649" cy="1616203"/>
          </a:xfrm>
        </p:spPr>
        <p:txBody>
          <a:bodyPr anchor="b">
            <a:normAutofit/>
          </a:bodyPr>
          <a:lstStyle/>
          <a:p>
            <a:r>
              <a:rPr lang="en-US" sz="3200"/>
              <a:t>Product Affinity Analysis</a:t>
            </a:r>
            <a:br>
              <a:rPr lang="en-US" sz="3200"/>
            </a:br>
            <a:endParaRPr lang="en-US" sz="3200"/>
          </a:p>
        </p:txBody>
      </p:sp>
      <p:sp>
        <p:nvSpPr>
          <p:cNvPr id="3" name="Content Placeholder 2">
            <a:extLst>
              <a:ext uri="{FF2B5EF4-FFF2-40B4-BE49-F238E27FC236}">
                <a16:creationId xmlns:a16="http://schemas.microsoft.com/office/drawing/2014/main" id="{7803F702-7B87-6DDF-4FB4-AE688577ADE8}"/>
              </a:ext>
            </a:extLst>
          </p:cNvPr>
          <p:cNvSpPr>
            <a:spLocks noGrp="1"/>
          </p:cNvSpPr>
          <p:nvPr>
            <p:ph idx="1"/>
          </p:nvPr>
        </p:nvSpPr>
        <p:spPr>
          <a:xfrm>
            <a:off x="876693" y="2533476"/>
            <a:ext cx="3346964" cy="3447832"/>
          </a:xfrm>
        </p:spPr>
        <p:txBody>
          <a:bodyPr anchor="t">
            <a:normAutofit/>
          </a:bodyPr>
          <a:lstStyle/>
          <a:p>
            <a:pPr marL="0" marR="0"/>
            <a:r>
              <a:rPr lang="en-US" sz="2000" dirty="0">
                <a:effectLst/>
                <a:latin typeface="Times New Roman" panose="02020603050405020304" pitchFamily="18" charset="0"/>
                <a:ea typeface="Times New Roman" panose="02020603050405020304" pitchFamily="18" charset="0"/>
              </a:rPr>
              <a:t>This query helps identify the most popular products based on the number of purchases.</a:t>
            </a:r>
          </a:p>
          <a:p>
            <a:endParaRPr lang="en-US" sz="2000" dirty="0"/>
          </a:p>
        </p:txBody>
      </p:sp>
      <p:pic>
        <p:nvPicPr>
          <p:cNvPr id="4" name="Picture 3" descr="A screenshot of a computer&#10;&#10;Description automatically generated">
            <a:extLst>
              <a:ext uri="{FF2B5EF4-FFF2-40B4-BE49-F238E27FC236}">
                <a16:creationId xmlns:a16="http://schemas.microsoft.com/office/drawing/2014/main" id="{563EE8DC-410B-2481-E897-EC0A9CB056A7}"/>
              </a:ext>
            </a:extLst>
          </p:cNvPr>
          <p:cNvPicPr>
            <a:picLocks noChangeAspect="1"/>
          </p:cNvPicPr>
          <p:nvPr/>
        </p:nvPicPr>
        <p:blipFill>
          <a:blip r:embed="rId2">
            <a:extLst>
              <a:ext uri="{28A0092B-C50C-407E-A947-70E740481C1C}">
                <a14:useLocalDpi xmlns:a14="http://schemas.microsoft.com/office/drawing/2010/main" val="0"/>
              </a:ext>
            </a:extLst>
          </a:blip>
          <a:srcRect r="12702" b="-1"/>
          <a:stretch/>
        </p:blipFill>
        <p:spPr>
          <a:xfrm>
            <a:off x="5089243" y="877413"/>
            <a:ext cx="6222628" cy="5043096"/>
          </a:xfrm>
          <a:prstGeom prst="rect">
            <a:avLst/>
          </a:prstGeom>
        </p:spPr>
      </p:pic>
      <p:grpSp>
        <p:nvGrpSpPr>
          <p:cNvPr id="9" name="Group 8">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0" name="Rectangle 9">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59395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08AA-E687-7E09-E948-33810F6E1386}"/>
              </a:ext>
            </a:extLst>
          </p:cNvPr>
          <p:cNvSpPr>
            <a:spLocks noGrp="1"/>
          </p:cNvSpPr>
          <p:nvPr>
            <p:ph type="title"/>
          </p:nvPr>
        </p:nvSpPr>
        <p:spPr>
          <a:xfrm>
            <a:off x="876693" y="741391"/>
            <a:ext cx="3455821" cy="1616203"/>
          </a:xfrm>
        </p:spPr>
        <p:txBody>
          <a:bodyPr anchor="b">
            <a:normAutofit/>
          </a:bodyPr>
          <a:lstStyle/>
          <a:p>
            <a:r>
              <a:rPr lang="en-US" sz="2700" b="1" spc="50">
                <a:ln w="9525" cap="flat" cmpd="sng" algn="ctr">
                  <a:solidFill>
                    <a:srgbClr val="70AD47"/>
                  </a:solidFill>
                  <a:prstDash val="solid"/>
                  <a:round/>
                </a:ln>
                <a:effectLst>
                  <a:outerShdw blurRad="63500" dist="50800" dir="13500000" sx="0" sy="0">
                    <a:srgbClr val="000000">
                      <a:alpha val="50000"/>
                    </a:srgbClr>
                  </a:outerShdw>
                </a:effectLst>
                <a:latin typeface="Calibri Light" panose="020F0302020204030204" pitchFamily="34" charset="0"/>
                <a:ea typeface="Times New Roman" panose="02020603050405020304" pitchFamily="18" charset="0"/>
                <a:cs typeface="Times New Roman" panose="02020603050405020304" pitchFamily="18" charset="0"/>
              </a:rPr>
              <a:t> Time-Based Analysis (Monthly Sales Patterns)</a:t>
            </a:r>
            <a:br>
              <a:rPr lang="en-US" sz="2700" b="1">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700"/>
          </a:p>
        </p:txBody>
      </p:sp>
      <p:sp>
        <p:nvSpPr>
          <p:cNvPr id="3" name="Content Placeholder 2">
            <a:extLst>
              <a:ext uri="{FF2B5EF4-FFF2-40B4-BE49-F238E27FC236}">
                <a16:creationId xmlns:a16="http://schemas.microsoft.com/office/drawing/2014/main" id="{37056BEF-67CB-C630-6A25-6C44EF0BD05E}"/>
              </a:ext>
            </a:extLst>
          </p:cNvPr>
          <p:cNvSpPr>
            <a:spLocks noGrp="1"/>
          </p:cNvSpPr>
          <p:nvPr>
            <p:ph idx="1"/>
          </p:nvPr>
        </p:nvSpPr>
        <p:spPr>
          <a:xfrm>
            <a:off x="876693" y="2533476"/>
            <a:ext cx="3455821" cy="3447832"/>
          </a:xfrm>
        </p:spPr>
        <p:txBody>
          <a:bodyPr anchor="t">
            <a:normAutofit/>
          </a:bodyPr>
          <a:lstStyle/>
          <a:p>
            <a:pPr marL="0" marR="0"/>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To identify sales trends over time, this query summarizes sales every month.</a:t>
            </a:r>
          </a:p>
          <a:p>
            <a:r>
              <a:rPr lang="en-US" sz="2000">
                <a:effectLst/>
                <a:latin typeface="Times New Roman" panose="02020603050405020304" pitchFamily="18" charset="0"/>
                <a:ea typeface="Calibri" panose="020F0502020204030204" pitchFamily="34" charset="0"/>
                <a:cs typeface="Times New Roman" panose="02020603050405020304" pitchFamily="18" charset="0"/>
              </a:rPr>
              <a:t>This query provides insights into sales performance monthly, which can help in forecasting and identifying seasonality.</a:t>
            </a:r>
          </a:p>
          <a:p>
            <a:endParaRPr lang="en-US" sz="2000"/>
          </a:p>
        </p:txBody>
      </p:sp>
      <p:pic>
        <p:nvPicPr>
          <p:cNvPr id="4" name="Picture 3">
            <a:extLst>
              <a:ext uri="{FF2B5EF4-FFF2-40B4-BE49-F238E27FC236}">
                <a16:creationId xmlns:a16="http://schemas.microsoft.com/office/drawing/2014/main" id="{07F5B190-CA7A-BD5F-BE9E-D1A64FA41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486" y="1097280"/>
            <a:ext cx="6934172" cy="4351192"/>
          </a:xfrm>
          <a:prstGeom prst="rect">
            <a:avLst/>
          </a:prstGeom>
        </p:spPr>
      </p:pic>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11944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A4F91-C8B5-67D2-B175-5CF263FE6DB8}"/>
              </a:ext>
            </a:extLst>
          </p:cNvPr>
          <p:cNvSpPr>
            <a:spLocks noGrp="1"/>
          </p:cNvSpPr>
          <p:nvPr>
            <p:ph type="title"/>
          </p:nvPr>
        </p:nvSpPr>
        <p:spPr/>
        <p:txBody>
          <a:bodyPr/>
          <a:lstStyle/>
          <a:p>
            <a:pPr algn="ctr"/>
            <a:r>
              <a:rPr kumimoji="0" lang="en-US" altLang="en-US" sz="4400" b="1" i="0" u="none" strike="noStrike" cap="none" normalizeH="0" baseline="0" dirty="0">
                <a:ln>
                  <a:noFill/>
                </a:ln>
                <a:solidFill>
                  <a:schemeClr val="tx2">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kumimoji="0" lang="en-US" altLang="en-US" sz="4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9FFAD798-C521-C9F3-2EB2-880EE96139B1}"/>
              </a:ext>
            </a:extLst>
          </p:cNvPr>
          <p:cNvSpPr>
            <a:spLocks noGrp="1" noChangeArrowheads="1"/>
          </p:cNvSpPr>
          <p:nvPr>
            <p:ph idx="1"/>
          </p:nvPr>
        </p:nvSpPr>
        <p:spPr bwMode="auto">
          <a:xfrm>
            <a:off x="838200" y="1115377"/>
            <a:ext cx="10612120" cy="45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provided key insights into customer behavior, product trends, and sales patterns using SQL queries on the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online_retail</a:t>
            </a: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dataset.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identified high-spending customers, common product pairings, and segmented customers by purchase frequency.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Monthly sales trends offered a clear view of peak periods, while churn analysis revealed opportunities for customer retention.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These insights can help improve marketing strategies, product offerings, and overall business performance. Going forward, deeper analytics can further enhance decision-making and customer engagement strategies.</a:t>
            </a:r>
          </a:p>
          <a:p>
            <a:pPr eaLnBrk="0" fontAlgn="base" hangingPunct="0">
              <a:lnSpc>
                <a:spcPct val="100000"/>
              </a:lnSpc>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GitHub Profile:      </a:t>
            </a:r>
            <a:r>
              <a:rPr lang="en-US" sz="1800" b="1"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https://github.com/AqsaEssa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53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FC63-54CC-03AB-151E-10CA83B78C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FB7A89-9E5F-F0B3-D600-F2B0507CB5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957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1EF2-8B2E-96DF-DE5F-0F6A055D4030}"/>
              </a:ext>
            </a:extLst>
          </p:cNvPr>
          <p:cNvSpPr>
            <a:spLocks noGrp="1"/>
          </p:cNvSpPr>
          <p:nvPr>
            <p:ph type="title"/>
          </p:nvPr>
        </p:nvSpPr>
        <p:spPr>
          <a:xfrm>
            <a:off x="876693" y="741391"/>
            <a:ext cx="3455821" cy="1616203"/>
          </a:xfrm>
        </p:spPr>
        <p:txBody>
          <a:bodyPr anchor="b">
            <a:normAutofit/>
          </a:bodyPr>
          <a:lstStyle/>
          <a:p>
            <a:r>
              <a:rPr lang="en-US" sz="3200" b="1">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US" sz="3200">
                <a:effectLst/>
                <a:latin typeface="Times New Roman" panose="02020603050405020304" pitchFamily="18" charset="0"/>
                <a:ea typeface="Calibri" panose="020F0502020204030204" pitchFamily="34" charset="0"/>
                <a:cs typeface="Times New Roman" panose="02020603050405020304" pitchFamily="18" charset="0"/>
              </a:rPr>
            </a:br>
            <a:endParaRPr lang="en-US" sz="32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972658-F88F-78C3-085C-542D756430BC}"/>
              </a:ext>
            </a:extLst>
          </p:cNvPr>
          <p:cNvSpPr>
            <a:spLocks noGrp="1"/>
          </p:cNvSpPr>
          <p:nvPr>
            <p:ph idx="1"/>
          </p:nvPr>
        </p:nvSpPr>
        <p:spPr>
          <a:xfrm>
            <a:off x="876693" y="2533476"/>
            <a:ext cx="3455821" cy="3447832"/>
          </a:xfrm>
        </p:spPr>
        <p:txBody>
          <a:bodyPr anchor="t">
            <a:normAutofit/>
          </a:bodyPr>
          <a:lstStyle/>
          <a:p>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The goal of this project is to analyse the dataset of an online retail shop to generate valuable business insights. The dataset contains various attributes like invoice numbers, customer information, product details, and transaction amounts. By running multiple SQL queries, we aim to extract useful information such as purchase patterns, customer behaviour, product affinity, and sales trends.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400"/>
          </a:p>
        </p:txBody>
      </p:sp>
      <p:pic>
        <p:nvPicPr>
          <p:cNvPr id="7" name="Graphic 6" descr="CRM Customer Insights App">
            <a:extLst>
              <a:ext uri="{FF2B5EF4-FFF2-40B4-BE49-F238E27FC236}">
                <a16:creationId xmlns:a16="http://schemas.microsoft.com/office/drawing/2014/main" id="{2852C7D2-A314-87D4-B5E0-0AA0DDF51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0081" y="741391"/>
            <a:ext cx="5384528" cy="5384528"/>
          </a:xfrm>
          <a:prstGeom prst="rect">
            <a:avLst/>
          </a:prstGeom>
        </p:spPr>
      </p:pic>
      <p:grpSp>
        <p:nvGrpSpPr>
          <p:cNvPr id="13" name="Group 1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436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06338D-51FB-DBBA-C1BA-3A28799CC5A2}"/>
              </a:ext>
            </a:extLst>
          </p:cNvPr>
          <p:cNvSpPr>
            <a:spLocks noGrp="1"/>
          </p:cNvSpPr>
          <p:nvPr>
            <p:ph type="title"/>
          </p:nvPr>
        </p:nvSpPr>
        <p:spPr>
          <a:xfrm>
            <a:off x="761803" y="350196"/>
            <a:ext cx="4646904" cy="1624520"/>
          </a:xfrm>
        </p:spPr>
        <p:txBody>
          <a:bodyPr anchor="ctr">
            <a:normAutofit/>
          </a:bodyPr>
          <a:lstStyle/>
          <a:p>
            <a:r>
              <a:rPr lang="en-US" sz="4000" b="1" dirty="0">
                <a:effectLst/>
                <a:latin typeface="Times New Roman" panose="02020603050405020304" pitchFamily="18" charset="0"/>
                <a:ea typeface="Times New Roman" panose="02020603050405020304" pitchFamily="18" charset="0"/>
              </a:rPr>
              <a:t>Schema Setup</a:t>
            </a:r>
            <a:br>
              <a:rPr lang="en-US" sz="4000" b="1">
                <a:effectLst/>
                <a:latin typeface="Times New Roman" panose="02020603050405020304" pitchFamily="18" charset="0"/>
                <a:ea typeface="Times New Roman" panose="02020603050405020304" pitchFamily="18" charset="0"/>
              </a:rPr>
            </a:br>
            <a:endParaRPr lang="en-US" sz="4000"/>
          </a:p>
        </p:txBody>
      </p:sp>
      <p:sp>
        <p:nvSpPr>
          <p:cNvPr id="4" name="Rectangle 1">
            <a:extLst>
              <a:ext uri="{FF2B5EF4-FFF2-40B4-BE49-F238E27FC236}">
                <a16:creationId xmlns:a16="http://schemas.microsoft.com/office/drawing/2014/main" id="{927521FF-A6FF-FAEB-5789-03C34E6AC721}"/>
              </a:ext>
            </a:extLst>
          </p:cNvPr>
          <p:cNvSpPr>
            <a:spLocks noGrp="1" noChangeArrowheads="1"/>
          </p:cNvSpPr>
          <p:nvPr>
            <p:ph idx="1"/>
          </p:nvPr>
        </p:nvSpPr>
        <p:spPr bwMode="auto">
          <a:xfrm>
            <a:off x="761802" y="2743200"/>
            <a:ext cx="4646905" cy="36131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Times New Roman" panose="02020603050405020304" pitchFamily="18" charset="0"/>
                <a:ea typeface="Times New Roman" panose="02020603050405020304" pitchFamily="18" charset="0"/>
                <a:cs typeface="Times New Roman" panose="02020603050405020304" pitchFamily="18" charset="0"/>
              </a:rPr>
              <a:t>The retailshop schema was created, followed by selecting the working database using the USE retailshop; command.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Times New Roman" panose="02020603050405020304" pitchFamily="18" charset="0"/>
                <a:ea typeface="Times New Roman" panose="02020603050405020304" pitchFamily="18" charset="0"/>
                <a:cs typeface="Times New Roman" panose="02020603050405020304" pitchFamily="18" charset="0"/>
              </a:rPr>
              <a:t>A metadata table was also created to maintain information about the columns and their respective data types. T</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Times New Roman" panose="02020603050405020304" pitchFamily="18" charset="0"/>
                <a:ea typeface="Times New Roman" panose="02020603050405020304" pitchFamily="18" charset="0"/>
                <a:cs typeface="Times New Roman" panose="02020603050405020304" pitchFamily="18" charset="0"/>
              </a:rPr>
              <a:t>His metadata helps us understand the structure of the online_retail table better.</a:t>
            </a:r>
            <a:endPar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endParaRPr>
          </a:p>
        </p:txBody>
      </p:sp>
      <p:pic>
        <p:nvPicPr>
          <p:cNvPr id="6" name="Picture 5" descr="Cubes connected with a red line">
            <a:extLst>
              <a:ext uri="{FF2B5EF4-FFF2-40B4-BE49-F238E27FC236}">
                <a16:creationId xmlns:a16="http://schemas.microsoft.com/office/drawing/2014/main" id="{6EBD71CD-D79C-35DF-EA35-3DAB149EA15C}"/>
              </a:ext>
            </a:extLst>
          </p:cNvPr>
          <p:cNvPicPr>
            <a:picLocks noChangeAspect="1"/>
          </p:cNvPicPr>
          <p:nvPr/>
        </p:nvPicPr>
        <p:blipFill>
          <a:blip r:embed="rId2"/>
          <a:srcRect l="21454" r="10024" b="-1"/>
          <a:stretch/>
        </p:blipFill>
        <p:spPr>
          <a:xfrm>
            <a:off x="6096000" y="1"/>
            <a:ext cx="6102825" cy="6858000"/>
          </a:xfrm>
          <a:prstGeom prst="rect">
            <a:avLst/>
          </a:prstGeom>
        </p:spPr>
      </p:pic>
    </p:spTree>
    <p:extLst>
      <p:ext uri="{BB962C8B-B14F-4D97-AF65-F5344CB8AC3E}">
        <p14:creationId xmlns:p14="http://schemas.microsoft.com/office/powerpoint/2010/main" val="233226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D069783-D2E0-8B22-ADB1-CD9E21383F24}"/>
              </a:ext>
            </a:extLst>
          </p:cNvPr>
          <p:cNvPicPr>
            <a:picLocks noGrp="1" noChangeAspect="1"/>
          </p:cNvPicPr>
          <p:nvPr>
            <p:ph idx="1"/>
          </p:nvPr>
        </p:nvPicPr>
        <p:blipFill>
          <a:blip r:embed="rId2"/>
          <a:stretch>
            <a:fillRect/>
          </a:stretch>
        </p:blipFill>
        <p:spPr>
          <a:xfrm>
            <a:off x="1263227" y="923929"/>
            <a:ext cx="9240039" cy="5497824"/>
          </a:xfrm>
          <a:prstGeom prst="rect">
            <a:avLst/>
          </a:prstGeom>
        </p:spPr>
      </p:pic>
      <p:sp>
        <p:nvSpPr>
          <p:cNvPr id="11" name="Freeform: Shape 1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Tree>
    <p:extLst>
      <p:ext uri="{BB962C8B-B14F-4D97-AF65-F5344CB8AC3E}">
        <p14:creationId xmlns:p14="http://schemas.microsoft.com/office/powerpoint/2010/main" val="341364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CD881-F51A-E411-CA04-FEA403F87B70}"/>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Query Execution and Results</a:t>
            </a:r>
            <a:endParaRPr lang="en-US" sz="4000" b="1">
              <a:solidFill>
                <a:srgbClr val="FFFFFF"/>
              </a:solidFill>
              <a:latin typeface="Times New Roman" panose="02020603050405020304" pitchFamily="18" charset="0"/>
              <a:cs typeface="Times New Roman" panose="02020603050405020304" pitchFamily="18" charset="0"/>
            </a:endParaRPr>
          </a:p>
        </p:txBody>
      </p:sp>
      <p:graphicFrame>
        <p:nvGraphicFramePr>
          <p:cNvPr id="12" name="Content Placeholder 2">
            <a:extLst>
              <a:ext uri="{FF2B5EF4-FFF2-40B4-BE49-F238E27FC236}">
                <a16:creationId xmlns:a16="http://schemas.microsoft.com/office/drawing/2014/main" id="{9B616B46-8A8D-B25D-5E73-29526742634B}"/>
              </a:ext>
            </a:extLst>
          </p:cNvPr>
          <p:cNvGraphicFramePr>
            <a:graphicFrameLocks noGrp="1"/>
          </p:cNvGraphicFramePr>
          <p:nvPr>
            <p:ph idx="1"/>
            <p:extLst>
              <p:ext uri="{D42A27DB-BD31-4B8C-83A1-F6EECF244321}">
                <p14:modId xmlns:p14="http://schemas.microsoft.com/office/powerpoint/2010/main" val="103439520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593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E6854A7-8007-8145-6E9B-61EE2AA4363B}"/>
              </a:ext>
            </a:extLst>
          </p:cNvPr>
          <p:cNvPicPr>
            <a:picLocks noGrp="1" noChangeAspect="1"/>
          </p:cNvPicPr>
          <p:nvPr>
            <p:ph idx="1"/>
          </p:nvPr>
        </p:nvPicPr>
        <p:blipFill>
          <a:blip r:embed="rId2"/>
          <a:stretch>
            <a:fillRect/>
          </a:stretch>
        </p:blipFill>
        <p:spPr>
          <a:xfrm>
            <a:off x="860582" y="997457"/>
            <a:ext cx="10000458" cy="4854703"/>
          </a:xfrm>
          <a:prstGeom prst="rect">
            <a:avLst/>
          </a:prstGeom>
        </p:spPr>
      </p:pic>
    </p:spTree>
    <p:extLst>
      <p:ext uri="{BB962C8B-B14F-4D97-AF65-F5344CB8AC3E}">
        <p14:creationId xmlns:p14="http://schemas.microsoft.com/office/powerpoint/2010/main" val="88707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8" name="Rectangle 17">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26FD364-6945-11D2-95A9-826EC41DF5A4}"/>
              </a:ext>
            </a:extLst>
          </p:cNvPr>
          <p:cNvSpPr>
            <a:spLocks noGrp="1"/>
          </p:cNvSpPr>
          <p:nvPr>
            <p:ph type="title"/>
          </p:nvPr>
        </p:nvSpPr>
        <p:spPr>
          <a:xfrm>
            <a:off x="755484" y="739835"/>
            <a:ext cx="3702580" cy="1616203"/>
          </a:xfrm>
        </p:spPr>
        <p:txBody>
          <a:bodyPr anchor="b">
            <a:normAutofit/>
          </a:bodyPr>
          <a:lstStyle/>
          <a:p>
            <a:r>
              <a:rPr lang="en-US" sz="2700" b="1">
                <a:ln w="9525" cap="rnd" cmpd="sng" algn="ctr">
                  <a:solidFill>
                    <a:srgbClr val="70AD47"/>
                  </a:solidFill>
                  <a:prstDash val="solid"/>
                  <a:bevel/>
                </a:ln>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Unique Products Purchased by Each Customer</a:t>
            </a:r>
            <a:br>
              <a:rPr lang="en-US" sz="2700" b="1">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700">
              <a:solidFill>
                <a:srgbClr val="FFFFFF"/>
              </a:solidFill>
            </a:endParaRPr>
          </a:p>
        </p:txBody>
      </p:sp>
      <p:sp>
        <p:nvSpPr>
          <p:cNvPr id="5" name="Content Placeholder 4">
            <a:extLst>
              <a:ext uri="{FF2B5EF4-FFF2-40B4-BE49-F238E27FC236}">
                <a16:creationId xmlns:a16="http://schemas.microsoft.com/office/drawing/2014/main" id="{D445B260-F3A1-FA49-0AE5-BC266BCD6730}"/>
              </a:ext>
            </a:extLst>
          </p:cNvPr>
          <p:cNvSpPr>
            <a:spLocks noGrp="1"/>
          </p:cNvSpPr>
          <p:nvPr>
            <p:ph idx="1"/>
          </p:nvPr>
        </p:nvSpPr>
        <p:spPr>
          <a:xfrm>
            <a:off x="755484" y="2459116"/>
            <a:ext cx="3702579" cy="3524823"/>
          </a:xfrm>
        </p:spPr>
        <p:txBody>
          <a:bodyPr>
            <a:normAutofit/>
          </a:bodyPr>
          <a:lstStyle/>
          <a:p>
            <a:r>
              <a:rPr lang="en-US" sz="20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This query identifies customers who have only made one unique purchase.</a:t>
            </a:r>
            <a:endParaRPr lang="en-US" sz="2000">
              <a:solidFill>
                <a:srgbClr val="FFFFFF"/>
              </a:solidFill>
              <a:latin typeface="Times New Roman" panose="02020603050405020304" pitchFamily="18" charset="0"/>
              <a:cs typeface="Times New Roman" panose="02020603050405020304" pitchFamily="18" charset="0"/>
            </a:endParaRPr>
          </a:p>
          <a:p>
            <a:r>
              <a:rPr kumimoji="0" lang="en-US" altLang="en-US" sz="2000" b="0" i="0" u="none"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The HAVING clause filters out customers who have made multiple purchases, providing insight into one-time buyers.</a:t>
            </a:r>
            <a:endParaRPr kumimoji="0" lang="en-US" altLang="en-US" sz="20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p>
            <a:pPr marL="0" indent="0">
              <a:buNone/>
            </a:pPr>
            <a:endParaRPr lang="en-US" sz="2000">
              <a:solidFill>
                <a:srgbClr val="FFFFFF"/>
              </a:solidFill>
            </a:endParaRPr>
          </a:p>
        </p:txBody>
      </p:sp>
      <p:pic>
        <p:nvPicPr>
          <p:cNvPr id="7" name="Picture 6">
            <a:extLst>
              <a:ext uri="{FF2B5EF4-FFF2-40B4-BE49-F238E27FC236}">
                <a16:creationId xmlns:a16="http://schemas.microsoft.com/office/drawing/2014/main" id="{5288D3E0-74B9-DF56-CEA8-3E43D27C2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04" y="1577102"/>
            <a:ext cx="5407002" cy="3703794"/>
          </a:xfrm>
          <a:prstGeom prst="rect">
            <a:avLst/>
          </a:prstGeom>
        </p:spPr>
      </p:pic>
    </p:spTree>
    <p:extLst>
      <p:ext uri="{BB962C8B-B14F-4D97-AF65-F5344CB8AC3E}">
        <p14:creationId xmlns:p14="http://schemas.microsoft.com/office/powerpoint/2010/main" val="185368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E213-1C30-8827-2BA0-EE0F86CAC248}"/>
              </a:ext>
            </a:extLst>
          </p:cNvPr>
          <p:cNvSpPr>
            <a:spLocks noGrp="1"/>
          </p:cNvSpPr>
          <p:nvPr>
            <p:ph type="title"/>
          </p:nvPr>
        </p:nvSpPr>
        <p:spPr>
          <a:xfrm>
            <a:off x="876693" y="741391"/>
            <a:ext cx="3455821" cy="1616203"/>
          </a:xfrm>
        </p:spPr>
        <p:txBody>
          <a:bodyPr anchor="b">
            <a:normAutofit/>
          </a:bodyPr>
          <a:lstStyle/>
          <a:p>
            <a:r>
              <a:rPr kumimoji="0" lang="en-US" altLang="en-US" sz="2700" b="1" i="0" u="none" strike="noStrike" cap="none" normalizeH="0" baseline="0">
                <a:ln>
                  <a:noFill/>
                </a:ln>
                <a:effectLst/>
                <a:latin typeface="Calibri Light" panose="020F0302020204030204" pitchFamily="34" charset="0"/>
                <a:ea typeface="Times New Roman" panose="02020603050405020304" pitchFamily="18" charset="0"/>
                <a:cs typeface="Times New Roman" panose="02020603050405020304" pitchFamily="18" charset="0"/>
              </a:rPr>
              <a:t>Customers Who Have Made a Single Purchase</a:t>
            </a:r>
            <a:br>
              <a:rPr kumimoji="0" lang="en-US" altLang="en-US" sz="2700" b="0" i="0" u="none" strike="noStrike" cap="none" normalizeH="0" baseline="0">
                <a:ln>
                  <a:noFill/>
                </a:ln>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700"/>
          </a:p>
        </p:txBody>
      </p:sp>
      <p:sp>
        <p:nvSpPr>
          <p:cNvPr id="4" name="Rectangle 1">
            <a:extLst>
              <a:ext uri="{FF2B5EF4-FFF2-40B4-BE49-F238E27FC236}">
                <a16:creationId xmlns:a16="http://schemas.microsoft.com/office/drawing/2014/main" id="{667DE092-00DD-529E-5A01-54D693AF8A57}"/>
              </a:ext>
            </a:extLst>
          </p:cNvPr>
          <p:cNvSpPr>
            <a:spLocks noGrp="1" noChangeArrowheads="1"/>
          </p:cNvSpPr>
          <p:nvPr>
            <p:ph idx="1"/>
          </p:nvPr>
        </p:nvSpPr>
        <p:spPr bwMode="auto">
          <a:xfrm>
            <a:off x="876693" y="2533476"/>
            <a:ext cx="3455821" cy="3447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056" tIns="25392" rIns="0" bIns="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20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The query retrieves customers who have made only a single purchase based on the </a:t>
            </a:r>
            <a:r>
              <a:rPr kumimoji="0" lang="en-US" altLang="en-US" sz="2000" b="0"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InvoiceNo</a:t>
            </a:r>
            <a:r>
              <a:rPr kumimoji="0" lang="en-US" altLang="en-US" sz="20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field.</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CEA6C0-21B9-E06C-BAC1-0C312CDC6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1069597"/>
            <a:ext cx="6389346" cy="4728116"/>
          </a:xfrm>
          <a:prstGeom prst="rect">
            <a:avLst/>
          </a:prstGeom>
        </p:spPr>
      </p:pic>
      <p:grpSp>
        <p:nvGrpSpPr>
          <p:cNvPr id="20" name="Group 1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9279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7BBE-4B37-3EA6-520E-705B2D8F3855}"/>
              </a:ext>
            </a:extLst>
          </p:cNvPr>
          <p:cNvSpPr>
            <a:spLocks noGrp="1"/>
          </p:cNvSpPr>
          <p:nvPr>
            <p:ph type="title"/>
          </p:nvPr>
        </p:nvSpPr>
        <p:spPr>
          <a:xfrm>
            <a:off x="838200" y="761957"/>
            <a:ext cx="10515600" cy="1325563"/>
          </a:xfrm>
        </p:spPr>
        <p:txBody>
          <a:bodyPr/>
          <a:lstStyle/>
          <a:p>
            <a:r>
              <a:rPr kumimoji="0" lang="en-US" altLang="en-US" sz="4400" b="1" i="0" u="none" strike="noStrike" cap="none" normalizeH="0" baseline="0" dirty="0">
                <a:ln>
                  <a:noFill/>
                </a:ln>
                <a:solidFill>
                  <a:schemeClr val="tx2">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Most Commonly Purchased Products Together</a:t>
            </a:r>
            <a:br>
              <a:rPr kumimoji="0" lang="en-US" altLang="en-US" sz="3600" b="0" i="0" u="none"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EC9B1E7B-3C57-1211-5DF5-AEE8538075C2}"/>
              </a:ext>
            </a:extLst>
          </p:cNvPr>
          <p:cNvSpPr>
            <a:spLocks noGrp="1" noChangeArrowheads="1"/>
          </p:cNvSpPr>
          <p:nvPr>
            <p:ph idx="1"/>
          </p:nvPr>
        </p:nvSpPr>
        <p:spPr bwMode="auto">
          <a:xfrm>
            <a:off x="1666241" y="2452966"/>
            <a:ext cx="8158480" cy="2980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query analyzes the products frequently purchased together by joining the same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InvoiceNo</a:t>
            </a: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then counting product pairs.</a:t>
            </a:r>
          </a:p>
          <a:p>
            <a:pPr marL="0" indent="0" eaLnBrk="0" fontAlgn="base" hangingPunct="0">
              <a:lnSpc>
                <a:spcPct val="100000"/>
              </a:lnSpc>
              <a:spcBef>
                <a:spcPct val="0"/>
              </a:spcBef>
              <a:spcAft>
                <a:spcPct val="0"/>
              </a:spcAft>
              <a:buFontTx/>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results show the top 10 product pairs most commonly purchased together, giving insights into product affinity and cross-selling opportunities.</a:t>
            </a:r>
          </a:p>
          <a:p>
            <a:pPr marL="0" indent="0" eaLnBrk="0" fontAlgn="base" hangingPunct="0">
              <a:lnSpc>
                <a:spcPct val="100000"/>
              </a:lnSpc>
              <a:spcBef>
                <a:spcPct val="0"/>
              </a:spcBef>
              <a:spcAft>
                <a:spcPct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2688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563</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Calibri</vt:lpstr>
      <vt:lpstr>Calibri Light</vt:lpstr>
      <vt:lpstr>Times New Roman</vt:lpstr>
      <vt:lpstr>Office Theme</vt:lpstr>
      <vt:lpstr>Retail Shop Database Project Report</vt:lpstr>
      <vt:lpstr>Introduction </vt:lpstr>
      <vt:lpstr>Schema Setup </vt:lpstr>
      <vt:lpstr>PowerPoint Presentation</vt:lpstr>
      <vt:lpstr>Query Execution and Results</vt:lpstr>
      <vt:lpstr>PowerPoint Presentation</vt:lpstr>
      <vt:lpstr>Unique Products Purchased by Each Customer </vt:lpstr>
      <vt:lpstr>Customers Who Have Made a Single Purchase </vt:lpstr>
      <vt:lpstr>Most Commonly Purchased Products Together </vt:lpstr>
      <vt:lpstr>PowerPoint Presentation</vt:lpstr>
      <vt:lpstr>Customer Segmentation by Purchase Frequency </vt:lpstr>
      <vt:lpstr>Average Order Value by Country </vt:lpstr>
      <vt:lpstr>Customer Churn Analysis </vt:lpstr>
      <vt:lpstr>Product Affinity Analysis </vt:lpstr>
      <vt:lpstr> Time-Based Analysis (Monthly Sales Patterns)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aqsa essa</dc:creator>
  <cp:lastModifiedBy>aqsa essa</cp:lastModifiedBy>
  <cp:revision>1</cp:revision>
  <dcterms:created xsi:type="dcterms:W3CDTF">2024-09-12T12:02:18Z</dcterms:created>
  <dcterms:modified xsi:type="dcterms:W3CDTF">2024-09-12T12:42:48Z</dcterms:modified>
</cp:coreProperties>
</file>