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C51BE7E-494F-4758-8A92-77FBCEC093CF}">
      <dgm:prSet/>
      <dgm:spPr/>
      <dgm:t>
        <a:bodyPr/>
        <a:lstStyle/>
        <a:p>
          <a:r>
            <a:rPr lang="en-US" b="1" dirty="0"/>
            <a:t>Bakery Management:</a:t>
          </a:r>
        </a:p>
        <a:p>
          <a:r>
            <a:rPr lang="en-US" b="1" dirty="0"/>
            <a:t> </a:t>
          </a:r>
          <a:r>
            <a:rPr lang="en-US" dirty="0"/>
            <a:t>Useful for bakeries to manage their cake inventory and custom orders.</a:t>
          </a:r>
          <a:endParaRPr lang="en-US" dirty="0"/>
        </a:p>
      </dgm:t>
    </dgm:pt>
    <dgm:pt modelId="{EB92F286-E452-4E2B-B2A7-0B09A422BEAB}" cxnId="{C70C3C4F-725C-43F9-81FD-BBB5E1D7BEFF}" type="parTrans">
      <dgm:prSet/>
      <dgm:spPr/>
      <dgm:t>
        <a:bodyPr/>
        <a:lstStyle/>
        <a:p>
          <a:endParaRPr lang="en-US"/>
        </a:p>
      </dgm:t>
    </dgm:pt>
    <dgm:pt modelId="{453C407B-0220-4DE7-93DD-F94B43F24D07}" cxnId="{C70C3C4F-725C-43F9-81FD-BBB5E1D7BEFF}" type="sibTrans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A1A3D51-BEE9-449C-B075-92C2DEB99684}">
      <dgm:prSet/>
      <dgm:spPr/>
      <dgm:t>
        <a:bodyPr/>
        <a:lstStyle/>
        <a:p>
          <a:r>
            <a:rPr lang="en-US" b="1" dirty="0"/>
            <a:t>Customer Interaction:</a:t>
          </a:r>
        </a:p>
        <a:p>
          <a:r>
            <a:rPr lang="en-US" b="1" dirty="0"/>
            <a:t> </a:t>
          </a:r>
          <a:r>
            <a:rPr lang="en-US" dirty="0"/>
            <a:t>Enhance customer experience by allowing them to customize their cakes.</a:t>
          </a:r>
          <a:endParaRPr lang="en-US" dirty="0"/>
        </a:p>
      </dgm:t>
    </dgm:pt>
    <dgm:pt modelId="{000EE12A-9DFF-450E-A192-CC9AD9E42898}" cxnId="{93AD16BF-2B71-43CC-AD92-EFC2D6C5580D}" type="parTrans">
      <dgm:prSet/>
      <dgm:spPr/>
      <dgm:t>
        <a:bodyPr/>
        <a:lstStyle/>
        <a:p>
          <a:endParaRPr lang="en-US"/>
        </a:p>
      </dgm:t>
    </dgm:pt>
    <dgm:pt modelId="{FE493908-4051-4399-BF5E-EF36438B403A}" cxnId="{93AD16BF-2B71-43CC-AD92-EFC2D6C5580D}" type="sibTrans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D51D537-7C87-4065-A0DB-8E9C80D9652B}">
      <dgm:prSet/>
      <dgm:spPr/>
      <dgm:t>
        <a:bodyPr/>
        <a:lstStyle/>
        <a:p>
          <a:r>
            <a:rPr lang="en-US" b="1" dirty="0"/>
            <a:t>Order Management:</a:t>
          </a:r>
        </a:p>
        <a:p>
          <a:r>
            <a:rPr lang="en-US" b="1" dirty="0"/>
            <a:t> </a:t>
          </a:r>
          <a:r>
            <a:rPr lang="en-US" dirty="0"/>
            <a:t>Streamline the order-taking process and ensure accuracy.</a:t>
          </a:r>
          <a:endParaRPr lang="en-US" dirty="0"/>
        </a:p>
      </dgm:t>
    </dgm:pt>
    <dgm:pt modelId="{8DB46408-2651-46C4-BDCB-E753157F8AE5}" cxnId="{A5314EA1-11A8-4D83-8704-F29C67C06E93}" type="parTrans">
      <dgm:prSet/>
      <dgm:spPr/>
      <dgm:t>
        <a:bodyPr/>
        <a:lstStyle/>
        <a:p>
          <a:endParaRPr lang="en-US"/>
        </a:p>
      </dgm:t>
    </dgm:pt>
    <dgm:pt modelId="{2792D561-8C07-4099-B4D0-AF7111547EF5}" cxnId="{A5314EA1-11A8-4D83-8704-F29C67C06E93}" type="sibTrans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59736B1-51D3-4577-A582-AB9FB00C9A0E}" type="pres">
      <dgm:prSet presAssocID="{ED51D537-7C87-4065-A0DB-8E9C80D9652B}" presName="compositeNode" presStyleCnt="0">
        <dgm:presLayoutVars>
          <dgm:bulletEnabled val="1"/>
        </dgm:presLayoutVars>
      </dgm:prSet>
      <dgm:spPr/>
    </dgm:pt>
    <dgm:pt modelId="{EA956F9D-5D4D-4DE5-B1C5-FCD8F209CBB9}" type="pres">
      <dgm:prSet presAssocID="{ED51D537-7C87-4065-A0DB-8E9C80D9652B}" presName="bgRect" presStyleLbl="alignNode1" presStyleIdx="0" presStyleCnt="3" custLinFactNeighborX="-4091" custLinFactNeighborY="568"/>
      <dgm:spPr/>
    </dgm:pt>
    <dgm:pt modelId="{443485EB-C338-4B1D-9682-2C4D5D65A4F2}" type="pres">
      <dgm:prSet presAssocID="{2792D561-8C07-4099-B4D0-AF7111547EF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B23B499-FBB9-404E-A63F-39901B0B9934}" type="pres">
      <dgm:prSet presAssocID="{ED51D537-7C87-4065-A0DB-8E9C80D9652B}" presName="nodeRect" presStyleLbl="alignNode1" presStyleIdx="0" presStyleCnt="3">
        <dgm:presLayoutVars>
          <dgm:bulletEnabled val="1"/>
        </dgm:presLayoutVars>
      </dgm:prSet>
      <dgm:spPr/>
    </dgm:pt>
    <dgm:pt modelId="{CBB7CEEE-0F08-4B6B-98BF-2DFEC6917BD4}" type="pres">
      <dgm:prSet presAssocID="{2792D561-8C07-4099-B4D0-AF7111547EF5}" presName="sibTrans" presStyleCnt="0"/>
      <dgm:spPr/>
    </dgm:pt>
    <dgm:pt modelId="{B20338AE-8372-4BA3-89A8-1A624CAA9B98}" type="pres">
      <dgm:prSet presAssocID="{EC51BE7E-494F-4758-8A92-77FBCEC093CF}" presName="compositeNode" presStyleCnt="0">
        <dgm:presLayoutVars>
          <dgm:bulletEnabled val="1"/>
        </dgm:presLayoutVars>
      </dgm:prSet>
      <dgm:spPr/>
    </dgm:pt>
    <dgm:pt modelId="{799D3EB9-710F-4A80-A403-046CFDE0964C}" type="pres">
      <dgm:prSet presAssocID="{EC51BE7E-494F-4758-8A92-77FBCEC093CF}" presName="bgRect" presStyleLbl="alignNode1" presStyleIdx="1" presStyleCnt="3"/>
      <dgm:spPr/>
    </dgm:pt>
    <dgm:pt modelId="{C067E525-C03C-4ADB-AA75-D67633F8374B}" type="pres">
      <dgm:prSet presAssocID="{453C407B-0220-4DE7-93DD-F94B43F24D0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E383620-C165-410B-A924-90954A83100F}" type="pres">
      <dgm:prSet presAssocID="{EC51BE7E-494F-4758-8A92-77FBCEC093CF}" presName="nodeRect" presStyleLbl="alignNode1" presStyleIdx="1" presStyleCnt="3">
        <dgm:presLayoutVars>
          <dgm:bulletEnabled val="1"/>
        </dgm:presLayoutVars>
      </dgm:prSet>
      <dgm:spPr/>
    </dgm:pt>
    <dgm:pt modelId="{672C8D4A-DE96-4640-BF59-5FA3E45EA001}" type="pres">
      <dgm:prSet presAssocID="{453C407B-0220-4DE7-93DD-F94B43F24D07}" presName="sibTrans" presStyleCnt="0"/>
      <dgm:spPr/>
    </dgm:pt>
    <dgm:pt modelId="{A4269168-5BF1-428A-A0E7-053C6044A4C7}" type="pres">
      <dgm:prSet presAssocID="{FA1A3D51-BEE9-449C-B075-92C2DEB99684}" presName="compositeNode" presStyleCnt="0">
        <dgm:presLayoutVars>
          <dgm:bulletEnabled val="1"/>
        </dgm:presLayoutVars>
      </dgm:prSet>
      <dgm:spPr/>
    </dgm:pt>
    <dgm:pt modelId="{7857519A-0AD3-4034-A346-1971B0250DF6}" type="pres">
      <dgm:prSet presAssocID="{FA1A3D51-BEE9-449C-B075-92C2DEB99684}" presName="bgRect" presStyleLbl="alignNode1" presStyleIdx="2" presStyleCnt="3"/>
      <dgm:spPr/>
    </dgm:pt>
    <dgm:pt modelId="{133B0168-60B9-417E-828A-00F6BBF156A8}" type="pres">
      <dgm:prSet presAssocID="{FE493908-4051-4399-BF5E-EF36438B403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26C5C65-243A-4750-A768-DE789C22F211}" type="pres">
      <dgm:prSet presAssocID="{FA1A3D51-BEE9-449C-B075-92C2DEB9968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81F3801-2900-48F1-B4D4-21112F0FC55A}" type="presOf" srcId="{EC51BE7E-494F-4758-8A92-77FBCEC093CF}" destId="{799D3EB9-710F-4A80-A403-046CFDE0964C}" srcOrd="0" destOrd="0" presId="urn:microsoft.com/office/officeart/2016/7/layout/LinearBlockProcessNumbered"/>
    <dgm:cxn modelId="{44B5CD20-69B2-4C80-A1D3-7C7CC7C0AC90}" type="presOf" srcId="{EC51BE7E-494F-4758-8A92-77FBCEC093CF}" destId="{4E383620-C165-410B-A924-90954A83100F}" srcOrd="1" destOrd="0" presId="urn:microsoft.com/office/officeart/2016/7/layout/LinearBlockProcessNumbered"/>
    <dgm:cxn modelId="{D770ED47-687C-41AC-9CAC-12B0FF1EA83C}" type="presOf" srcId="{453C407B-0220-4DE7-93DD-F94B43F24D07}" destId="{C067E525-C03C-4ADB-AA75-D67633F8374B}" srcOrd="0" destOrd="0" presId="urn:microsoft.com/office/officeart/2016/7/layout/LinearBlockProcessNumbered"/>
    <dgm:cxn modelId="{C70C3C4F-725C-43F9-81FD-BBB5E1D7BEFF}" srcId="{8AA20905-3954-474B-A606-562BCA026DC1}" destId="{EC51BE7E-494F-4758-8A92-77FBCEC093CF}" srcOrd="1" destOrd="0" parTransId="{EB92F286-E452-4E2B-B2A7-0B09A422BEAB}" sibTransId="{453C407B-0220-4DE7-93DD-F94B43F24D07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8BBA3F9C-6025-4871-BD86-3F5B7948287B}" type="presOf" srcId="{FA1A3D51-BEE9-449C-B075-92C2DEB99684}" destId="{7857519A-0AD3-4034-A346-1971B0250DF6}" srcOrd="0" destOrd="0" presId="urn:microsoft.com/office/officeart/2016/7/layout/LinearBlockProcessNumbered"/>
    <dgm:cxn modelId="{A5314EA1-11A8-4D83-8704-F29C67C06E93}" srcId="{8AA20905-3954-474B-A606-562BCA026DC1}" destId="{ED51D537-7C87-4065-A0DB-8E9C80D9652B}" srcOrd="0" destOrd="0" parTransId="{8DB46408-2651-46C4-BDCB-E753157F8AE5}" sibTransId="{2792D561-8C07-4099-B4D0-AF7111547EF5}"/>
    <dgm:cxn modelId="{34DCB9B0-4746-41AB-81D4-5785EFE68558}" type="presOf" srcId="{FA1A3D51-BEE9-449C-B075-92C2DEB99684}" destId="{326C5C65-243A-4750-A768-DE789C22F211}" srcOrd="1" destOrd="0" presId="urn:microsoft.com/office/officeart/2016/7/layout/LinearBlockProcessNumbered"/>
    <dgm:cxn modelId="{93AD16BF-2B71-43CC-AD92-EFC2D6C5580D}" srcId="{8AA20905-3954-474B-A606-562BCA026DC1}" destId="{FA1A3D51-BEE9-449C-B075-92C2DEB99684}" srcOrd="2" destOrd="0" parTransId="{000EE12A-9DFF-450E-A192-CC9AD9E42898}" sibTransId="{FE493908-4051-4399-BF5E-EF36438B403A}"/>
    <dgm:cxn modelId="{E7647DC1-0318-4E34-9E8B-37BE14CBCC41}" type="presOf" srcId="{2792D561-8C07-4099-B4D0-AF7111547EF5}" destId="{443485EB-C338-4B1D-9682-2C4D5D65A4F2}" srcOrd="0" destOrd="0" presId="urn:microsoft.com/office/officeart/2016/7/layout/LinearBlockProcessNumbered"/>
    <dgm:cxn modelId="{AEB50ECF-9128-4598-B702-DAD192CFCC83}" type="presOf" srcId="{ED51D537-7C87-4065-A0DB-8E9C80D9652B}" destId="{6B23B499-FBB9-404E-A63F-39901B0B9934}" srcOrd="1" destOrd="0" presId="urn:microsoft.com/office/officeart/2016/7/layout/LinearBlockProcessNumbered"/>
    <dgm:cxn modelId="{C897A0E5-6AB4-449D-962C-EFA8745FC41A}" type="presOf" srcId="{ED51D537-7C87-4065-A0DB-8E9C80D9652B}" destId="{EA956F9D-5D4D-4DE5-B1C5-FCD8F209CBB9}" srcOrd="0" destOrd="0" presId="urn:microsoft.com/office/officeart/2016/7/layout/LinearBlockProcessNumbered"/>
    <dgm:cxn modelId="{0FE7EDE9-325C-42D8-A842-7E681270BD84}" type="presOf" srcId="{FE493908-4051-4399-BF5E-EF36438B403A}" destId="{133B0168-60B9-417E-828A-00F6BBF156A8}" srcOrd="0" destOrd="0" presId="urn:microsoft.com/office/officeart/2016/7/layout/LinearBlockProcessNumbered"/>
    <dgm:cxn modelId="{078C3368-CE90-469C-AC6B-8D510012D8C8}" type="presParOf" srcId="{579698BD-D232-4926-8D7B-29A69B90858B}" destId="{759736B1-51D3-4577-A582-AB9FB00C9A0E}" srcOrd="0" destOrd="0" presId="urn:microsoft.com/office/officeart/2016/7/layout/LinearBlockProcessNumbered"/>
    <dgm:cxn modelId="{95EF73DC-B083-49BC-B7FF-9D60EAA6ABEF}" type="presParOf" srcId="{759736B1-51D3-4577-A582-AB9FB00C9A0E}" destId="{EA956F9D-5D4D-4DE5-B1C5-FCD8F209CBB9}" srcOrd="0" destOrd="0" presId="urn:microsoft.com/office/officeart/2016/7/layout/LinearBlockProcessNumbered"/>
    <dgm:cxn modelId="{D767FBE6-8C53-470E-8AD9-E44F0357D9F6}" type="presParOf" srcId="{759736B1-51D3-4577-A582-AB9FB00C9A0E}" destId="{443485EB-C338-4B1D-9682-2C4D5D65A4F2}" srcOrd="1" destOrd="0" presId="urn:microsoft.com/office/officeart/2016/7/layout/LinearBlockProcessNumbered"/>
    <dgm:cxn modelId="{BE7B233F-50A9-4CC0-BB2C-18B1F7EEE815}" type="presParOf" srcId="{759736B1-51D3-4577-A582-AB9FB00C9A0E}" destId="{6B23B499-FBB9-404E-A63F-39901B0B9934}" srcOrd="2" destOrd="0" presId="urn:microsoft.com/office/officeart/2016/7/layout/LinearBlockProcessNumbered"/>
    <dgm:cxn modelId="{9A6D5846-DC5D-41C5-BA11-3B039D8C7BD9}" type="presParOf" srcId="{579698BD-D232-4926-8D7B-29A69B90858B}" destId="{CBB7CEEE-0F08-4B6B-98BF-2DFEC6917BD4}" srcOrd="1" destOrd="0" presId="urn:microsoft.com/office/officeart/2016/7/layout/LinearBlockProcessNumbered"/>
    <dgm:cxn modelId="{18277BA3-60B6-48FC-B526-9F0B0617E2B1}" type="presParOf" srcId="{579698BD-D232-4926-8D7B-29A69B90858B}" destId="{B20338AE-8372-4BA3-89A8-1A624CAA9B98}" srcOrd="2" destOrd="0" presId="urn:microsoft.com/office/officeart/2016/7/layout/LinearBlockProcessNumbered"/>
    <dgm:cxn modelId="{97AE6A95-E92D-4F51-BC74-78056C888775}" type="presParOf" srcId="{B20338AE-8372-4BA3-89A8-1A624CAA9B98}" destId="{799D3EB9-710F-4A80-A403-046CFDE0964C}" srcOrd="0" destOrd="0" presId="urn:microsoft.com/office/officeart/2016/7/layout/LinearBlockProcessNumbered"/>
    <dgm:cxn modelId="{69C1F346-EE43-4E5F-8907-446061814929}" type="presParOf" srcId="{B20338AE-8372-4BA3-89A8-1A624CAA9B98}" destId="{C067E525-C03C-4ADB-AA75-D67633F8374B}" srcOrd="1" destOrd="0" presId="urn:microsoft.com/office/officeart/2016/7/layout/LinearBlockProcessNumbered"/>
    <dgm:cxn modelId="{8247DF84-4FB0-4548-8549-60B3B95A2D96}" type="presParOf" srcId="{B20338AE-8372-4BA3-89A8-1A624CAA9B98}" destId="{4E383620-C165-410B-A924-90954A83100F}" srcOrd="2" destOrd="0" presId="urn:microsoft.com/office/officeart/2016/7/layout/LinearBlockProcessNumbered"/>
    <dgm:cxn modelId="{08CC35BE-91E3-402A-A80F-4B5C1014367E}" type="presParOf" srcId="{579698BD-D232-4926-8D7B-29A69B90858B}" destId="{672C8D4A-DE96-4640-BF59-5FA3E45EA001}" srcOrd="3" destOrd="0" presId="urn:microsoft.com/office/officeart/2016/7/layout/LinearBlockProcessNumbered"/>
    <dgm:cxn modelId="{084C9D37-42A1-468F-9302-4C1821CF03A8}" type="presParOf" srcId="{579698BD-D232-4926-8D7B-29A69B90858B}" destId="{A4269168-5BF1-428A-A0E7-053C6044A4C7}" srcOrd="4" destOrd="0" presId="urn:microsoft.com/office/officeart/2016/7/layout/LinearBlockProcessNumbered"/>
    <dgm:cxn modelId="{2C60E923-54E1-466C-8780-D651365D4557}" type="presParOf" srcId="{A4269168-5BF1-428A-A0E7-053C6044A4C7}" destId="{7857519A-0AD3-4034-A346-1971B0250DF6}" srcOrd="0" destOrd="0" presId="urn:microsoft.com/office/officeart/2016/7/layout/LinearBlockProcessNumbered"/>
    <dgm:cxn modelId="{01CD2944-DBE5-41DA-8BCC-0FF837C1C653}" type="presParOf" srcId="{A4269168-5BF1-428A-A0E7-053C6044A4C7}" destId="{133B0168-60B9-417E-828A-00F6BBF156A8}" srcOrd="1" destOrd="0" presId="urn:microsoft.com/office/officeart/2016/7/layout/LinearBlockProcessNumbered"/>
    <dgm:cxn modelId="{7347D889-A3C4-43FA-ADD1-A0B704E05DE9}" type="presParOf" srcId="{A4269168-5BF1-428A-A0E7-053C6044A4C7}" destId="{326C5C65-243A-4750-A768-DE789C22F21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353675" cy="3714750"/>
        <a:chOff x="0" y="0"/>
        <a:chExt cx="10353675" cy="3714750"/>
      </a:xfrm>
    </dsp:grpSpPr>
    <dsp:sp modelId="{EA956F9D-5D4D-4DE5-B1C5-FCD8F209CBB9}">
      <dsp:nvSpPr>
        <dsp:cNvPr id="3" name="Rectangles 2"/>
        <dsp:cNvSpPr/>
      </dsp:nvSpPr>
      <dsp:spPr bwMode="white">
        <a:xfrm>
          <a:off x="0" y="0"/>
          <a:ext cx="3276479" cy="3714750"/>
        </a:xfrm>
        <a:prstGeom prst="rect">
          <a:avLst/>
        </a:prstGeom>
        <a:sp3d prstMaterial="translucentPowder">
          <a:bevelT w="127000" h="25400" prst="softRound"/>
        </a:sp3d>
      </dsp:spPr>
      <dsp:style>
        <a:lnRef idx="1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3276479" cy="3714750"/>
      </dsp:txXfrm>
    </dsp:sp>
    <dsp:sp modelId="{799D3EB9-710F-4A80-A403-046CFDE0964C}">
      <dsp:nvSpPr>
        <dsp:cNvPr id="6" name="Rectangles 5"/>
        <dsp:cNvSpPr/>
      </dsp:nvSpPr>
      <dsp:spPr bwMode="white">
        <a:xfrm>
          <a:off x="3538598" y="0"/>
          <a:ext cx="3276479" cy="3714750"/>
        </a:xfrm>
        <a:prstGeom prst="rect">
          <a:avLst/>
        </a:prstGeom>
        <a:sp3d prstMaterial="translucentPowder">
          <a:bevelT w="127000" h="25400" prst="softRound"/>
        </a:sp3d>
      </dsp:spPr>
      <dsp:style>
        <a:lnRef idx="1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3538598" y="0"/>
        <a:ext cx="3276479" cy="3714750"/>
      </dsp:txXfrm>
    </dsp:sp>
    <dsp:sp modelId="{7857519A-0AD3-4034-A346-1971B0250DF6}">
      <dsp:nvSpPr>
        <dsp:cNvPr id="9" name="Rectangles 8"/>
        <dsp:cNvSpPr/>
      </dsp:nvSpPr>
      <dsp:spPr bwMode="white">
        <a:xfrm>
          <a:off x="7077196" y="0"/>
          <a:ext cx="3276479" cy="3714750"/>
        </a:xfrm>
        <a:prstGeom prst="rect">
          <a:avLst/>
        </a:prstGeom>
        <a:sp3d prstMaterial="translucentPowder">
          <a:bevelT w="127000" h="25400" prst="softRound"/>
        </a:sp3d>
      </dsp:spPr>
      <dsp:style>
        <a:lnRef idx="1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7077196" y="0"/>
        <a:ext cx="3276479" cy="3714750"/>
      </dsp:txXfrm>
    </dsp:sp>
    <dsp:sp modelId="{443485EB-C338-4B1D-9682-2C4D5D65A4F2}">
      <dsp:nvSpPr>
        <dsp:cNvPr id="4" name="Rectangles 3"/>
        <dsp:cNvSpPr/>
      </dsp:nvSpPr>
      <dsp:spPr bwMode="white">
        <a:xfrm>
          <a:off x="0" y="0"/>
          <a:ext cx="3276479" cy="1485900"/>
        </a:xfrm>
        <a:prstGeom prst="rect">
          <a:avLst/>
        </a:prstGeom>
        <a:noFill/>
        <a:ln>
          <a:noFill/>
        </a:ln>
        <a:sp3d prstMaterial="translucentPowder">
          <a:bevelT w="127000" h="25400" prst="softRound"/>
        </a:sp3d>
      </dsp:spPr>
      <dsp:style>
        <a:lnRef idx="1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323643" tIns="165100" rIns="323643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2"/>
              </a:solidFill>
            </a:rPr>
            <a:t>01</a:t>
          </a:r>
          <a:endParaRPr>
            <a:solidFill>
              <a:schemeClr val="dk2"/>
            </a:solidFill>
          </a:endParaRPr>
        </a:p>
      </dsp:txBody>
      <dsp:txXfrm>
        <a:off x="0" y="0"/>
        <a:ext cx="3276479" cy="1485900"/>
      </dsp:txXfrm>
    </dsp:sp>
    <dsp:sp modelId="{6B23B499-FBB9-404E-A63F-39901B0B9934}">
      <dsp:nvSpPr>
        <dsp:cNvPr id="5" name="Rectangles 4"/>
        <dsp:cNvSpPr/>
      </dsp:nvSpPr>
      <dsp:spPr bwMode="white">
        <a:xfrm>
          <a:off x="0" y="1485900"/>
          <a:ext cx="3276479" cy="2228850"/>
        </a:xfrm>
        <a:prstGeom prst="rect">
          <a:avLst/>
        </a:prstGeom>
        <a:noFill/>
        <a:ln>
          <a:noFill/>
        </a:ln>
        <a:sp3d prstMaterial="translucentPowder">
          <a:bevelT w="127000" h="25400" prst="softRound"/>
        </a:sp3d>
      </dsp:spPr>
      <dsp:style>
        <a:lnRef idx="1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323643" tIns="0" rIns="323643" bIns="330200" anchor="t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dk2"/>
              </a:solidFill>
            </a:rPr>
            <a:t>Order Management:</a:t>
          </a:r>
          <a:endParaRPr lang="en-US" b="1" dirty="0">
            <a:solidFill>
              <a:schemeClr val="dk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dk2"/>
              </a:solidFill>
            </a:rPr>
            <a:t> </a:t>
          </a:r>
          <a:r>
            <a:rPr lang="en-US" dirty="0">
              <a:solidFill>
                <a:schemeClr val="dk2"/>
              </a:solidFill>
            </a:rPr>
            <a:t>Streamline the order-taking process and ensure accuracy.</a:t>
          </a:r>
          <a:endParaRPr lang="en-US" dirty="0">
            <a:solidFill>
              <a:schemeClr val="dk2"/>
            </a:solidFill>
          </a:endParaRPr>
        </a:p>
      </dsp:txBody>
      <dsp:txXfrm>
        <a:off x="0" y="1485900"/>
        <a:ext cx="3276479" cy="2228850"/>
      </dsp:txXfrm>
    </dsp:sp>
    <dsp:sp modelId="{C067E525-C03C-4ADB-AA75-D67633F8374B}">
      <dsp:nvSpPr>
        <dsp:cNvPr id="7" name="Rectangles 6"/>
        <dsp:cNvSpPr/>
      </dsp:nvSpPr>
      <dsp:spPr bwMode="white">
        <a:xfrm>
          <a:off x="3538598" y="0"/>
          <a:ext cx="3276479" cy="1485900"/>
        </a:xfrm>
        <a:prstGeom prst="rect">
          <a:avLst/>
        </a:prstGeom>
        <a:noFill/>
        <a:ln>
          <a:noFill/>
        </a:ln>
        <a:sp3d prstMaterial="translucentPowder">
          <a:bevelT w="127000" h="25400" prst="softRound"/>
        </a:sp3d>
      </dsp:spPr>
      <dsp:style>
        <a:lnRef idx="1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323643" tIns="165100" rIns="323643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2"/>
              </a:solidFill>
            </a:rPr>
            <a:t>02</a:t>
          </a:r>
          <a:endParaRPr>
            <a:solidFill>
              <a:schemeClr val="dk2"/>
            </a:solidFill>
          </a:endParaRPr>
        </a:p>
      </dsp:txBody>
      <dsp:txXfrm>
        <a:off x="3538598" y="0"/>
        <a:ext cx="3276479" cy="1485900"/>
      </dsp:txXfrm>
    </dsp:sp>
    <dsp:sp modelId="{4E383620-C165-410B-A924-90954A83100F}">
      <dsp:nvSpPr>
        <dsp:cNvPr id="8" name="Rectangles 7"/>
        <dsp:cNvSpPr/>
      </dsp:nvSpPr>
      <dsp:spPr bwMode="white">
        <a:xfrm>
          <a:off x="3538598" y="1485900"/>
          <a:ext cx="3276479" cy="2228850"/>
        </a:xfrm>
        <a:prstGeom prst="rect">
          <a:avLst/>
        </a:prstGeom>
        <a:noFill/>
        <a:ln>
          <a:noFill/>
        </a:ln>
        <a:sp3d prstMaterial="translucentPowder">
          <a:bevelT w="127000" h="25400" prst="softRound"/>
        </a:sp3d>
      </dsp:spPr>
      <dsp:style>
        <a:lnRef idx="1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323643" tIns="0" rIns="323643" bIns="330200" anchor="t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dk2"/>
              </a:solidFill>
            </a:rPr>
            <a:t>Bakery Management:</a:t>
          </a:r>
          <a:endParaRPr lang="en-US" b="1" dirty="0">
            <a:solidFill>
              <a:schemeClr val="dk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dk2"/>
              </a:solidFill>
            </a:rPr>
            <a:t> </a:t>
          </a:r>
          <a:r>
            <a:rPr lang="en-US" dirty="0">
              <a:solidFill>
                <a:schemeClr val="dk2"/>
              </a:solidFill>
            </a:rPr>
            <a:t>Useful for bakeries to manage their cake inventory and custom orders.</a:t>
          </a:r>
          <a:endParaRPr lang="en-US" dirty="0">
            <a:solidFill>
              <a:schemeClr val="dk2"/>
            </a:solidFill>
          </a:endParaRPr>
        </a:p>
      </dsp:txBody>
      <dsp:txXfrm>
        <a:off x="3538598" y="1485900"/>
        <a:ext cx="3276479" cy="2228850"/>
      </dsp:txXfrm>
    </dsp:sp>
    <dsp:sp modelId="{133B0168-60B9-417E-828A-00F6BBF156A8}">
      <dsp:nvSpPr>
        <dsp:cNvPr id="10" name="Rectangles 9"/>
        <dsp:cNvSpPr/>
      </dsp:nvSpPr>
      <dsp:spPr bwMode="white">
        <a:xfrm>
          <a:off x="7077196" y="0"/>
          <a:ext cx="3276479" cy="1485900"/>
        </a:xfrm>
        <a:prstGeom prst="rect">
          <a:avLst/>
        </a:prstGeom>
        <a:noFill/>
        <a:ln>
          <a:noFill/>
        </a:ln>
        <a:sp3d prstMaterial="translucentPowder">
          <a:bevelT w="127000" h="25400" prst="softRound"/>
        </a:sp3d>
      </dsp:spPr>
      <dsp:style>
        <a:lnRef idx="1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323643" tIns="165100" rIns="323643" bIns="1651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2"/>
              </a:solidFill>
            </a:rPr>
            <a:t>03</a:t>
          </a:r>
          <a:endParaRPr>
            <a:solidFill>
              <a:schemeClr val="dk2"/>
            </a:solidFill>
          </a:endParaRPr>
        </a:p>
      </dsp:txBody>
      <dsp:txXfrm>
        <a:off x="7077196" y="0"/>
        <a:ext cx="3276479" cy="1485900"/>
      </dsp:txXfrm>
    </dsp:sp>
    <dsp:sp modelId="{326C5C65-243A-4750-A768-DE789C22F211}">
      <dsp:nvSpPr>
        <dsp:cNvPr id="11" name="Rectangles 10"/>
        <dsp:cNvSpPr/>
      </dsp:nvSpPr>
      <dsp:spPr bwMode="white">
        <a:xfrm>
          <a:off x="7077196" y="1485900"/>
          <a:ext cx="3276479" cy="2228850"/>
        </a:xfrm>
        <a:prstGeom prst="rect">
          <a:avLst/>
        </a:prstGeom>
        <a:noFill/>
        <a:ln>
          <a:noFill/>
        </a:ln>
        <a:sp3d prstMaterial="translucentPowder">
          <a:bevelT w="127000" h="25400" prst="softRound"/>
        </a:sp3d>
      </dsp:spPr>
      <dsp:style>
        <a:lnRef idx="1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323643" tIns="0" rIns="323643" bIns="330200" anchor="t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dk2"/>
              </a:solidFill>
            </a:rPr>
            <a:t>Customer Interaction:</a:t>
          </a:r>
          <a:endParaRPr lang="en-US" b="1" dirty="0">
            <a:solidFill>
              <a:schemeClr val="dk2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dk2"/>
              </a:solidFill>
            </a:rPr>
            <a:t> </a:t>
          </a:r>
          <a:r>
            <a:rPr lang="en-US" dirty="0">
              <a:solidFill>
                <a:schemeClr val="dk2"/>
              </a:solidFill>
            </a:rPr>
            <a:t>Enhance customer experience by allowing them to customize their cakes.</a:t>
          </a:r>
          <a:endParaRPr lang="en-US" dirty="0">
            <a:solidFill>
              <a:schemeClr val="dk2"/>
            </a:solidFill>
          </a:endParaRPr>
        </a:p>
      </dsp:txBody>
      <dsp:txXfrm>
        <a:off x="7077196" y="1485900"/>
        <a:ext cx="3276479" cy="2228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cxnId="4" type="sibTrans">
          <dgm:prSet phldrT="1"/>
          <dgm:t>
            <a:bodyPr/>
            <a:lstStyle/>
            <a:p>
              <a:r>
                <a:rPr/>
                <a:t>01</a:t>
              </a:r>
            </a:p>
          </dgm:t>
        </dgm:pt>
        <dgm:pt modelId="201" cxnId="5" type="sibTrans">
          <dgm:prSet phldrT="2"/>
          <dgm:t>
            <a:bodyPr/>
            <a:lstStyle/>
            <a:p>
              <a:r>
                <a:rPr/>
                <a:t>02</a:t>
              </a:r>
            </a:p>
          </dgm:t>
        </dgm:pt>
        <dgm:pt modelId="301" cxnId="6" type="sibTrans">
          <dgm:prSet phldrT="3"/>
          <dgm:t>
            <a:bodyPr/>
            <a:lstStyle/>
            <a:p>
              <a:r>
                <a:rPr/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stBulletLvl" val="2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6.svg"/><Relationship Id="rId3" Type="http://schemas.openxmlformats.org/officeDocument/2006/relationships/image" Target="../media/image3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38.wdp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microsoft.com/office/2007/relationships/hdphoto" Target="../media/image15.wdp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microsoft.com/office/2007/relationships/hdphoto" Target="../media/image20.wdp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svg"/><Relationship Id="rId7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32.svg"/><Relationship Id="rId11" Type="http://schemas.openxmlformats.org/officeDocument/2006/relationships/image" Target="../media/image31.png"/><Relationship Id="rId10" Type="http://schemas.openxmlformats.org/officeDocument/2006/relationships/image" Target="../media/image30.sv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397" y="237279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CAKE BAKERY MENU SYSTEM</a:t>
            </a:r>
            <a:br>
              <a:rPr lang="en-US" sz="7200" dirty="0"/>
            </a:br>
            <a:r>
              <a:rPr lang="en-US" sz="3555" dirty="0"/>
              <a:t>(Duo’s cake bakery)</a:t>
            </a:r>
            <a:endParaRPr lang="en-US" sz="3555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983" y="3168528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b="1" dirty="0"/>
              <a:t>Aqsa Farzand</a:t>
            </a:r>
            <a:endParaRPr lang="en-US" sz="2800" b="1" dirty="0"/>
          </a:p>
          <a:p>
            <a:r>
              <a:rPr lang="en-US" sz="2800" b="1" dirty="0"/>
              <a:t>F2024266550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4218" y="4041428"/>
            <a:ext cx="2239616" cy="2426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06018" y="4041428"/>
            <a:ext cx="3339548" cy="2565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3404688" y="4537126"/>
            <a:ext cx="1709530" cy="18045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7469796" y="4754727"/>
            <a:ext cx="1422413" cy="1663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9022486" y="4073920"/>
            <a:ext cx="2756718" cy="2267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912" y="2116101"/>
            <a:ext cx="4764764" cy="692494"/>
          </a:xfrm>
        </p:spPr>
        <p:txBody>
          <a:bodyPr/>
          <a:lstStyle/>
          <a:p>
            <a:r>
              <a:rPr lang="en-US" b="1" dirty="0"/>
              <a:t>Usage in Code: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812" y="2973960"/>
            <a:ext cx="4764764" cy="3043533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sz="2000" dirty="0"/>
              <a:t>Dynamic Arrays (Vectors):</a:t>
            </a:r>
            <a:endParaRPr lang="en-US" sz="2000" dirty="0"/>
          </a:p>
          <a:p>
            <a:pPr marL="36830" indent="0">
              <a:buNone/>
            </a:pPr>
            <a:r>
              <a:rPr lang="en-US" sz="2000" dirty="0"/>
              <a:t> Used to manage lists of cakes and ingredients.</a:t>
            </a:r>
            <a:endParaRPr lang="en-US" sz="2000" dirty="0"/>
          </a:p>
          <a:p>
            <a:pPr marL="36830" indent="0">
              <a:buNone/>
            </a:pPr>
            <a:r>
              <a:rPr lang="en-US" sz="2000" dirty="0"/>
              <a:t> Provides flexibility in handling collections that can change size during runtime.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 Examples: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§"/>
            </a:pPr>
            <a:r>
              <a:rPr lang="en-US" sz="2000" dirty="0"/>
              <a:t> Vector to Store Cakes: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 vector&lt;Cake&gt; cakes;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Vector to Store Ingredients: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 vector&lt;string&gt; ingredients</a:t>
            </a:r>
            <a:endParaRPr lang="en-US" sz="2000" dirty="0"/>
          </a:p>
        </p:txBody>
      </p:sp>
      <p:pic>
        <p:nvPicPr>
          <p:cNvPr id="8" name="Graphic 7" descr="Compute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98812" y="1819804"/>
            <a:ext cx="1212376" cy="1154155"/>
          </a:xfrm>
          <a:prstGeom prst="rect">
            <a:avLst/>
          </a:prstGeom>
        </p:spPr>
      </p:pic>
      <p:pic>
        <p:nvPicPr>
          <p:cNvPr id="10" name="Graphic 9" descr="Braille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5887" y="4452510"/>
            <a:ext cx="1667301" cy="129312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27" y="1042606"/>
            <a:ext cx="5707899" cy="719642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b="1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859" r="1385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115403"/>
            <a:ext cx="4588094" cy="36999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cake bakery shop program provides a comprehensive solution for managing cake orders.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Features include viewing cakes, customizing cakes, and placing orders with a user-friendly interface.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Useful for bakeries to enhance customer experience and streamline order management.</a:t>
            </a:r>
            <a:endParaRPr lang="en-US" sz="2000" dirty="0"/>
          </a:p>
        </p:txBody>
      </p:sp>
    </p:spTree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22" y="2329218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 </a:t>
            </a:r>
            <a:endParaRPr lang="en-US" sz="66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609600"/>
            <a:ext cx="10538687" cy="12573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87" y="0"/>
            <a:ext cx="10353762" cy="1257300"/>
          </a:xfrm>
        </p:spPr>
        <p:txBody>
          <a:bodyPr/>
          <a:lstStyle/>
          <a:p>
            <a:r>
              <a:rPr lang="en-US" dirty="0"/>
              <a:t>APPLICATIONS</a:t>
            </a:r>
            <a:endParaRPr lang="en-US" dirty="0"/>
          </a:p>
        </p:txBody>
      </p:sp>
      <p:sp>
        <p:nvSpPr>
          <p:cNvPr id="3" name="Rectangle: Diagonal Corners Rounded 2"/>
          <p:cNvSpPr/>
          <p:nvPr/>
        </p:nvSpPr>
        <p:spPr>
          <a:xfrm>
            <a:off x="555987" y="1703109"/>
            <a:ext cx="2969092" cy="125564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Bakery Management</a:t>
            </a:r>
            <a:r>
              <a:rPr lang="en-US" dirty="0"/>
              <a:t>:</a:t>
            </a:r>
            <a:endParaRPr lang="en-US" dirty="0"/>
          </a:p>
          <a:p>
            <a:pPr algn="ctr"/>
            <a:r>
              <a:rPr lang="en-US" dirty="0"/>
              <a:t>Useful for bakeries to manage their cake inventory and custom orders.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1086" y="2958752"/>
            <a:ext cx="2981202" cy="126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9538" y="4656892"/>
            <a:ext cx="2981202" cy="1268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33461" y="3009936"/>
            <a:ext cx="2868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Interaction: </a:t>
            </a:r>
            <a:r>
              <a:rPr lang="en-US" dirty="0">
                <a:solidFill>
                  <a:schemeClr val="bg1"/>
                </a:solidFill>
              </a:rPr>
              <a:t>Enhance customer experience by allowing them to customize their cakes.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8547" y="4829266"/>
            <a:ext cx="2981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 Management: </a:t>
            </a:r>
            <a:r>
              <a:rPr lang="en-US" dirty="0">
                <a:solidFill>
                  <a:schemeClr val="bg1"/>
                </a:solidFill>
              </a:rPr>
              <a:t>Streamline the order-taking process and ensure accuracy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73914" y="3768810"/>
            <a:ext cx="3858163" cy="27721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9538" y="970999"/>
            <a:ext cx="3737718" cy="2719861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82492" y="278295"/>
            <a:ext cx="10353762" cy="12573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 FUNCTIONALITY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953" y="1443841"/>
            <a:ext cx="8229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View Cakes:</a:t>
            </a:r>
            <a:endParaRPr lang="en-US" sz="2000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Display all available cakes with their ingredients and prices.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Customize Cake: </a:t>
            </a:r>
            <a:endParaRPr lang="en-US" sz="2000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Allow users to customize cakes by adding or removing ingredients.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Place Order:</a:t>
            </a:r>
            <a:endParaRPr lang="en-US" sz="2000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Place an order with a custom message on the cake.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Exit:</a:t>
            </a:r>
            <a:endParaRPr lang="en-US" sz="2000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Exit the program gracefully.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7526209" y="1339967"/>
            <a:ext cx="3648584" cy="5106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1" y="155384"/>
            <a:ext cx="10353762" cy="12573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 USED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5851" y="1812362"/>
            <a:ext cx="2429301" cy="5396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1. include &lt;iostream&gt;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526" y="4167342"/>
            <a:ext cx="2712234" cy="554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526" y="2587329"/>
            <a:ext cx="2444708" cy="554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51" y="4929513"/>
            <a:ext cx="2444708" cy="554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51" y="3282739"/>
            <a:ext cx="2444708" cy="5547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5386" y="3375465"/>
            <a:ext cx="2125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 include &lt;vector&gt;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386" y="5022239"/>
            <a:ext cx="199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include &lt;string&gt;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3526" y="2680055"/>
            <a:ext cx="244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4. include &lt;algorithm&gt;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3526" y="4260068"/>
            <a:ext cx="2712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5. include&lt;</a:t>
            </a:r>
            <a:r>
              <a:rPr lang="en-US" b="1" dirty="0" err="1">
                <a:solidFill>
                  <a:schemeClr val="bg1"/>
                </a:solidFill>
              </a:rPr>
              <a:t>unordered_set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554" y="2390089"/>
            <a:ext cx="4520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Used for input and output operations, such as </a:t>
            </a:r>
            <a:r>
              <a:rPr lang="en-US" sz="2000" dirty="0" err="1"/>
              <a:t>cin</a:t>
            </a:r>
            <a:r>
              <a:rPr lang="en-US" sz="2000" dirty="0"/>
              <a:t> and </a:t>
            </a:r>
            <a:r>
              <a:rPr lang="en-US" sz="2000" dirty="0" err="1"/>
              <a:t>cout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17712" y="3913654"/>
            <a:ext cx="48142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Provides the std::vector </a:t>
            </a:r>
            <a:r>
              <a:rPr lang="en-US" sz="2000" dirty="0"/>
              <a:t>container</a:t>
            </a:r>
            <a:r>
              <a:rPr lang="en-US" dirty="0"/>
              <a:t>, which is used to store dynamic arrays of cakes and their ingredients.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804" y="5638488"/>
            <a:ext cx="46793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Provides the std::string class, which is used for handling text strings, such as cake names and ingredients.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54119" y="3325042"/>
            <a:ext cx="4814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Provides algorithms such as std::find, which is used for searching elements in containers.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63526" y="4929513"/>
            <a:ext cx="49916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Provides the std::</a:t>
            </a:r>
            <a:r>
              <a:rPr lang="en-US" sz="2000" dirty="0" err="1"/>
              <a:t>unordered_set</a:t>
            </a:r>
            <a:r>
              <a:rPr lang="en-US" sz="2000" dirty="0"/>
              <a:t> container, which is used to store unique cake names that have been shown to avoid repetition.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63" y="458472"/>
            <a:ext cx="5707899" cy="610460"/>
          </a:xfrm>
        </p:spPr>
        <p:txBody>
          <a:bodyPr/>
          <a:lstStyle/>
          <a:p>
            <a:r>
              <a:rPr lang="en-US" b="1" dirty="0"/>
              <a:t>CODE FUNDAMENTALS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63" y="1282890"/>
            <a:ext cx="6537882" cy="544545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1. Structs:</a:t>
            </a:r>
            <a:endParaRPr lang="en-US" sz="1800" b="1" dirty="0"/>
          </a:p>
          <a:p>
            <a:pPr algn="l"/>
            <a:r>
              <a:rPr lang="en-US" sz="1800" dirty="0"/>
              <a:t>    Define custom data types with multiple properties.</a:t>
            </a:r>
            <a:endParaRPr lang="en-US" sz="1800" dirty="0"/>
          </a:p>
          <a:p>
            <a:pPr algn="l"/>
            <a:r>
              <a:rPr lang="en-US" sz="1800" dirty="0"/>
              <a:t>    Example: struct Cake { string name; vector&lt;string&gt; ingredients; double price; };</a:t>
            </a:r>
            <a:endParaRPr lang="en-US" dirty="0"/>
          </a:p>
          <a:p>
            <a:pPr algn="l"/>
            <a:r>
              <a:rPr lang="en-US" sz="1800" b="1" dirty="0"/>
              <a:t>2. Vectors:</a:t>
            </a:r>
            <a:endParaRPr lang="en-US" sz="1800" b="1" dirty="0"/>
          </a:p>
          <a:p>
            <a:pPr algn="l"/>
            <a:r>
              <a:rPr lang="en-US" dirty="0"/>
              <a:t>    </a:t>
            </a:r>
            <a:r>
              <a:rPr lang="en-US" sz="1800" dirty="0"/>
              <a:t>Dynamic arrays that can grow or shrink in size.</a:t>
            </a:r>
            <a:endParaRPr lang="en-US" sz="1800" dirty="0"/>
          </a:p>
          <a:p>
            <a:pPr algn="l"/>
            <a:r>
              <a:rPr lang="en-US" sz="1800" dirty="0"/>
              <a:t>    Example: vector&lt;Cake&gt; cakes;</a:t>
            </a:r>
            <a:endParaRPr lang="en-US" dirty="0"/>
          </a:p>
          <a:p>
            <a:pPr algn="l"/>
            <a:r>
              <a:rPr lang="en-US" sz="1800" b="1" dirty="0"/>
              <a:t>3. Strings:</a:t>
            </a:r>
            <a:endParaRPr lang="en-US" sz="1800" b="1" dirty="0"/>
          </a:p>
          <a:p>
            <a:pPr algn="l"/>
            <a:r>
              <a:rPr lang="en-US" sz="1800" dirty="0"/>
              <a:t>    Handle text data.</a:t>
            </a:r>
            <a:endParaRPr lang="en-US" sz="1800" dirty="0"/>
          </a:p>
          <a:p>
            <a:pPr algn="l"/>
            <a:r>
              <a:rPr lang="en-US" sz="1800" dirty="0"/>
              <a:t>    Example: string name;</a:t>
            </a:r>
            <a:endParaRPr lang="en-US" sz="1800" dirty="0"/>
          </a:p>
          <a:p>
            <a:pPr algn="l"/>
            <a:r>
              <a:rPr lang="en-US" sz="1800" dirty="0"/>
              <a:t>4. Input and Output:</a:t>
            </a:r>
            <a:endParaRPr lang="en-US" sz="1800" dirty="0"/>
          </a:p>
          <a:p>
            <a:pPr algn="l"/>
            <a:r>
              <a:rPr lang="en-US" sz="1800" dirty="0"/>
              <a:t>    Handle user input and program output.</a:t>
            </a:r>
            <a:endParaRPr lang="en-US" sz="1800" dirty="0"/>
          </a:p>
          <a:p>
            <a:pPr algn="l"/>
            <a:r>
              <a:rPr lang="en-US" sz="1800" dirty="0"/>
              <a:t>    Examples: </a:t>
            </a:r>
            <a:r>
              <a:rPr lang="en-US" sz="1800" dirty="0" err="1"/>
              <a:t>cin</a:t>
            </a:r>
            <a:r>
              <a:rPr lang="en-US" sz="1800" dirty="0"/>
              <a:t>, </a:t>
            </a:r>
            <a:r>
              <a:rPr lang="en-US" sz="1800" dirty="0" err="1"/>
              <a:t>cout</a:t>
            </a:r>
            <a:endParaRPr lang="en-US" sz="1800" dirty="0"/>
          </a:p>
        </p:txBody>
      </p:sp>
      <p:pic>
        <p:nvPicPr>
          <p:cNvPr id="38" name="Picture Placeholder 37"/>
          <p:cNvPicPr>
            <a:picLocks noGrp="1" noChangeAspect="1"/>
          </p:cNvPicPr>
          <p:nvPr>
            <p:ph type="pic" idx="1"/>
          </p:nvPr>
        </p:nvPicPr>
        <p:blipFill rotWithShape="1">
          <a:blip r:embed="rId1"/>
          <a:srcRect l="26108" r="26108"/>
          <a:stretch>
            <a:fillRect/>
          </a:stretch>
        </p:blipFill>
        <p:spPr>
          <a:xfrm>
            <a:off x="7387960" y="790997"/>
            <a:ext cx="3275751" cy="4912822"/>
          </a:xfr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1994" y="681445"/>
            <a:ext cx="4945643" cy="5445456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119" y="157203"/>
            <a:ext cx="3300984" cy="764783"/>
          </a:xfrm>
        </p:spPr>
        <p:txBody>
          <a:bodyPr/>
          <a:lstStyle/>
          <a:p>
            <a:r>
              <a:rPr lang="en-US" sz="2000" b="1" dirty="0"/>
              <a:t>5. Unordered Sets:</a:t>
            </a:r>
            <a:endParaRPr lang="en-US" sz="2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8009" y="921986"/>
            <a:ext cx="3300984" cy="3023088"/>
          </a:xfrm>
        </p:spPr>
        <p:txBody>
          <a:bodyPr>
            <a:normAutofit/>
          </a:bodyPr>
          <a:lstStyle/>
          <a:p>
            <a:r>
              <a:rPr lang="en-US" sz="2000" dirty="0"/>
              <a:t>Store unique elements with fast lookup.</a:t>
            </a:r>
            <a:endParaRPr lang="en-US" sz="2000" dirty="0"/>
          </a:p>
          <a:p>
            <a:r>
              <a:rPr lang="en-US" sz="2000" dirty="0"/>
              <a:t>    Example: </a:t>
            </a:r>
            <a:r>
              <a:rPr lang="en-US" sz="2000" dirty="0" err="1"/>
              <a:t>unordered_set</a:t>
            </a:r>
            <a:r>
              <a:rPr lang="en-US" sz="2000" dirty="0"/>
              <a:t>&lt;string&gt; </a:t>
            </a:r>
            <a:r>
              <a:rPr lang="en-US" sz="2000" dirty="0" err="1"/>
              <a:t>shownCakes</a:t>
            </a:r>
            <a:r>
              <a:rPr lang="en-US" sz="2000" dirty="0"/>
              <a:t>;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4957" y="157202"/>
            <a:ext cx="3300984" cy="764783"/>
          </a:xfrm>
        </p:spPr>
        <p:txBody>
          <a:bodyPr/>
          <a:lstStyle/>
          <a:p>
            <a:r>
              <a:rPr lang="en-US" sz="2000" b="1" dirty="0"/>
              <a:t>6. Loops:</a:t>
            </a:r>
            <a:endParaRPr lang="en-US" sz="20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64698" y="921985"/>
            <a:ext cx="3300984" cy="30230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Iterate over elements or repeat actions.</a:t>
            </a:r>
            <a:endParaRPr lang="en-US" sz="2000" dirty="0"/>
          </a:p>
          <a:p>
            <a:r>
              <a:rPr lang="en-US" sz="2000" dirty="0"/>
              <a:t>    Examples: for loop, while loop.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762417" y="979052"/>
            <a:ext cx="3300984" cy="764782"/>
          </a:xfrm>
        </p:spPr>
        <p:txBody>
          <a:bodyPr/>
          <a:lstStyle/>
          <a:p>
            <a:r>
              <a:rPr lang="en-US" sz="2000" b="1" dirty="0"/>
              <a:t>7</a:t>
            </a:r>
            <a:r>
              <a:rPr lang="en-US" sz="2000" dirty="0"/>
              <a:t>. </a:t>
            </a:r>
            <a:r>
              <a:rPr lang="en-US" sz="2000" b="1" dirty="0"/>
              <a:t>Conditional</a:t>
            </a:r>
            <a:r>
              <a:rPr lang="en-US" sz="2000" dirty="0"/>
              <a:t> </a:t>
            </a:r>
            <a:r>
              <a:rPr lang="en-US" sz="2000" b="1" dirty="0"/>
              <a:t>Statements:</a:t>
            </a:r>
            <a:endParaRPr lang="en-US" sz="20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65682" y="1827260"/>
            <a:ext cx="3300984" cy="30230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Make decisions based on conditions.</a:t>
            </a:r>
            <a:endParaRPr lang="en-US" sz="2000" dirty="0"/>
          </a:p>
          <a:p>
            <a:r>
              <a:rPr lang="en-US" sz="2000" dirty="0"/>
              <a:t>    Example: if (</a:t>
            </a:r>
            <a:r>
              <a:rPr lang="en-US" sz="2000" dirty="0" err="1"/>
              <a:t>cakes.empty</a:t>
            </a:r>
            <a:r>
              <a:rPr lang="en-US" sz="2000" dirty="0"/>
              <a:t>()) { // actions... } else { // other actions... }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009" y="3180291"/>
            <a:ext cx="2660566" cy="764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57" y="3047967"/>
            <a:ext cx="2658086" cy="762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271" y="3034936"/>
            <a:ext cx="2658086" cy="7620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1804" y="3193350"/>
            <a:ext cx="3300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10. Standard Library Algorithms: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12350" y="3234710"/>
            <a:ext cx="182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8.</a:t>
            </a:r>
            <a:r>
              <a:rPr lang="en-US" b="1" dirty="0"/>
              <a:t> </a:t>
            </a:r>
            <a:r>
              <a:rPr lang="en-US" sz="2000" b="1" dirty="0"/>
              <a:t>Functions</a:t>
            </a:r>
            <a:r>
              <a:rPr lang="en-US" b="1" dirty="0"/>
              <a:t>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66572" y="3963854"/>
            <a:ext cx="2319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7. Switch Statements:</a:t>
            </a:r>
            <a:endParaRPr lang="en-US" sz="20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9" y="4176215"/>
            <a:ext cx="2247818" cy="22488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31" y="3630304"/>
            <a:ext cx="2658086" cy="26415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023" y="4014160"/>
            <a:ext cx="2658086" cy="225774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41492" y="4100326"/>
            <a:ext cx="26566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Utilize predefined algorithms for common operations.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Example: std::find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5588" y="3797002"/>
            <a:ext cx="2954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Encapsulate reusable code blocks.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Examples: void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viewCakes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, Cake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customizeCake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, void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takeOrder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(Cake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selectedCake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35709" y="4805503"/>
            <a:ext cx="2954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Choose actions based on multiple conditions.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Example: switch (option) { case 1: // actions... break; }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2" name="Graphic 31" descr="Money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183" y="5579017"/>
            <a:ext cx="1508026" cy="1278983"/>
          </a:xfrm>
          <a:prstGeom prst="rect">
            <a:avLst/>
          </a:prstGeom>
        </p:spPr>
      </p:pic>
      <p:pic>
        <p:nvPicPr>
          <p:cNvPr id="34" name="Graphic 33" descr="Computer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0729" y="157202"/>
            <a:ext cx="1774208" cy="1195624"/>
          </a:xfrm>
          <a:prstGeom prst="rect">
            <a:avLst/>
          </a:prstGeom>
        </p:spPr>
      </p:pic>
      <p:pic>
        <p:nvPicPr>
          <p:cNvPr id="36" name="Graphic 35" descr="Arrow: Clockwise curve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539320">
            <a:off x="8509424" y="376802"/>
            <a:ext cx="914400" cy="914400"/>
          </a:xfrm>
          <a:prstGeom prst="rect">
            <a:avLst/>
          </a:prstGeom>
        </p:spPr>
      </p:pic>
      <p:pic>
        <p:nvPicPr>
          <p:cNvPr id="39" name="Graphic 38" descr="Back with solid fill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244468">
            <a:off x="1815553" y="571539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53" y="-110199"/>
            <a:ext cx="10353762" cy="1261872"/>
          </a:xfrm>
        </p:spPr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409" y="1470744"/>
            <a:ext cx="3235124" cy="2818918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b="1" dirty="0"/>
              <a:t>1. </a:t>
            </a:r>
            <a:r>
              <a:rPr lang="en-US" b="1" dirty="0" err="1"/>
              <a:t>viewCakes</a:t>
            </a:r>
            <a:r>
              <a:rPr lang="en-US" b="1" dirty="0"/>
              <a:t>()</a:t>
            </a:r>
            <a:endParaRPr lang="en-US" b="1" dirty="0"/>
          </a:p>
          <a:p>
            <a:pPr marL="36830" indent="0">
              <a:buNone/>
            </a:pPr>
            <a:r>
              <a:rPr lang="en-US" b="1" dirty="0"/>
              <a:t>  </a:t>
            </a:r>
            <a:r>
              <a:rPr lang="en-US" dirty="0"/>
              <a:t>Displays all available cakes without repeating any cake.</a:t>
            </a:r>
            <a:endParaRPr lang="en-US" dirty="0"/>
          </a:p>
          <a:p>
            <a:pPr marL="36830" indent="0">
              <a:buNone/>
            </a:pPr>
            <a:r>
              <a:rPr lang="en-US" dirty="0"/>
              <a:t>    Shows the cake name, ingredients, and price.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703" y="1466969"/>
            <a:ext cx="3663237" cy="2818918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b="1" dirty="0"/>
              <a:t>2. </a:t>
            </a:r>
            <a:r>
              <a:rPr lang="en-US" b="1" dirty="0" err="1"/>
              <a:t>customizeCake</a:t>
            </a:r>
            <a:r>
              <a:rPr lang="en-US" b="1" dirty="0"/>
              <a:t>()</a:t>
            </a:r>
            <a:endParaRPr lang="en-US" b="1" dirty="0"/>
          </a:p>
          <a:p>
            <a:pPr marL="36830" indent="0">
              <a:buNone/>
            </a:pPr>
            <a:r>
              <a:rPr lang="en-US" dirty="0"/>
              <a:t>  Allows users to customize a selected cake by adding or removing ingredients.</a:t>
            </a:r>
            <a:endParaRPr lang="en-US" dirty="0"/>
          </a:p>
          <a:p>
            <a:pPr marL="36830" indent="0">
              <a:buNone/>
            </a:pPr>
            <a:r>
              <a:rPr lang="en-US" dirty="0"/>
              <a:t>   Returns the customized cake</a:t>
            </a:r>
            <a:r>
              <a:rPr lang="en-US" b="1" dirty="0"/>
              <a:t>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693" y="4634946"/>
            <a:ext cx="4858933" cy="1960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215" y="1466970"/>
            <a:ext cx="3012376" cy="28189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83940" y="1324605"/>
            <a:ext cx="27319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takeOrder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Takes the order for the customized cake.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Optionally adds a custom message on the cake.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Displays the order summary and confirms the order.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409" y="4494704"/>
            <a:ext cx="54763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4. main()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Displays menu options and handles user input.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Calls the appropriate functions based on the user's selection.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Maintains a loop to allow multiple operations until the user exits.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Searching: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 </a:t>
            </a:r>
            <a:r>
              <a:rPr lang="en-US" sz="1800" dirty="0">
                <a:effectLst/>
              </a:rPr>
              <a:t>Finding an Ingredient in </a:t>
            </a:r>
            <a:r>
              <a:rPr lang="en-US" sz="1800" dirty="0" err="1">
                <a:effectLst/>
              </a:rPr>
              <a:t>customizeCake</a:t>
            </a:r>
            <a:r>
              <a:rPr lang="en-US" sz="1800" dirty="0">
                <a:effectLst/>
              </a:rPr>
              <a:t>():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  Uses std::find to locate an ingredient in the ingredients vector</a:t>
            </a:r>
            <a:r>
              <a:rPr lang="en-US" sz="2400" dirty="0">
                <a:effectLst/>
              </a:rPr>
              <a:t>.</a:t>
            </a:r>
            <a:endParaRPr lang="en-US" sz="2400" dirty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/>
              <a:t> Sorting Cakes by Price:</a:t>
            </a:r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/>
              <a:t> Uses std::sort with a custom comparator.</a:t>
            </a:r>
            <a:endParaRPr lang="en-US" sz="2900" dirty="0"/>
          </a:p>
          <a:p>
            <a:r>
              <a:rPr lang="en-US" sz="2600" b="1" dirty="0"/>
              <a:t>   </a:t>
            </a:r>
            <a:r>
              <a:rPr lang="en-US" sz="2900" b="1" dirty="0"/>
              <a:t>Example:</a:t>
            </a:r>
            <a:endParaRPr lang="en-US" sz="2900" b="1" dirty="0"/>
          </a:p>
          <a:p>
            <a:r>
              <a:rPr lang="en-US" sz="2900" dirty="0"/>
              <a:t>    </a:t>
            </a:r>
            <a:r>
              <a:rPr lang="en-US" sz="2900" dirty="0" err="1"/>
              <a:t>cpp</a:t>
            </a:r>
            <a:endParaRPr lang="en-US" sz="2900" dirty="0"/>
          </a:p>
          <a:p>
            <a:r>
              <a:rPr lang="en-US" sz="2900" dirty="0"/>
              <a:t>    sort(</a:t>
            </a:r>
            <a:r>
              <a:rPr lang="en-US" sz="2900" dirty="0" err="1"/>
              <a:t>cakes.begin</a:t>
            </a:r>
            <a:r>
              <a:rPr lang="en-US" sz="2900" dirty="0"/>
              <a:t>(), </a:t>
            </a:r>
            <a:r>
              <a:rPr lang="en-US" sz="2900" dirty="0" err="1"/>
              <a:t>cakes.end</a:t>
            </a:r>
            <a:r>
              <a:rPr lang="en-US" sz="2900" dirty="0"/>
              <a:t>(), </a:t>
            </a:r>
            <a:r>
              <a:rPr lang="en-US" sz="2600" dirty="0"/>
              <a:t>[](const Cake &amp;a, const Cake &amp;b) {</a:t>
            </a:r>
            <a:endParaRPr lang="en-US" sz="2600" dirty="0"/>
          </a:p>
          <a:p>
            <a:r>
              <a:rPr lang="en-US" sz="2600" dirty="0"/>
              <a:t>        </a:t>
            </a:r>
            <a:r>
              <a:rPr lang="en-US" sz="2900" dirty="0"/>
              <a:t>return</a:t>
            </a:r>
            <a:r>
              <a:rPr lang="en-US" sz="2600" dirty="0"/>
              <a:t> </a:t>
            </a:r>
            <a:r>
              <a:rPr lang="en-US" sz="2900" dirty="0" err="1"/>
              <a:t>a.price</a:t>
            </a:r>
            <a:r>
              <a:rPr lang="en-US" sz="2900" dirty="0"/>
              <a:t> &lt; </a:t>
            </a:r>
            <a:r>
              <a:rPr lang="en-US" sz="2900" dirty="0" err="1"/>
              <a:t>b.price</a:t>
            </a:r>
            <a:r>
              <a:rPr lang="en-US" sz="2900" dirty="0"/>
              <a:t>;</a:t>
            </a:r>
            <a:endParaRPr lang="en-US" sz="2900" dirty="0"/>
          </a:p>
          <a:p>
            <a:r>
              <a:rPr lang="en-US" sz="2900" dirty="0"/>
              <a:t>    });</a:t>
            </a:r>
            <a:endParaRPr lang="en-US" sz="2900" dirty="0"/>
          </a:p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Sorting Ingredients Alphabetically:</a:t>
            </a:r>
            <a:endParaRPr lang="en-US" sz="24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Uses std::sort for the ingredients vector.</a:t>
            </a:r>
            <a:endParaRPr lang="en-US" sz="1800" dirty="0"/>
          </a:p>
          <a:p>
            <a:r>
              <a:rPr lang="en-US" sz="1800" b="1" dirty="0"/>
              <a:t>   Example    </a:t>
            </a:r>
            <a:r>
              <a:rPr lang="en-US" sz="1800" dirty="0"/>
              <a:t>sort(</a:t>
            </a:r>
            <a:r>
              <a:rPr lang="en-US" sz="1800" dirty="0" err="1"/>
              <a:t>selectedCake.ingredients.begin</a:t>
            </a:r>
            <a:r>
              <a:rPr lang="en-US" sz="1800" dirty="0"/>
              <a:t>(), </a:t>
            </a:r>
            <a:r>
              <a:rPr lang="en-US" sz="1800" dirty="0" err="1"/>
              <a:t>selectedCake.ingredients.end</a:t>
            </a:r>
            <a:r>
              <a:rPr lang="en-US" sz="1800" dirty="0"/>
              <a:t>());</a:t>
            </a: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{2C9E64C2-0C56-484F-8B68-A4E413253354}tf12214701_win32</Template>
  <TotalTime>0</TotalTime>
  <Words>4006</Words>
  <Application>WPS Presentation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Wingdings 2</vt:lpstr>
      <vt:lpstr>Goudy Old Style</vt:lpstr>
      <vt:lpstr>Microsoft YaHei</vt:lpstr>
      <vt:lpstr>Arial Unicode MS</vt:lpstr>
      <vt:lpstr>Calibri</vt:lpstr>
      <vt:lpstr>SlateVTI</vt:lpstr>
      <vt:lpstr>Programming Fundamentals Project</vt:lpstr>
      <vt:lpstr>OVERVIEW</vt:lpstr>
      <vt:lpstr>APPLICATIONS</vt:lpstr>
      <vt:lpstr>PowerPoint 演示文稿</vt:lpstr>
      <vt:lpstr>LIBRARIES USED </vt:lpstr>
      <vt:lpstr>CODE FUNDAMENTALS</vt:lpstr>
      <vt:lpstr>PowerPoint 演示文稿</vt:lpstr>
      <vt:lpstr>FUNCTIONS</vt:lpstr>
      <vt:lpstr>SEARCHING AND SORTING</vt:lpstr>
      <vt:lpstr>ARRAYS</vt:lpstr>
      <vt:lpstr>CONCLUSION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Project</dc:title>
  <dc:creator>MAHNOOR JAVAID</dc:creator>
  <cp:lastModifiedBy>RABIA PARVEEN</cp:lastModifiedBy>
  <cp:revision>18</cp:revision>
  <dcterms:created xsi:type="dcterms:W3CDTF">2025-01-20T05:44:00Z</dcterms:created>
  <dcterms:modified xsi:type="dcterms:W3CDTF">2025-01-28T02:52:52Z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BAD2358E65AD4352A8E9C9C60115D5BE_12</vt:lpwstr>
  </property>
  <property fmtid="{D5CDD505-2E9C-101B-9397-08002B2CF9AE}" pid="3" name="KSOProductBuildVer">
    <vt:lpwstr>1033-12.2.0.19805</vt:lpwstr>
  </property>
</Properties>
</file>