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6" r:id="rId6"/>
    <p:sldId id="341" r:id="rId7"/>
    <p:sldId id="340"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p:normalViewPr>
  <p:slideViewPr>
    <p:cSldViewPr snapToGrid="0" showGuides="1">
      <p:cViewPr>
        <p:scale>
          <a:sx n="86" d="100"/>
          <a:sy n="86" d="100"/>
        </p:scale>
        <p:origin x="562"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89046"/>
            <a:ext cx="10031157" cy="2160000"/>
          </a:xfrm>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15/11/2024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A252                                        Name of Student Presenting: Aqsa Jabeen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(Aqsa Jabeen,Umair,M.farooq,Abrar,Arslan khalil)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56969"/>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775703" y="1272385"/>
            <a:ext cx="10640594" cy="2678085"/>
          </a:xfrm>
        </p:spPr>
        <p:txBody>
          <a:bodyPr>
            <a:noAutofit/>
          </a:bodyPr>
          <a:lstStyle/>
          <a:p>
            <a:pPr>
              <a:lnSpc>
                <a:spcPct val="100000"/>
              </a:lnSpc>
            </a:pP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t> "Is there a difference in the proportions of </a:t>
            </a:r>
            <a:r>
              <a:rPr lang="en-US" sz="2400" dirty="0">
                <a:solidFill>
                  <a:srgbClr val="FF0000"/>
                </a:solidFill>
              </a:rPr>
              <a:t>Status</a:t>
            </a:r>
            <a:r>
              <a:rPr lang="en-US" sz="2400" dirty="0"/>
              <a:t> (NED, AWD, D) between different </a:t>
            </a:r>
            <a:r>
              <a:rPr lang="en-US" sz="2400" dirty="0">
                <a:solidFill>
                  <a:srgbClr val="FF0000"/>
                </a:solidFill>
              </a:rPr>
              <a:t>Grade</a:t>
            </a:r>
            <a:r>
              <a:rPr lang="en-US" sz="2400" dirty="0"/>
              <a:t> levels (e.g., High vs. Intermediate)?"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53136-BB3B-4A9D-87B9-4263BC301D7D}"/>
              </a:ext>
            </a:extLst>
          </p:cNvPr>
          <p:cNvSpPr>
            <a:spLocks noGrp="1"/>
          </p:cNvSpPr>
          <p:nvPr>
            <p:ph idx="1"/>
          </p:nvPr>
        </p:nvSpPr>
        <p:spPr/>
        <p:txBody>
          <a:bodyPr/>
          <a:lstStyle/>
          <a:p>
            <a:r>
              <a:rPr lang="en-US" b="1" dirty="0"/>
              <a:t>Dataset ID:   (DS289 number and Bone tumor )</a:t>
            </a:r>
            <a:endParaRPr lang="en-PK" dirty="0"/>
          </a:p>
          <a:p>
            <a:r>
              <a:rPr lang="en-US" dirty="0">
                <a:solidFill>
                  <a:schemeClr val="accent1"/>
                </a:solidFill>
              </a:rPr>
              <a:t>This dataset is interesting to us because </a:t>
            </a:r>
            <a:r>
              <a:rPr lang="en-US" dirty="0"/>
              <a:t>:This dataset is interesting to us because it provides information on various factors related to bone tumors and the patient outcomes, which could help in understanding predictors of different treatment outcomes.</a:t>
            </a:r>
            <a:br>
              <a:rPr lang="en-US" dirty="0"/>
            </a:br>
            <a:r>
              <a:rPr lang="en-US" sz="2000" dirty="0">
                <a:solidFill>
                  <a:schemeClr val="accent3">
                    <a:lumMod val="75000"/>
                  </a:schemeClr>
                </a:solidFill>
              </a:rPr>
              <a:t>Our  Independent variable is: </a:t>
            </a:r>
            <a:r>
              <a:rPr lang="en-US" sz="2000" dirty="0"/>
              <a:t>Grade of Bone Tumor</a:t>
            </a:r>
            <a:br>
              <a:rPr lang="en-US" sz="2000" dirty="0"/>
            </a:br>
            <a:r>
              <a:rPr lang="en-US" sz="2000" dirty="0"/>
              <a:t>  This  Independent variable datatype is : </a:t>
            </a:r>
            <a:r>
              <a:rPr lang="en-US" sz="2000" dirty="0">
                <a:solidFill>
                  <a:srgbClr val="C00000"/>
                </a:solidFill>
              </a:rPr>
              <a:t>Nominal</a:t>
            </a:r>
            <a:br>
              <a:rPr lang="en-US" sz="2000" dirty="0"/>
            </a:br>
            <a:r>
              <a:rPr lang="en-US" sz="2000" dirty="0">
                <a:solidFill>
                  <a:srgbClr val="FF0000"/>
                </a:solidFill>
              </a:rPr>
              <a:t>why GRADE is independent or this Datatype is Nominal?</a:t>
            </a:r>
            <a:br>
              <a:rPr lang="en-US" sz="2000" dirty="0"/>
            </a:br>
            <a:r>
              <a:rPr lang="en-US" sz="2000" dirty="0"/>
              <a:t>as an independent variable because it is a variable that could influence or predict other outcomes (such as a patient's prognosis or response to treatment) rather than being influenced by them.</a:t>
            </a:r>
            <a:br>
              <a:rPr lang="en-US" sz="2000" dirty="0"/>
            </a:br>
            <a:r>
              <a:rPr lang="en-US" sz="2000" dirty="0"/>
              <a:t>Nominal data consists of categories or labels without an inherent order or ranking. In the case of tumor grades, the categories represent distinct types or classes rather than ordered levels (e.g., "low grade," "high grade," "intermediate grade").</a:t>
            </a:r>
            <a:endParaRPr lang="en-PK" sz="2000" dirty="0"/>
          </a:p>
          <a:p>
            <a:endParaRPr lang="en-PK" dirty="0"/>
          </a:p>
        </p:txBody>
      </p:sp>
      <p:sp>
        <p:nvSpPr>
          <p:cNvPr id="4" name="Slide Number Placeholder 3">
            <a:extLst>
              <a:ext uri="{FF2B5EF4-FFF2-40B4-BE49-F238E27FC236}">
                <a16:creationId xmlns:a16="http://schemas.microsoft.com/office/drawing/2014/main" id="{D2E8A179-6E77-4154-B73D-2CDDC7F1242E}"/>
              </a:ext>
            </a:extLst>
          </p:cNvPr>
          <p:cNvSpPr>
            <a:spLocks noGrp="1"/>
          </p:cNvSpPr>
          <p:nvPr>
            <p:ph type="sldNum" sz="quarter" idx="12"/>
          </p:nvPr>
        </p:nvSpPr>
        <p:spPr/>
        <p:txBody>
          <a:bodyPr/>
          <a:lstStyle/>
          <a:p>
            <a:fld id="{E4D355CA-84B7-41B1-B164-8BB439CC7C6B}" type="slidenum">
              <a:rPr lang="en-GB" smtClean="0"/>
              <a:pPr/>
              <a:t>3</a:t>
            </a:fld>
            <a:endParaRPr lang="en-GB"/>
          </a:p>
        </p:txBody>
      </p:sp>
    </p:spTree>
    <p:extLst>
      <p:ext uri="{BB962C8B-B14F-4D97-AF65-F5344CB8AC3E}">
        <p14:creationId xmlns:p14="http://schemas.microsoft.com/office/powerpoint/2010/main" val="166356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69CFF-A5CF-400A-89BB-54534D94EF85}"/>
              </a:ext>
            </a:extLst>
          </p:cNvPr>
          <p:cNvSpPr>
            <a:spLocks noGrp="1"/>
          </p:cNvSpPr>
          <p:nvPr>
            <p:ph idx="1"/>
          </p:nvPr>
        </p:nvSpPr>
        <p:spPr/>
        <p:txBody>
          <a:bodyPr/>
          <a:lstStyle/>
          <a:p>
            <a:r>
              <a:rPr lang="en-US" dirty="0">
                <a:solidFill>
                  <a:srgbClr val="A97CBE"/>
                </a:solidFill>
                <a:latin typeface="Calibri"/>
                <a:cs typeface="Calibri"/>
              </a:rPr>
              <a:t>Our  Dependent variable is</a:t>
            </a:r>
            <a:r>
              <a:rPr lang="en-US" dirty="0">
                <a:latin typeface="Calibri"/>
                <a:cs typeface="Calibri"/>
              </a:rPr>
              <a:t>: STATUS of Bone Tumor</a:t>
            </a:r>
            <a:br>
              <a:rPr lang="en-US" dirty="0">
                <a:latin typeface="Calibri"/>
                <a:cs typeface="Calibri"/>
              </a:rPr>
            </a:br>
            <a:r>
              <a:rPr lang="en-US" dirty="0">
                <a:solidFill>
                  <a:srgbClr val="FF0000"/>
                </a:solidFill>
                <a:latin typeface="Calibri"/>
                <a:cs typeface="Calibri"/>
              </a:rPr>
              <a:t>  </a:t>
            </a:r>
            <a:r>
              <a:rPr lang="en-US" dirty="0">
                <a:latin typeface="Calibri"/>
                <a:cs typeface="Calibri"/>
              </a:rPr>
              <a:t>This  Dependent variable datatype is : </a:t>
            </a:r>
            <a:r>
              <a:rPr lang="en-US" dirty="0">
                <a:solidFill>
                  <a:srgbClr val="C00000"/>
                </a:solidFill>
                <a:latin typeface="Calibri"/>
                <a:cs typeface="Calibri"/>
              </a:rPr>
              <a:t>Nominal</a:t>
            </a:r>
          </a:p>
          <a:p>
            <a:r>
              <a:rPr lang="en-US" dirty="0">
                <a:solidFill>
                  <a:srgbClr val="FF0000"/>
                </a:solidFill>
                <a:latin typeface="Calibri"/>
                <a:cs typeface="Calibri"/>
              </a:rPr>
              <a:t>why STATUS is Dependent or this Datatype is Nominal?</a:t>
            </a:r>
          </a:p>
          <a:p>
            <a:r>
              <a:rPr lang="en-US" dirty="0"/>
              <a:t>As a </a:t>
            </a:r>
            <a:r>
              <a:rPr lang="en-US" b="1" dirty="0"/>
              <a:t>dependent variable</a:t>
            </a:r>
            <a:r>
              <a:rPr lang="en-US" dirty="0"/>
              <a:t> because it represents an outcome that might be influenced by other factors, such as the grade of the tumor or the treatment applied.</a:t>
            </a:r>
          </a:p>
          <a:p>
            <a:r>
              <a:rPr lang="en-US" dirty="0"/>
              <a:t>The variable is described as </a:t>
            </a:r>
            <a:r>
              <a:rPr lang="en-US" b="1" dirty="0"/>
              <a:t>nominal</a:t>
            </a:r>
            <a:r>
              <a:rPr lang="en-US" dirty="0"/>
              <a:t> because it likely categorizes the tumor status into different groups without an inherent order. For example, tumor status might be labeled as "benign," "malignant," "recurrence," or "in remission."  </a:t>
            </a:r>
            <a:endParaRPr lang="en-US" dirty="0">
              <a:solidFill>
                <a:srgbClr val="FF0000"/>
              </a:solidFill>
              <a:latin typeface="Calibri"/>
              <a:cs typeface="Calibri"/>
            </a:endParaRPr>
          </a:p>
          <a:p>
            <a:endParaRPr lang="en-US" dirty="0">
              <a:solidFill>
                <a:schemeClr val="accent1"/>
              </a:solidFill>
              <a:latin typeface="Calibri"/>
              <a:cs typeface="Calibri"/>
            </a:endParaRPr>
          </a:p>
          <a:p>
            <a:endParaRPr lang="en-PK" dirty="0"/>
          </a:p>
        </p:txBody>
      </p:sp>
      <p:sp>
        <p:nvSpPr>
          <p:cNvPr id="4" name="Slide Number Placeholder 3">
            <a:extLst>
              <a:ext uri="{FF2B5EF4-FFF2-40B4-BE49-F238E27FC236}">
                <a16:creationId xmlns:a16="http://schemas.microsoft.com/office/drawing/2014/main" id="{2636BAD3-6A55-4DEF-BEE9-24BED710549E}"/>
              </a:ext>
            </a:extLst>
          </p:cNvPr>
          <p:cNvSpPr>
            <a:spLocks noGrp="1"/>
          </p:cNvSpPr>
          <p:nvPr>
            <p:ph type="sldNum" sz="quarter" idx="12"/>
          </p:nvPr>
        </p:nvSpPr>
        <p:spPr/>
        <p:txBody>
          <a:bodyPr/>
          <a:lstStyle/>
          <a:p>
            <a:fld id="{E4D355CA-84B7-41B1-B164-8BB439CC7C6B}" type="slidenum">
              <a:rPr lang="en-GB" smtClean="0"/>
              <a:pPr/>
              <a:t>4</a:t>
            </a:fld>
            <a:endParaRPr lang="en-GB"/>
          </a:p>
        </p:txBody>
      </p:sp>
    </p:spTree>
    <p:extLst>
      <p:ext uri="{BB962C8B-B14F-4D97-AF65-F5344CB8AC3E}">
        <p14:creationId xmlns:p14="http://schemas.microsoft.com/office/powerpoint/2010/main" val="186424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endParaRPr lang="en-US" sz="2400" dirty="0"/>
          </a:p>
          <a:p>
            <a:r>
              <a:rPr lang="en-US" sz="2400" dirty="0"/>
              <a:t>Hypotheses</a:t>
            </a:r>
          </a:p>
          <a:p>
            <a:endParaRPr lang="en-US" sz="2400" dirty="0"/>
          </a:p>
          <a:p>
            <a:endParaRPr lang="en-US" sz="2400" dirty="0"/>
          </a:p>
          <a:p>
            <a:r>
              <a:rPr lang="en-US" sz="2400" dirty="0"/>
              <a:t>Null hypothesis (H0): There is no difference in the proportions of Status (NED, AWD, D) among Grade levels (High, Intermediate, etc.).</a:t>
            </a:r>
          </a:p>
          <a:p>
            <a:endParaRPr lang="en-US" sz="2400" dirty="0"/>
          </a:p>
          <a:p>
            <a:r>
              <a:rPr lang="en-US" sz="2400" dirty="0"/>
              <a:t>Alternative hypothesis (H1): There is a difference in the proportions of Status (NED, AWD, D) among Grade levels (High, Intermediate, etc.).</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sz="6600" dirty="0"/>
              <a:t>Snippet</a:t>
            </a:r>
          </a:p>
          <a:p>
            <a:pPr marL="742950" indent="-742950">
              <a:buAutoNum type="arabicPeriod"/>
            </a:pPr>
            <a:r>
              <a:rPr lang="en-GB" dirty="0"/>
              <a:t>The columns/variables you are using in your research question</a:t>
            </a:r>
          </a:p>
          <a:p>
            <a:pPr marL="742950" indent="-742950">
              <a:buAutoNum type="arabicPeriod"/>
            </a:pPr>
            <a:r>
              <a:rPr lang="en-GB" dirty="0"/>
              <a:t>At least 5 rows of the data</a:t>
            </a:r>
          </a:p>
          <a:p>
            <a:pPr marL="742950" indent="-742950">
              <a:buAutoNum type="arabicPeriod"/>
            </a:pPr>
            <a:r>
              <a:rPr lang="en-GB" dirty="0"/>
              <a:t>Tell us how many rows your dataset has.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778677" y="1051087"/>
            <a:ext cx="7176911" cy="230832"/>
          </a:xfrm>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6" name="Picture 5">
            <a:extLst>
              <a:ext uri="{FF2B5EF4-FFF2-40B4-BE49-F238E27FC236}">
                <a16:creationId xmlns:a16="http://schemas.microsoft.com/office/drawing/2014/main" id="{A9A7276D-37BD-45DE-9B42-46F1A17BF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85" y="2425959"/>
            <a:ext cx="11220038" cy="2584580"/>
          </a:xfrm>
          <a:prstGeom prst="rect">
            <a:avLst/>
          </a:prstGeom>
        </p:spPr>
      </p:pic>
    </p:spTree>
    <p:extLst>
      <p:ext uri="{BB962C8B-B14F-4D97-AF65-F5344CB8AC3E}">
        <p14:creationId xmlns:p14="http://schemas.microsoft.com/office/powerpoint/2010/main" val="84975377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14034</TotalTime>
  <Words>469</Words>
  <Application>Microsoft Office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Research Question –  Tutorial Presentation for Feedback Date: 15/11/2024 </vt:lpstr>
      <vt:lpstr>  "Is there a difference in the proportions of Status (NED, AWD, D) between different Grade levels (e.g., High vs. Intermediate)?"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Aqsa Jabeen [Student-PECS]</cp:lastModifiedBy>
  <cp:revision>248</cp:revision>
  <dcterms:created xsi:type="dcterms:W3CDTF">2019-10-01T08:37:56Z</dcterms:created>
  <dcterms:modified xsi:type="dcterms:W3CDTF">2024-11-15T19:01:41Z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