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337" r:id="rId5"/>
    <p:sldId id="289" r:id="rId6"/>
    <p:sldId id="329" r:id="rId7"/>
    <p:sldId id="336" r:id="rId8"/>
    <p:sldId id="338" r:id="rId9"/>
    <p:sldId id="33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20" autoAdjust="0"/>
    <p:restoredTop sz="96327"/>
  </p:normalViewPr>
  <p:slideViewPr>
    <p:cSldViewPr snapToGrid="0" showGuides="1">
      <p:cViewPr varScale="1">
        <p:scale>
          <a:sx n="82" d="100"/>
          <a:sy n="82" d="100"/>
        </p:scale>
        <p:origin x="1109" y="72"/>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01/11/2024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01/11/2024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A29D8FC-E32A-5566-0930-02B99F5763A6}"/>
              </a:ext>
            </a:extLst>
          </p:cNvPr>
          <p:cNvSpPr>
            <a:spLocks noGrp="1"/>
          </p:cNvSpPr>
          <p:nvPr>
            <p:ph type="subTitle" idx="1"/>
          </p:nvPr>
        </p:nvSpPr>
        <p:spPr>
          <a:xfrm>
            <a:off x="952800" y="699736"/>
            <a:ext cx="10273911" cy="533111"/>
          </a:xfrm>
        </p:spPr>
        <p:txBody>
          <a:bodyPr/>
          <a:lstStyle/>
          <a:p>
            <a:r>
              <a:rPr lang="en-GB" dirty="0"/>
              <a:t>Instructions for the Research Question Demos</a:t>
            </a:r>
          </a:p>
        </p:txBody>
      </p:sp>
      <p:sp>
        <p:nvSpPr>
          <p:cNvPr id="4" name="Slide Number Placeholder 3">
            <a:extLst>
              <a:ext uri="{FF2B5EF4-FFF2-40B4-BE49-F238E27FC236}">
                <a16:creationId xmlns:a16="http://schemas.microsoft.com/office/drawing/2014/main" id="{E143B824-C7FA-8427-0A8B-E8B5D7787B83}"/>
              </a:ext>
            </a:extLst>
          </p:cNvPr>
          <p:cNvSpPr>
            <a:spLocks noGrp="1"/>
          </p:cNvSpPr>
          <p:nvPr>
            <p:ph type="sldNum" sz="quarter" idx="12"/>
          </p:nvPr>
        </p:nvSpPr>
        <p:spPr/>
        <p:txBody>
          <a:bodyPr/>
          <a:lstStyle/>
          <a:p>
            <a:fld id="{E4D355CA-84B7-41B1-B164-8BB439CC7C6B}" type="slidenum">
              <a:rPr lang="en-GB" smtClean="0"/>
              <a:pPr/>
              <a:t>1</a:t>
            </a:fld>
            <a:endParaRPr lang="en-GB" dirty="0"/>
          </a:p>
        </p:txBody>
      </p:sp>
      <p:sp>
        <p:nvSpPr>
          <p:cNvPr id="6" name="TextBox 5">
            <a:extLst>
              <a:ext uri="{FF2B5EF4-FFF2-40B4-BE49-F238E27FC236}">
                <a16:creationId xmlns:a16="http://schemas.microsoft.com/office/drawing/2014/main" id="{6DD9461E-8553-F8C3-E23F-FB71330E931F}"/>
              </a:ext>
            </a:extLst>
          </p:cNvPr>
          <p:cNvSpPr txBox="1"/>
          <p:nvPr/>
        </p:nvSpPr>
        <p:spPr>
          <a:xfrm>
            <a:off x="388578" y="1310979"/>
            <a:ext cx="11486747" cy="4801314"/>
          </a:xfrm>
          <a:prstGeom prst="rect">
            <a:avLst/>
          </a:prstGeom>
          <a:solidFill>
            <a:schemeClr val="bg1"/>
          </a:solidFill>
        </p:spPr>
        <p:txBody>
          <a:bodyPr wrap="square" rtlCol="0">
            <a:spAutoFit/>
          </a:bodyPr>
          <a:lstStyle/>
          <a:p>
            <a:r>
              <a:rPr lang="en-GB" dirty="0"/>
              <a:t>You have 3 minutes to present – be ready to share your screen, practice first. We can only offer you one opportunity to present so please make the most of it.</a:t>
            </a:r>
          </a:p>
          <a:p>
            <a:endParaRPr lang="en-GB" dirty="0"/>
          </a:p>
          <a:p>
            <a:r>
              <a:rPr lang="en-GB" dirty="0">
                <a:solidFill>
                  <a:srgbClr val="FF0000"/>
                </a:solidFill>
              </a:rPr>
              <a:t>Research Questions are dependent on the variables and datatypes you have in your chosen dataset. Before going ahead with defining your Research Question, your dataset DSXXXX must match your assigned Dataset, I.e., did you check the dataset assignment list on Slack (Announcements)? Your group number must be assigned to the dataset you are referencing here.</a:t>
            </a:r>
          </a:p>
          <a:p>
            <a:endParaRPr lang="en-GB" dirty="0"/>
          </a:p>
          <a:p>
            <a:r>
              <a:rPr lang="en-GB" dirty="0"/>
              <a:t>The next few slides give you three alternatives for how to define your research question and hypotheses.  You will select only one type of research question. Before presenting DELETE all the texts that are either instructions or options you do not use (including this slide).   You can then enlarge your selection.</a:t>
            </a:r>
          </a:p>
          <a:p>
            <a:r>
              <a:rPr lang="en-GB" dirty="0"/>
              <a:t>We will send you instructions as to how to sign up.  Sign up early. When the space runs out, we cannot issue any further. DO NOT SIGN UP unless you can attend.  All the group members should attend but select one person to present.</a:t>
            </a:r>
          </a:p>
          <a:p>
            <a:r>
              <a:rPr lang="en-GB" b="1" i="1" dirty="0"/>
              <a:t>We look forward to giving you feedback.  You will not be graded on this presentation but if you do not attend and you booked a space you are preventing someone else presenting and are going against our module values</a:t>
            </a:r>
            <a:r>
              <a:rPr lang="en-GB" dirty="0"/>
              <a:t>.  This will be reflected in your peer evaluation.</a:t>
            </a:r>
          </a:p>
        </p:txBody>
      </p:sp>
    </p:spTree>
    <p:extLst>
      <p:ext uri="{BB962C8B-B14F-4D97-AF65-F5344CB8AC3E}">
        <p14:creationId xmlns:p14="http://schemas.microsoft.com/office/powerpoint/2010/main" val="384748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a:xfrm>
            <a:off x="953999" y="2589046"/>
            <a:ext cx="10031157" cy="2160000"/>
          </a:xfrm>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A252                                        Name of Student Presenting: Aqsa Jabeen</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r>
              <a:rPr lang="en-GB" dirty="0"/>
              <a:t>7COM1079-2024  Student Group No:                    Names of Student Attendees  (all group should attend to get feedback): </a:t>
            </a:r>
          </a:p>
        </p:txBody>
      </p:sp>
    </p:spTree>
    <p:extLst>
      <p:ext uri="{BB962C8B-B14F-4D97-AF65-F5344CB8AC3E}">
        <p14:creationId xmlns:p14="http://schemas.microsoft.com/office/powerpoint/2010/main" val="4148532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821094" y="1285092"/>
            <a:ext cx="10254434"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(replace this text with your DS289 number and Bone tumor )</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Names of Student Group Attendees: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400" b="0" dirty="0">
                <a:latin typeface="Calibri"/>
                <a:cs typeface="Calibri"/>
              </a:rPr>
              <a:t>This dataset is interesting to us because </a:t>
            </a:r>
            <a:r>
              <a:rPr lang="en-US" sz="2400" b="0" dirty="0">
                <a:solidFill>
                  <a:srgbClr val="FF0000"/>
                </a:solidFill>
                <a:latin typeface="Calibri"/>
                <a:cs typeface="Calibri"/>
              </a:rPr>
              <a:t>(one sentence):</a:t>
            </a:r>
            <a:r>
              <a:rPr lang="en-US" sz="2400" dirty="0"/>
              <a:t>This dataset is interesting to us because it provides information on various factors related to bone tumors and the patient outcomes, which could help in understanding predictors of different treatment outcomes.</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i="1" dirty="0">
                <a:solidFill>
                  <a:schemeClr val="accent2">
                    <a:lumMod val="75000"/>
                  </a:schemeClr>
                </a:solidFill>
                <a:latin typeface="Calibri"/>
                <a:cs typeface="Calibri"/>
              </a:rPr>
              <a:t>From the column headings in your dataset choose ONE independent * and ONE dependent variable .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Grade</a:t>
            </a:r>
            <a:br>
              <a:rPr lang="en-US" sz="2400" b="0" dirty="0">
                <a:latin typeface="Calibri"/>
                <a:cs typeface="Calibri"/>
              </a:rPr>
            </a:br>
            <a:r>
              <a:rPr lang="en-US" sz="2400" b="0" dirty="0">
                <a:solidFill>
                  <a:srgbClr val="FF0000"/>
                </a:solidFill>
                <a:latin typeface="Calibri"/>
                <a:cs typeface="Calibri"/>
              </a:rPr>
              <a:t>                   </a:t>
            </a:r>
            <a:r>
              <a:rPr lang="en-US" sz="2400" b="0" dirty="0">
                <a:latin typeface="Calibri"/>
                <a:cs typeface="Calibri"/>
              </a:rPr>
              <a:t>This  Independent variable datatype is (select one): </a:t>
            </a:r>
            <a:r>
              <a:rPr lang="en-US" sz="2400" b="0" dirty="0">
                <a:solidFill>
                  <a:srgbClr val="FF0000"/>
                </a:solidFill>
                <a:latin typeface="Calibri"/>
                <a:cs typeface="Calibri"/>
              </a:rPr>
              <a:t>Nominal</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a:t>
            </a:r>
            <a:r>
              <a:rPr lang="en-US" sz="2400" b="0" dirty="0">
                <a:solidFill>
                  <a:srgbClr val="FF0000"/>
                </a:solidFill>
                <a:latin typeface="Calibri"/>
                <a:cs typeface="Calibri"/>
              </a:rPr>
              <a:t>Status</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(select one): </a:t>
            </a:r>
            <a:r>
              <a:rPr lang="en-US" sz="2400" b="0" dirty="0">
                <a:solidFill>
                  <a:srgbClr val="FF0000"/>
                </a:solidFill>
                <a:latin typeface="Calibri"/>
                <a:cs typeface="Calibri"/>
              </a:rPr>
              <a:t>Nominal	</a:t>
            </a:r>
          </a:p>
        </p:txBody>
      </p:sp>
      <p:sp>
        <p:nvSpPr>
          <p:cNvPr id="6" name="TextBox 5">
            <a:extLst>
              <a:ext uri="{FF2B5EF4-FFF2-40B4-BE49-F238E27FC236}">
                <a16:creationId xmlns:a16="http://schemas.microsoft.com/office/drawing/2014/main" id="{732D6C0D-D649-2AA9-7741-835F3E841A25}"/>
              </a:ext>
            </a:extLst>
          </p:cNvPr>
          <p:cNvSpPr txBox="1"/>
          <p:nvPr/>
        </p:nvSpPr>
        <p:spPr>
          <a:xfrm>
            <a:off x="6766560" y="5385816"/>
            <a:ext cx="4187952" cy="1200329"/>
          </a:xfrm>
          <a:prstGeom prst="rect">
            <a:avLst/>
          </a:prstGeom>
          <a:noFill/>
        </p:spPr>
        <p:txBody>
          <a:bodyPr wrap="square" rtlCol="0">
            <a:spAutoFit/>
          </a:bodyPr>
          <a:lstStyle/>
          <a:p>
            <a:r>
              <a:rPr lang="en-GB" dirty="0">
                <a:solidFill>
                  <a:schemeClr val="accent2">
                    <a:lumMod val="75000"/>
                  </a:schemeClr>
                </a:solidFill>
              </a:rPr>
              <a:t>*For comparison of two nominal variables and for comparison of proportions you use two (or more) independent variables (see next slide)</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56969"/>
            <a:ext cx="9753625" cy="230832"/>
          </a:xfrm>
        </p:spPr>
        <p:txBody>
          <a:bodyPr/>
          <a:lstStyle/>
          <a:p>
            <a:pPr>
              <a:spcAft>
                <a:spcPts val="0"/>
              </a:spcAft>
            </a:pPr>
            <a:r>
              <a:rPr lang="en-GB" dirty="0"/>
              <a:t>Our Research Question is </a:t>
            </a:r>
            <a:r>
              <a:rPr lang="en-GB" sz="1800" dirty="0">
                <a:solidFill>
                  <a:srgbClr val="FF0000"/>
                </a:solidFill>
              </a:rPr>
              <a:t>Choose ONE of the three templates below replacing the blue text with your variables – then add hypotheses as shown in next slide</a:t>
            </a: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2780322"/>
            <a:ext cx="10640594" cy="2678085"/>
          </a:xfrm>
        </p:spPr>
        <p:txBody>
          <a:bodyPr>
            <a:noAutofit/>
          </a:bodyPr>
          <a:lstStyle/>
          <a:p>
            <a:pPr>
              <a:lnSpc>
                <a:spcPct val="100000"/>
              </a:lnSpc>
            </a:pPr>
            <a:br>
              <a:rPr lang="en-GB" sz="2400" b="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Template </a:t>
            </a:r>
            <a:r>
              <a:rPr lang="en-IE" sz="2400" baseline="30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2400" dirty="0"/>
              <a:t> "Is there a difference in the proportions of </a:t>
            </a:r>
            <a:r>
              <a:rPr lang="en-US" sz="2400" dirty="0">
                <a:solidFill>
                  <a:srgbClr val="FF0000"/>
                </a:solidFill>
              </a:rPr>
              <a:t>Status</a:t>
            </a:r>
            <a:r>
              <a:rPr lang="en-US" sz="2400" dirty="0"/>
              <a:t> (NED, AWD, D) between different </a:t>
            </a:r>
            <a:r>
              <a:rPr lang="en-US" sz="2400" dirty="0">
                <a:solidFill>
                  <a:srgbClr val="FF0000"/>
                </a:solidFill>
              </a:rPr>
              <a:t>Grade</a:t>
            </a:r>
            <a:r>
              <a:rPr lang="en-US" sz="2400" dirty="0"/>
              <a:t> levels (e.g., High vs. Intermediate)?"</a:t>
            </a: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521219" y="284375"/>
            <a:ext cx="10406581" cy="1391600"/>
          </a:xfrm>
        </p:spPr>
        <p:txBody>
          <a:bodyPr vert="horz" lIns="0" tIns="0" rIns="0" bIns="0" rtlCol="0" anchor="t">
            <a:noAutofit/>
          </a:bodyPr>
          <a:lstStyle/>
          <a:p>
            <a:endParaRPr lang="en-US" sz="2400" dirty="0"/>
          </a:p>
          <a:p>
            <a:r>
              <a:rPr lang="en-US" sz="2400" dirty="0"/>
              <a:t>Hypotheses</a:t>
            </a:r>
          </a:p>
          <a:p>
            <a:endParaRPr lang="en-US" sz="2400" dirty="0"/>
          </a:p>
          <a:p>
            <a:endParaRPr lang="en-US" sz="2400" dirty="0"/>
          </a:p>
          <a:p>
            <a:r>
              <a:rPr lang="en-US" sz="2400" dirty="0"/>
              <a:t>Null hypothesis (H0): There is no difference in the proportions of Status (NED, AWD, D) among Grade levels (High, Intermediate, etc.).</a:t>
            </a:r>
          </a:p>
          <a:p>
            <a:endParaRPr lang="en-US" sz="2400" dirty="0"/>
          </a:p>
          <a:p>
            <a:r>
              <a:rPr lang="en-US" sz="2400" dirty="0"/>
              <a:t>Alternative hypothesis (H1): There is a difference in the proportions of Status (NED, AWD, D) among Grade levels (High, Intermediate, etc.).</a:t>
            </a: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Tree>
    <p:extLst>
      <p:ext uri="{BB962C8B-B14F-4D97-AF65-F5344CB8AC3E}">
        <p14:creationId xmlns:p14="http://schemas.microsoft.com/office/powerpoint/2010/main" val="1833041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EDF47CE-5D5A-6104-A73A-4C8E09C48DA4}"/>
              </a:ext>
            </a:extLst>
          </p:cNvPr>
          <p:cNvSpPr>
            <a:spLocks noGrp="1"/>
          </p:cNvSpPr>
          <p:nvPr>
            <p:ph type="subTitle" idx="1"/>
          </p:nvPr>
        </p:nvSpPr>
        <p:spPr>
          <a:xfrm>
            <a:off x="954000" y="2019168"/>
            <a:ext cx="9769418" cy="230832"/>
          </a:xfrm>
        </p:spPr>
        <p:txBody>
          <a:bodyPr/>
          <a:lstStyle/>
          <a:p>
            <a:r>
              <a:rPr lang="en-GB" sz="6600" dirty="0"/>
              <a:t>Snippet</a:t>
            </a:r>
          </a:p>
          <a:p>
            <a:pPr marL="742950" indent="-742950">
              <a:buAutoNum type="arabicPeriod"/>
            </a:pPr>
            <a:r>
              <a:rPr lang="en-GB" dirty="0"/>
              <a:t>The columns/variables you are using in your research question</a:t>
            </a:r>
          </a:p>
          <a:p>
            <a:pPr marL="742950" indent="-742950">
              <a:buAutoNum type="arabicPeriod"/>
            </a:pPr>
            <a:r>
              <a:rPr lang="en-GB" dirty="0"/>
              <a:t>At least 5 rows of the data</a:t>
            </a:r>
          </a:p>
          <a:p>
            <a:pPr marL="742950" indent="-742950">
              <a:buAutoNum type="arabicPeriod"/>
            </a:pPr>
            <a:r>
              <a:rPr lang="en-GB" dirty="0"/>
              <a:t>Tell us how many rows your dataset has.</a:t>
            </a:r>
          </a:p>
        </p:txBody>
      </p:sp>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a:xfrm>
            <a:off x="778677" y="1051087"/>
            <a:ext cx="7176911" cy="230832"/>
          </a:xfrm>
        </p:spPr>
        <p:txBody>
          <a:bodyPr/>
          <a:lstStyle/>
          <a:p>
            <a:r>
              <a:rPr lang="en-GB"/>
              <a:t>PRESENTATION TITLE (ADD VIA INSERT, HEADER &amp; FOOTER)</a:t>
            </a:r>
            <a:endParaRPr lang="en-GB" dirty="0"/>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6</a:t>
            </a:fld>
            <a:endParaRPr lang="en-GB" dirty="0"/>
          </a:p>
        </p:txBody>
      </p:sp>
      <p:pic>
        <p:nvPicPr>
          <p:cNvPr id="6" name="Picture 5">
            <a:extLst>
              <a:ext uri="{FF2B5EF4-FFF2-40B4-BE49-F238E27FC236}">
                <a16:creationId xmlns:a16="http://schemas.microsoft.com/office/drawing/2014/main" id="{A9A7276D-37BD-45DE-9B42-46F1A17BF9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85" y="2425959"/>
            <a:ext cx="11220038" cy="2584580"/>
          </a:xfrm>
          <a:prstGeom prst="rect">
            <a:avLst/>
          </a:prstGeom>
        </p:spPr>
      </p:pic>
    </p:spTree>
    <p:extLst>
      <p:ext uri="{BB962C8B-B14F-4D97-AF65-F5344CB8AC3E}">
        <p14:creationId xmlns:p14="http://schemas.microsoft.com/office/powerpoint/2010/main" val="84975377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Props1.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2.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13551</TotalTime>
  <Words>813</Words>
  <Application>Microsoft Office PowerPoint</Application>
  <PresentationFormat>Widescreen</PresentationFormat>
  <Paragraphs>41</Paragraphs>
  <Slides>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Times New Roman</vt:lpstr>
      <vt:lpstr>Herts Theme</vt:lpstr>
      <vt:lpstr>PowerPoint Presentation</vt:lpstr>
      <vt:lpstr>Research Question –  Tutorial Presentation for Feedback Date:  </vt:lpstr>
      <vt:lpstr>This dataset is interesting to us because (one sentence):This dataset is interesting to us because it provides information on various factors related to bone tumors and the patient outcomes, which could help in understanding predictors of different treatment outcomes.  From the column headings in your dataset choose ONE independent * and ONE dependent variable .  Our  Independent variable is: Grade                    This  Independent variable datatype is (select one): Nominal Our Dependent variable is: Status                    This Dependent variable datatype is  (select one): Nominal </vt:lpstr>
      <vt:lpstr>  Template 3: "Is there a difference in the proportions of Status (NED, AWD, D) between different Grade levels (e.g., High vs. Intermediate)?"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Aqsa Jabeen [Student-PECS]</cp:lastModifiedBy>
  <cp:revision>240</cp:revision>
  <dcterms:created xsi:type="dcterms:W3CDTF">2019-10-01T08:37:56Z</dcterms:created>
  <dcterms:modified xsi:type="dcterms:W3CDTF">2024-11-03T16:59:29Z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