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03232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03232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03232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03232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03232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03232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03232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03232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03232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03232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D1E5"/>
          </a:solidFill>
        </a:fill>
      </a:tcStyle>
    </a:wholeTbl>
    <a:band2H>
      <a:tcTxStyle/>
      <a:tcStyle>
        <a:tcBdr/>
        <a:fill>
          <a:solidFill>
            <a:srgbClr val="EFE9F2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03232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CDD0"/>
          </a:solidFill>
        </a:fill>
      </a:tcStyle>
    </a:wholeTbl>
    <a:band2H>
      <a:tcTxStyle/>
      <a:tcStyle>
        <a:tcBdr/>
        <a:fill>
          <a:solidFill>
            <a:srgbClr val="FDE8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03232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DCB"/>
          </a:solidFill>
        </a:fill>
      </a:tcStyle>
    </a:wholeTbl>
    <a:band2H>
      <a:tcTxStyle/>
      <a:tcStyle>
        <a:tcBdr/>
        <a:fill>
          <a:solidFill>
            <a:srgbClr val="FFF6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0323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0323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03232"/>
              </a:solidFill>
              <a:prstDash val="solid"/>
              <a:round/>
            </a:ln>
          </a:top>
          <a:bottom>
            <a:ln w="25400" cap="flat">
              <a:solidFill>
                <a:srgbClr val="20323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03232"/>
              </a:solidFill>
              <a:prstDash val="solid"/>
              <a:round/>
            </a:ln>
          </a:top>
          <a:bottom>
            <a:ln w="25400" cap="flat">
              <a:solidFill>
                <a:srgbClr val="20323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03232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CCC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03232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03232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03232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03232"/>
      </a:tcTxStyle>
      <a:tcStyle>
        <a:tcBdr>
          <a:left>
            <a:ln w="12700" cap="flat">
              <a:solidFill>
                <a:srgbClr val="203232"/>
              </a:solidFill>
              <a:prstDash val="solid"/>
              <a:round/>
            </a:ln>
          </a:left>
          <a:right>
            <a:ln w="12700" cap="flat">
              <a:solidFill>
                <a:srgbClr val="203232"/>
              </a:solidFill>
              <a:prstDash val="solid"/>
              <a:round/>
            </a:ln>
          </a:right>
          <a:top>
            <a:ln w="12700" cap="flat">
              <a:solidFill>
                <a:srgbClr val="203232"/>
              </a:solidFill>
              <a:prstDash val="solid"/>
              <a:round/>
            </a:ln>
          </a:top>
          <a:bottom>
            <a:ln w="12700" cap="flat">
              <a:solidFill>
                <a:srgbClr val="203232"/>
              </a:solidFill>
              <a:prstDash val="solid"/>
              <a:round/>
            </a:ln>
          </a:bottom>
          <a:insideH>
            <a:ln w="12700" cap="flat">
              <a:solidFill>
                <a:srgbClr val="203232"/>
              </a:solidFill>
              <a:prstDash val="solid"/>
              <a:round/>
            </a:ln>
          </a:insideH>
          <a:insideV>
            <a:ln w="12700" cap="flat">
              <a:solidFill>
                <a:srgbClr val="203232"/>
              </a:solidFill>
              <a:prstDash val="solid"/>
              <a:round/>
            </a:ln>
          </a:insideV>
        </a:tcBdr>
        <a:fill>
          <a:solidFill>
            <a:srgbClr val="203232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03232"/>
      </a:tcTxStyle>
      <a:tcStyle>
        <a:tcBdr>
          <a:left>
            <a:ln w="12700" cap="flat">
              <a:solidFill>
                <a:srgbClr val="203232"/>
              </a:solidFill>
              <a:prstDash val="solid"/>
              <a:round/>
            </a:ln>
          </a:left>
          <a:right>
            <a:ln w="12700" cap="flat">
              <a:solidFill>
                <a:srgbClr val="203232"/>
              </a:solidFill>
              <a:prstDash val="solid"/>
              <a:round/>
            </a:ln>
          </a:right>
          <a:top>
            <a:ln w="12700" cap="flat">
              <a:solidFill>
                <a:srgbClr val="203232"/>
              </a:solidFill>
              <a:prstDash val="solid"/>
              <a:round/>
            </a:ln>
          </a:top>
          <a:bottom>
            <a:ln w="12700" cap="flat">
              <a:solidFill>
                <a:srgbClr val="203232"/>
              </a:solidFill>
              <a:prstDash val="solid"/>
              <a:round/>
            </a:ln>
          </a:bottom>
          <a:insideH>
            <a:ln w="12700" cap="flat">
              <a:solidFill>
                <a:srgbClr val="203232"/>
              </a:solidFill>
              <a:prstDash val="solid"/>
              <a:round/>
            </a:ln>
          </a:insideH>
          <a:insideV>
            <a:ln w="12700" cap="flat">
              <a:solidFill>
                <a:srgbClr val="203232"/>
              </a:solidFill>
              <a:prstDash val="solid"/>
              <a:round/>
            </a:ln>
          </a:insideV>
        </a:tcBdr>
        <a:fill>
          <a:solidFill>
            <a:srgbClr val="203232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03232"/>
      </a:tcTxStyle>
      <a:tcStyle>
        <a:tcBdr>
          <a:left>
            <a:ln w="12700" cap="flat">
              <a:solidFill>
                <a:srgbClr val="203232"/>
              </a:solidFill>
              <a:prstDash val="solid"/>
              <a:round/>
            </a:ln>
          </a:left>
          <a:right>
            <a:ln w="12700" cap="flat">
              <a:solidFill>
                <a:srgbClr val="203232"/>
              </a:solidFill>
              <a:prstDash val="solid"/>
              <a:round/>
            </a:ln>
          </a:right>
          <a:top>
            <a:ln w="50800" cap="flat">
              <a:solidFill>
                <a:srgbClr val="203232"/>
              </a:solidFill>
              <a:prstDash val="solid"/>
              <a:round/>
            </a:ln>
          </a:top>
          <a:bottom>
            <a:ln w="12700" cap="flat">
              <a:solidFill>
                <a:srgbClr val="203232"/>
              </a:solidFill>
              <a:prstDash val="solid"/>
              <a:round/>
            </a:ln>
          </a:bottom>
          <a:insideH>
            <a:ln w="12700" cap="flat">
              <a:solidFill>
                <a:srgbClr val="203232"/>
              </a:solidFill>
              <a:prstDash val="solid"/>
              <a:round/>
            </a:ln>
          </a:insideH>
          <a:insideV>
            <a:ln w="12700" cap="flat">
              <a:solidFill>
                <a:srgbClr val="203232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03232"/>
      </a:tcTxStyle>
      <a:tcStyle>
        <a:tcBdr>
          <a:left>
            <a:ln w="12700" cap="flat">
              <a:solidFill>
                <a:srgbClr val="203232"/>
              </a:solidFill>
              <a:prstDash val="solid"/>
              <a:round/>
            </a:ln>
          </a:left>
          <a:right>
            <a:ln w="12700" cap="flat">
              <a:solidFill>
                <a:srgbClr val="203232"/>
              </a:solidFill>
              <a:prstDash val="solid"/>
              <a:round/>
            </a:ln>
          </a:right>
          <a:top>
            <a:ln w="12700" cap="flat">
              <a:solidFill>
                <a:srgbClr val="203232"/>
              </a:solidFill>
              <a:prstDash val="solid"/>
              <a:round/>
            </a:ln>
          </a:top>
          <a:bottom>
            <a:ln w="25400" cap="flat">
              <a:solidFill>
                <a:srgbClr val="203232"/>
              </a:solidFill>
              <a:prstDash val="solid"/>
              <a:round/>
            </a:ln>
          </a:bottom>
          <a:insideH>
            <a:ln w="12700" cap="flat">
              <a:solidFill>
                <a:srgbClr val="203232"/>
              </a:solidFill>
              <a:prstDash val="solid"/>
              <a:round/>
            </a:ln>
          </a:insideH>
          <a:insideV>
            <a:ln w="12700" cap="flat">
              <a:solidFill>
                <a:srgbClr val="203232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336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ull Bleed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icture Placeholder 2"/>
          <p:cNvSpPr>
            <a:spLocks noGrp="1"/>
          </p:cNvSpPr>
          <p:nvPr>
            <p:ph type="pic" idx="2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Vide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Media Placeholder 8"/>
          <p:cNvSpPr>
            <a:spLocks noGrp="1"/>
          </p:cNvSpPr>
          <p:nvPr>
            <p:ph type="media" idx="21"/>
          </p:nvPr>
        </p:nvSpPr>
        <p:spPr>
          <a:xfrm>
            <a:off x="140400" y="140400"/>
            <a:ext cx="11916000" cy="65808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cons and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997266" y="783354"/>
            <a:ext cx="224595" cy="2096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17" name="Rectangle 6"/>
          <p:cNvSpPr/>
          <p:nvPr/>
        </p:nvSpPr>
        <p:spPr>
          <a:xfrm>
            <a:off x="0" y="-1"/>
            <a:ext cx="12192000" cy="14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8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70139" y="4079342"/>
            <a:ext cx="3144661" cy="22521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r>
              <a:t>Add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1462174" y="1640942"/>
            <a:ext cx="2160588" cy="2160589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0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5015705" y="1640942"/>
            <a:ext cx="2160588" cy="2160589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1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8569235" y="1640942"/>
            <a:ext cx="2160588" cy="2160589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nd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4002" y="5511600"/>
            <a:ext cx="2242796" cy="397959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Title Text"/>
          <p:cNvSpPr txBox="1">
            <a:spLocks noGrp="1"/>
          </p:cNvSpPr>
          <p:nvPr>
            <p:ph type="title"/>
          </p:nvPr>
        </p:nvSpPr>
        <p:spPr>
          <a:xfrm>
            <a:off x="926844" y="1964351"/>
            <a:ext cx="11828559" cy="10515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ts val="8100"/>
              </a:lnSpc>
              <a:defRPr sz="7300" spc="-3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14605" y="779732"/>
            <a:ext cx="224596" cy="20966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lick to edit master title"/>
          <p:cNvSpPr txBox="1">
            <a:spLocks noGrp="1"/>
          </p:cNvSpPr>
          <p:nvPr>
            <p:ph type="title" hasCustomPrompt="1"/>
          </p:nvPr>
        </p:nvSpPr>
        <p:spPr>
          <a:xfrm>
            <a:off x="953999" y="2579715"/>
            <a:ext cx="10031157" cy="216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ts val="8000"/>
              </a:lnSpc>
              <a:defRPr sz="7500" spc="-200">
                <a:solidFill>
                  <a:srgbClr val="FFFFFF"/>
                </a:solidFill>
              </a:defRPr>
            </a:lvl1pPr>
          </a:lstStyle>
          <a:p>
            <a:r>
              <a:t>Click to edit master title</a:t>
            </a:r>
          </a:p>
        </p:txBody>
      </p:sp>
      <p:sp>
        <p:nvSpPr>
          <p:cNvPr id="2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54000" y="1889999"/>
            <a:ext cx="10031156" cy="360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  <a:lvl2pPr indent="457200">
              <a:defRPr sz="3600">
                <a:solidFill>
                  <a:srgbClr val="FFFFFF"/>
                </a:solidFill>
              </a:defRPr>
            </a:lvl2pPr>
            <a:lvl3pPr marL="0" indent="914400">
              <a:buSzTx/>
              <a:buNone/>
              <a:defRPr sz="3600">
                <a:solidFill>
                  <a:srgbClr val="FFFFFF"/>
                </a:solidFill>
              </a:defRPr>
            </a:lvl3pPr>
            <a:lvl4pPr indent="1371600">
              <a:defRPr sz="3600">
                <a:solidFill>
                  <a:srgbClr val="FFFFFF"/>
                </a:solidFill>
              </a:defRPr>
            </a:lvl4pPr>
            <a:lvl5pPr indent="1828800">
              <a:defRPr sz="3600">
                <a:solidFill>
                  <a:srgbClr val="FFFFFF"/>
                </a:solidFill>
              </a:defRPr>
            </a:lvl5pPr>
          </a:lstStyle>
          <a:p>
            <a:r>
              <a:t>Click to edit master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14605" y="779732"/>
            <a:ext cx="224596" cy="20966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pic>
        <p:nvPicPr>
          <p:cNvPr id="22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4000" y="5511600"/>
            <a:ext cx="2242800" cy="3979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4000" y="1889999"/>
            <a:ext cx="7200001" cy="360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  <a:lvl2pPr indent="457200">
              <a:defRPr sz="3600"/>
            </a:lvl2pPr>
            <a:lvl3pPr marL="0" indent="914400">
              <a:buSzTx/>
              <a:buNone/>
              <a:defRPr sz="3600"/>
            </a:lvl3pPr>
            <a:lvl4pPr indent="1371600">
              <a:defRPr sz="3600"/>
            </a:lvl4pPr>
            <a:lvl5pPr indent="1828800"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14605" y="791022"/>
            <a:ext cx="224596" cy="2096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31" name="Click to edit master title"/>
          <p:cNvSpPr txBox="1">
            <a:spLocks noGrp="1"/>
          </p:cNvSpPr>
          <p:nvPr>
            <p:ph type="title" hasCustomPrompt="1"/>
          </p:nvPr>
        </p:nvSpPr>
        <p:spPr>
          <a:xfrm>
            <a:off x="953999" y="2579715"/>
            <a:ext cx="10031157" cy="216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ts val="8000"/>
              </a:lnSpc>
              <a:defRPr sz="7500" spc="-200"/>
            </a:lvl1pPr>
          </a:lstStyle>
          <a:p>
            <a:r>
              <a:t>Click to edit master title</a:t>
            </a:r>
          </a:p>
        </p:txBody>
      </p:sp>
      <p:sp>
        <p:nvSpPr>
          <p:cNvPr id="32" name="Rectangle 9"/>
          <p:cNvSpPr/>
          <p:nvPr/>
        </p:nvSpPr>
        <p:spPr>
          <a:xfrm>
            <a:off x="0" y="-1"/>
            <a:ext cx="12192000" cy="14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/>
                </a:solidFill>
              </a:defRPr>
            </a:pPr>
            <a:endParaRPr/>
          </a:p>
        </p:txBody>
      </p:sp>
      <p:pic>
        <p:nvPicPr>
          <p:cNvPr id="33" name="Picture 10" descr="Picture 10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953997" y="5517265"/>
            <a:ext cx="2244882" cy="3969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Two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>
            <a:spLocks noGrp="1"/>
          </p:cNvSpPr>
          <p:nvPr>
            <p:ph type="title"/>
          </p:nvPr>
        </p:nvSpPr>
        <p:spPr>
          <a:xfrm>
            <a:off x="954000" y="1889999"/>
            <a:ext cx="10279151" cy="36512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1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73667" y="2717444"/>
            <a:ext cx="4903201" cy="31752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r>
              <a:t>Add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997266" y="783354"/>
            <a:ext cx="224595" cy="2096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43" name="Rectangle 7"/>
          <p:cNvSpPr/>
          <p:nvPr/>
        </p:nvSpPr>
        <p:spPr>
          <a:xfrm>
            <a:off x="0" y="-1"/>
            <a:ext cx="12192000" cy="14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>
            <a:spLocks noGrp="1"/>
          </p:cNvSpPr>
          <p:nvPr>
            <p:ph type="title"/>
          </p:nvPr>
        </p:nvSpPr>
        <p:spPr>
          <a:xfrm>
            <a:off x="954000" y="1889999"/>
            <a:ext cx="10279151" cy="36512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970139" y="2717600"/>
            <a:ext cx="10251723" cy="3175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r>
              <a:t>Add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997266" y="783354"/>
            <a:ext cx="224595" cy="2096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53" name="Rectangle 6"/>
          <p:cNvSpPr/>
          <p:nvPr/>
        </p:nvSpPr>
        <p:spPr>
          <a:xfrm>
            <a:off x="0" y="-1"/>
            <a:ext cx="12192000" cy="14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 Lar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lick to add title."/>
          <p:cNvSpPr txBox="1">
            <a:spLocks noGrp="1"/>
          </p:cNvSpPr>
          <p:nvPr>
            <p:ph type="title" hasCustomPrompt="1"/>
          </p:nvPr>
        </p:nvSpPr>
        <p:spPr>
          <a:xfrm>
            <a:off x="954000" y="775255"/>
            <a:ext cx="7361570" cy="36512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Click to add title.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970139" y="1367692"/>
            <a:ext cx="10251723" cy="492369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r>
              <a:t>Add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997266" y="783354"/>
            <a:ext cx="224595" cy="2096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3" name="Rectangle 6"/>
          <p:cNvSpPr/>
          <p:nvPr/>
        </p:nvSpPr>
        <p:spPr>
          <a:xfrm>
            <a:off x="0" y="-1"/>
            <a:ext cx="12192000" cy="14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 Lar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997266" y="783354"/>
            <a:ext cx="224595" cy="20966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970139" y="1367692"/>
            <a:ext cx="10251723" cy="492369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>
                <a:solidFill>
                  <a:srgbClr val="FFFFFF"/>
                </a:solidFill>
              </a:defRPr>
            </a:lvl1pPr>
            <a:lvl2pPr>
              <a:defRPr b="0">
                <a:solidFill>
                  <a:srgbClr val="FFFFFF"/>
                </a:solidFill>
              </a:defRPr>
            </a:lvl2pPr>
            <a:lvl3pPr>
              <a:defRPr b="0">
                <a:solidFill>
                  <a:srgbClr val="FFFFFF"/>
                </a:solidFill>
              </a:defRPr>
            </a:lvl3pPr>
            <a:lvl4pPr>
              <a:defRPr b="0">
                <a:solidFill>
                  <a:srgbClr val="FFFFFF"/>
                </a:solidFill>
              </a:defRPr>
            </a:lvl4pPr>
            <a:lvl5pPr>
              <a:defRPr b="0">
                <a:solidFill>
                  <a:srgbClr val="FFFFFF"/>
                </a:solidFill>
              </a:defRPr>
            </a:lvl5pPr>
          </a:lstStyle>
          <a:p>
            <a:r>
              <a:t>Add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2" name="Click to add title."/>
          <p:cNvSpPr txBox="1">
            <a:spLocks noGrp="1"/>
          </p:cNvSpPr>
          <p:nvPr>
            <p:ph type="title" hasCustomPrompt="1"/>
          </p:nvPr>
        </p:nvSpPr>
        <p:spPr>
          <a:xfrm>
            <a:off x="954000" y="775255"/>
            <a:ext cx="7361570" cy="36512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Click to add title.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+ Image +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Text"/>
          <p:cNvSpPr txBox="1">
            <a:spLocks noGrp="1"/>
          </p:cNvSpPr>
          <p:nvPr>
            <p:ph type="title"/>
          </p:nvPr>
        </p:nvSpPr>
        <p:spPr>
          <a:xfrm>
            <a:off x="954000" y="1889999"/>
            <a:ext cx="10279151" cy="36512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8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835951" y="2728799"/>
            <a:ext cx="2959201" cy="3164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r>
              <a:t>Add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997266" y="783354"/>
            <a:ext cx="224595" cy="2096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82" name="Picture Placeholder 9"/>
          <p:cNvSpPr>
            <a:spLocks noGrp="1"/>
          </p:cNvSpPr>
          <p:nvPr>
            <p:ph type="pic" sz="half" idx="21"/>
          </p:nvPr>
        </p:nvSpPr>
        <p:spPr>
          <a:xfrm>
            <a:off x="954087" y="2728913"/>
            <a:ext cx="6400801" cy="412908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83" name="Rectangle 10"/>
          <p:cNvSpPr/>
          <p:nvPr/>
        </p:nvSpPr>
        <p:spPr>
          <a:xfrm>
            <a:off x="0" y="-1"/>
            <a:ext cx="12192000" cy="14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+ Content + 2 Imag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le Text"/>
          <p:cNvSpPr txBox="1">
            <a:spLocks noGrp="1"/>
          </p:cNvSpPr>
          <p:nvPr>
            <p:ph type="title"/>
          </p:nvPr>
        </p:nvSpPr>
        <p:spPr>
          <a:xfrm>
            <a:off x="954000" y="1889999"/>
            <a:ext cx="10279151" cy="36512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997266" y="783354"/>
            <a:ext cx="224595" cy="2096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92" name="Rectangle 7"/>
          <p:cNvSpPr/>
          <p:nvPr/>
        </p:nvSpPr>
        <p:spPr>
          <a:xfrm>
            <a:off x="0" y="-1"/>
            <a:ext cx="12192000" cy="14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53999" y="2728799"/>
            <a:ext cx="2959200" cy="3164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r>
              <a:t>Add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Picture 3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2844000" y="2854799"/>
            <a:ext cx="6501601" cy="1153634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356350"/>
            <a:ext cx="2844800" cy="3683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 sz="1500" b="1">
                <a:solidFill>
                  <a:srgbClr val="8A8D8D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l" defTabSz="914400" rtl="0" latinLnBrk="0">
        <a:lnSpc>
          <a:spcPts val="3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-100" baseline="0">
          <a:solidFill>
            <a:srgbClr val="203232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ts val="3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-100" baseline="0">
          <a:solidFill>
            <a:srgbClr val="203232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ts val="3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-100" baseline="0">
          <a:solidFill>
            <a:srgbClr val="203232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ts val="3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-100" baseline="0">
          <a:solidFill>
            <a:srgbClr val="203232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ts val="3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-100" baseline="0">
          <a:solidFill>
            <a:srgbClr val="203232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ts val="3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-100" baseline="0">
          <a:solidFill>
            <a:srgbClr val="203232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ts val="3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-100" baseline="0">
          <a:solidFill>
            <a:srgbClr val="203232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ts val="3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-100" baseline="0">
          <a:solidFill>
            <a:srgbClr val="203232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ts val="3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-100" baseline="0">
          <a:solidFill>
            <a:srgbClr val="203232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latinLnBrk="0">
        <a:lnSpc>
          <a:spcPts val="2800"/>
        </a:lnSpc>
        <a:spcBef>
          <a:spcPts val="9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-100" baseline="0">
          <a:solidFill>
            <a:srgbClr val="203232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ts val="2800"/>
        </a:lnSpc>
        <a:spcBef>
          <a:spcPts val="9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-100" baseline="0">
          <a:solidFill>
            <a:srgbClr val="203232"/>
          </a:solidFill>
          <a:uFillTx/>
          <a:latin typeface="Arial"/>
          <a:ea typeface="Arial"/>
          <a:cs typeface="Arial"/>
          <a:sym typeface="Arial"/>
        </a:defRPr>
      </a:lvl2pPr>
      <a:lvl3pPr marL="215999" marR="0" indent="-215999" algn="l" defTabSz="914400" rtl="0" latinLnBrk="0">
        <a:lnSpc>
          <a:spcPts val="2800"/>
        </a:lnSpc>
        <a:spcBef>
          <a:spcPts val="900"/>
        </a:spcBef>
        <a:spcAft>
          <a:spcPts val="0"/>
        </a:spcAft>
        <a:buClrTx/>
        <a:buSzPct val="100000"/>
        <a:buFontTx/>
        <a:buChar char="■"/>
        <a:tabLst/>
        <a:defRPr sz="2400" b="1" i="0" u="none" strike="noStrike" cap="none" spc="-100" baseline="0">
          <a:solidFill>
            <a:srgbClr val="203232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ts val="2800"/>
        </a:lnSpc>
        <a:spcBef>
          <a:spcPts val="9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-100" baseline="0">
          <a:solidFill>
            <a:srgbClr val="203232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ts val="2800"/>
        </a:lnSpc>
        <a:spcBef>
          <a:spcPts val="9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-100" baseline="0">
          <a:solidFill>
            <a:srgbClr val="203232"/>
          </a:solidFill>
          <a:uFillTx/>
          <a:latin typeface="Arial"/>
          <a:ea typeface="Arial"/>
          <a:cs typeface="Arial"/>
          <a:sym typeface="Arial"/>
        </a:defRPr>
      </a:lvl5pPr>
      <a:lvl6pPr marL="2590800" marR="0" indent="-304800" algn="l" defTabSz="914400" rtl="0" latinLnBrk="0">
        <a:lnSpc>
          <a:spcPts val="2800"/>
        </a:lnSpc>
        <a:spcBef>
          <a:spcPts val="900"/>
        </a:spcBef>
        <a:spcAft>
          <a:spcPts val="0"/>
        </a:spcAft>
        <a:buClrTx/>
        <a:buSzPct val="100000"/>
        <a:buFontTx/>
        <a:buChar char="•"/>
        <a:tabLst/>
        <a:defRPr sz="2400" b="1" i="0" u="none" strike="noStrike" cap="none" spc="-100" baseline="0">
          <a:solidFill>
            <a:srgbClr val="203232"/>
          </a:solidFill>
          <a:uFillTx/>
          <a:latin typeface="Arial"/>
          <a:ea typeface="Arial"/>
          <a:cs typeface="Arial"/>
          <a:sym typeface="Arial"/>
        </a:defRPr>
      </a:lvl6pPr>
      <a:lvl7pPr marL="3048000" marR="0" indent="-304800" algn="l" defTabSz="914400" rtl="0" latinLnBrk="0">
        <a:lnSpc>
          <a:spcPts val="2800"/>
        </a:lnSpc>
        <a:spcBef>
          <a:spcPts val="900"/>
        </a:spcBef>
        <a:spcAft>
          <a:spcPts val="0"/>
        </a:spcAft>
        <a:buClrTx/>
        <a:buSzPct val="100000"/>
        <a:buFontTx/>
        <a:buChar char="•"/>
        <a:tabLst/>
        <a:defRPr sz="2400" b="1" i="0" u="none" strike="noStrike" cap="none" spc="-100" baseline="0">
          <a:solidFill>
            <a:srgbClr val="203232"/>
          </a:solidFill>
          <a:uFillTx/>
          <a:latin typeface="Arial"/>
          <a:ea typeface="Arial"/>
          <a:cs typeface="Arial"/>
          <a:sym typeface="Arial"/>
        </a:defRPr>
      </a:lvl7pPr>
      <a:lvl8pPr marL="3505200" marR="0" indent="-304800" algn="l" defTabSz="914400" rtl="0" latinLnBrk="0">
        <a:lnSpc>
          <a:spcPts val="2800"/>
        </a:lnSpc>
        <a:spcBef>
          <a:spcPts val="900"/>
        </a:spcBef>
        <a:spcAft>
          <a:spcPts val="0"/>
        </a:spcAft>
        <a:buClrTx/>
        <a:buSzPct val="100000"/>
        <a:buFontTx/>
        <a:buChar char="•"/>
        <a:tabLst/>
        <a:defRPr sz="2400" b="1" i="0" u="none" strike="noStrike" cap="none" spc="-100" baseline="0">
          <a:solidFill>
            <a:srgbClr val="203232"/>
          </a:solidFill>
          <a:uFillTx/>
          <a:latin typeface="Arial"/>
          <a:ea typeface="Arial"/>
          <a:cs typeface="Arial"/>
          <a:sym typeface="Arial"/>
        </a:defRPr>
      </a:lvl8pPr>
      <a:lvl9pPr marL="3962400" marR="0" indent="-304800" algn="l" defTabSz="914400" rtl="0" latinLnBrk="0">
        <a:lnSpc>
          <a:spcPts val="2800"/>
        </a:lnSpc>
        <a:spcBef>
          <a:spcPts val="900"/>
        </a:spcBef>
        <a:spcAft>
          <a:spcPts val="0"/>
        </a:spcAft>
        <a:buClrTx/>
        <a:buSzPct val="100000"/>
        <a:buFontTx/>
        <a:buChar char="•"/>
        <a:tabLst/>
        <a:defRPr sz="2400" b="1" i="0" u="none" strike="noStrike" cap="none" spc="-100" baseline="0">
          <a:solidFill>
            <a:srgbClr val="203232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Footer Placeholder 3"/>
          <p:cNvSpPr txBox="1"/>
          <p:nvPr/>
        </p:nvSpPr>
        <p:spPr>
          <a:xfrm>
            <a:off x="965288" y="274319"/>
            <a:ext cx="1045556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r>
              <a:t>7COM1079-2024  Student Group No</a:t>
            </a:r>
            <a:r>
              <a:rPr/>
              <a:t>:  </a:t>
            </a:r>
            <a:r>
              <a:rPr lang="en-US" dirty="0" smtClean="0"/>
              <a:t>A252</a:t>
            </a:r>
            <a:r>
              <a:rPr smtClean="0"/>
              <a:t>                  </a:t>
            </a:r>
            <a:r>
              <a:t>Names </a:t>
            </a:r>
            <a:r>
              <a:rPr/>
              <a:t>of </a:t>
            </a:r>
            <a:r>
              <a:rPr smtClean="0"/>
              <a:t>Student</a:t>
            </a:r>
            <a:r>
              <a:rPr lang="en-US" dirty="0" smtClean="0"/>
              <a:t> :</a:t>
            </a:r>
            <a:r>
              <a:rPr lang="en-US" dirty="0" smtClean="0"/>
              <a:t>M</a:t>
            </a:r>
            <a:r>
              <a:rPr lang="en-US" dirty="0" smtClean="0"/>
              <a:t>uhammad</a:t>
            </a:r>
            <a:r>
              <a:rPr smtClean="0"/>
              <a:t> </a:t>
            </a:r>
            <a:r>
              <a:rPr lang="en-US" dirty="0" err="1" smtClean="0"/>
              <a:t>Farooq,Aqsa</a:t>
            </a:r>
            <a:r>
              <a:rPr lang="en-US" dirty="0" smtClean="0"/>
              <a:t> </a:t>
            </a:r>
            <a:r>
              <a:rPr lang="en-US" dirty="0" err="1" smtClean="0"/>
              <a:t>Jabeen,Abrar,khalil,Umair</a:t>
            </a:r>
            <a:endParaRPr lang="en-US" dirty="0" smtClean="0"/>
          </a:p>
        </p:txBody>
      </p:sp>
      <p:sp>
        <p:nvSpPr>
          <p:cNvPr id="147" name="Title 1"/>
          <p:cNvSpPr txBox="1">
            <a:spLocks noGrp="1"/>
          </p:cNvSpPr>
          <p:nvPr>
            <p:ph type="title"/>
          </p:nvPr>
        </p:nvSpPr>
        <p:spPr>
          <a:xfrm>
            <a:off x="953998" y="2579715"/>
            <a:ext cx="10031159" cy="2160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502920">
              <a:lnSpc>
                <a:spcPts val="4400"/>
              </a:lnSpc>
              <a:defRPr sz="3685" spc="-110"/>
            </a:pPr>
            <a:r>
              <a:t>Visualization and Analysis – </a:t>
            </a:r>
            <a:br/>
            <a:r>
              <a:rPr sz="1980"/>
              <a:t>Tutorial Presentation for Feedback</a:t>
            </a:r>
            <a:br>
              <a:rPr sz="1980"/>
            </a:br>
            <a:r>
              <a:rPr sz="1045"/>
              <a:t>Date: </a:t>
            </a:r>
            <a:br>
              <a:rPr sz="1045"/>
            </a:br>
            <a:endParaRPr sz="1045"/>
          </a:p>
        </p:txBody>
      </p:sp>
      <p:sp>
        <p:nvSpPr>
          <p:cNvPr id="148" name="Subtitle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fontScale="92500"/>
          </a:bodyPr>
          <a:lstStyle>
            <a:lvl1pPr>
              <a:defRPr sz="2000"/>
            </a:lvl1pPr>
          </a:lstStyle>
          <a:p>
            <a:r>
              <a:t>Group Id</a:t>
            </a:r>
            <a:r>
              <a:rPr/>
              <a:t>: </a:t>
            </a:r>
            <a:r>
              <a:rPr lang="en-US" dirty="0" smtClean="0"/>
              <a:t>A252</a:t>
            </a:r>
            <a:r>
              <a:rPr smtClean="0"/>
              <a:t>                                                         </a:t>
            </a:r>
            <a:r>
              <a:t>Name of Student </a:t>
            </a:r>
            <a:r>
              <a:rPr/>
              <a:t>Presenting</a:t>
            </a:r>
            <a:r>
              <a:rPr smtClean="0"/>
              <a:t>:</a:t>
            </a:r>
            <a:r>
              <a:rPr lang="en-US" dirty="0" smtClean="0"/>
              <a:t> Muhammad </a:t>
            </a:r>
            <a:r>
              <a:rPr lang="en-US" dirty="0" err="1" smtClean="0"/>
              <a:t>Farooq</a:t>
            </a:r>
            <a:endParaRPr/>
          </a:p>
        </p:txBody>
      </p:sp>
      <p:sp>
        <p:nvSpPr>
          <p:cNvPr id="149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11112200" y="779732"/>
            <a:ext cx="127001" cy="20966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Footer Placeholder 2"/>
          <p:cNvSpPr txBox="1"/>
          <p:nvPr/>
        </p:nvSpPr>
        <p:spPr>
          <a:xfrm>
            <a:off x="965289" y="791022"/>
            <a:ext cx="7176911" cy="209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1500">
                <a:solidFill>
                  <a:srgbClr val="8F9898"/>
                </a:solidFill>
              </a:defRPr>
            </a:lvl1pPr>
          </a:lstStyle>
          <a:p>
            <a:r>
              <a:t>PRESENTATION TITLE (ADD VIA INSERT, HEADER &amp; FOOTER)</a:t>
            </a:r>
          </a:p>
        </p:txBody>
      </p:sp>
      <p:sp>
        <p:nvSpPr>
          <p:cNvPr id="152" name="Subtitle 1"/>
          <p:cNvSpPr txBox="1">
            <a:spLocks noGrp="1"/>
          </p:cNvSpPr>
          <p:nvPr>
            <p:ph type="body" sz="quarter" idx="1"/>
          </p:nvPr>
        </p:nvSpPr>
        <p:spPr>
          <a:xfrm>
            <a:off x="942200" y="1355610"/>
            <a:ext cx="7200001" cy="360001"/>
          </a:xfrm>
          <a:prstGeom prst="rect">
            <a:avLst/>
          </a:prstGeom>
        </p:spPr>
        <p:txBody>
          <a:bodyPr/>
          <a:lstStyle>
            <a:lvl1pPr defTabSz="850391">
              <a:lnSpc>
                <a:spcPts val="2600"/>
              </a:lnSpc>
              <a:spcBef>
                <a:spcPts val="800"/>
              </a:spcBef>
              <a:defRPr sz="3348" spc="-93"/>
            </a:lvl1pPr>
          </a:lstStyle>
          <a:p>
            <a:r>
              <a:t>Part 1: VISUALISATION</a:t>
            </a:r>
          </a:p>
        </p:txBody>
      </p:sp>
      <p:sp>
        <p:nvSpPr>
          <p:cNvPr id="15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112200" y="791022"/>
            <a:ext cx="127001" cy="2096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</a:t>
            </a:fld>
            <a:endParaRPr/>
          </a:p>
        </p:txBody>
      </p:sp>
      <p:sp>
        <p:nvSpPr>
          <p:cNvPr id="154" name="Title 4"/>
          <p:cNvSpPr txBox="1">
            <a:spLocks noGrp="1"/>
          </p:cNvSpPr>
          <p:nvPr>
            <p:ph type="title"/>
          </p:nvPr>
        </p:nvSpPr>
        <p:spPr>
          <a:xfrm>
            <a:off x="942200" y="1715610"/>
            <a:ext cx="10683744" cy="2359088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6000"/>
              </a:lnSpc>
              <a:defRPr sz="3000">
                <a:solidFill>
                  <a:srgbClr val="FF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Footer Placeholder 2"/>
          <p:cNvSpPr txBox="1"/>
          <p:nvPr/>
        </p:nvSpPr>
        <p:spPr>
          <a:xfrm>
            <a:off x="965287" y="791022"/>
            <a:ext cx="9129688" cy="209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1500">
                <a:solidFill>
                  <a:srgbClr val="8F9898"/>
                </a:solidFill>
              </a:defRPr>
            </a:lvl1pPr>
          </a:lstStyle>
          <a:p>
            <a:r>
              <a:t>7COM1079-2024  Student Group No:                    Names of Student Group Attendees: </a:t>
            </a:r>
          </a:p>
        </p:txBody>
      </p:sp>
      <p:sp>
        <p:nvSpPr>
          <p:cNvPr id="157" name="Subtitle 1"/>
          <p:cNvSpPr txBox="1">
            <a:spLocks noGrp="1"/>
          </p:cNvSpPr>
          <p:nvPr>
            <p:ph type="body" sz="quarter" idx="1"/>
          </p:nvPr>
        </p:nvSpPr>
        <p:spPr>
          <a:xfrm>
            <a:off x="965287" y="1080637"/>
            <a:ext cx="10110242" cy="588025"/>
          </a:xfrm>
          <a:prstGeom prst="rect">
            <a:avLst/>
          </a:prstGeom>
        </p:spPr>
        <p:txBody>
          <a:bodyPr>
            <a:normAutofit fontScale="32500" lnSpcReduction="20000"/>
          </a:bodyPr>
          <a:lstStyle/>
          <a:p>
            <a:pPr defTabSz="448055">
              <a:lnSpc>
                <a:spcPts val="1300"/>
              </a:lnSpc>
              <a:spcBef>
                <a:spcPts val="400"/>
              </a:spcBef>
              <a:defRPr sz="1176" b="0" spc="-49">
                <a:latin typeface="+mj-lt"/>
                <a:ea typeface="+mj-ea"/>
                <a:cs typeface="+mj-cs"/>
                <a:sym typeface="Calibri"/>
              </a:defRPr>
            </a:pPr>
            <a:r>
              <a:rPr sz="3200"/>
              <a:t>We are using the </a:t>
            </a:r>
            <a:r>
              <a:rPr sz="3200"/>
              <a:t>dataset</a:t>
            </a:r>
            <a:r>
              <a:rPr sz="3200">
                <a:solidFill>
                  <a:srgbClr val="FF0000"/>
                </a:solidFill>
              </a:rPr>
              <a:t> </a:t>
            </a:r>
            <a:r>
              <a:rPr lang="en-US" sz="3200" b="0" spc="-49" dirty="0" smtClean="0">
                <a:solidFill>
                  <a:srgbClr val="FF0000"/>
                </a:solidFill>
                <a:sym typeface="Calibri"/>
              </a:rPr>
              <a:t>DS289 number and Bone tumor</a:t>
            </a:r>
            <a:r>
              <a:rPr sz="3200" smtClean="0"/>
              <a:t> </a:t>
            </a:r>
            <a:r>
              <a:rPr sz="3200"/>
              <a:t>to answer our Research </a:t>
            </a:r>
            <a:r>
              <a:rPr sz="3200"/>
              <a:t>Question </a:t>
            </a:r>
            <a:r>
              <a:rPr lang="en-US" sz="3200" dirty="0" smtClean="0"/>
              <a:t> that is </a:t>
            </a:r>
            <a:r>
              <a:rPr sz="3200" smtClean="0">
                <a:solidFill>
                  <a:srgbClr val="FF0000"/>
                </a:solidFill>
              </a:rPr>
              <a:t> </a:t>
            </a:r>
            <a:r>
              <a:rPr lang="en-US" sz="3200" b="0" spc="-49" dirty="0" smtClean="0">
                <a:sym typeface="Calibri"/>
              </a:rPr>
              <a:t>there </a:t>
            </a:r>
            <a:r>
              <a:rPr lang="en-US" sz="3200" b="0" spc="-49" dirty="0" smtClean="0">
                <a:sym typeface="Calibri"/>
              </a:rPr>
              <a:t>a difference in the proportions of </a:t>
            </a:r>
            <a:r>
              <a:rPr lang="en-US" sz="3200" b="0" spc="-49" dirty="0" smtClean="0">
                <a:solidFill>
                  <a:srgbClr val="FF0000"/>
                </a:solidFill>
                <a:sym typeface="Calibri"/>
              </a:rPr>
              <a:t>Status</a:t>
            </a:r>
            <a:r>
              <a:rPr lang="en-US" sz="3200" b="0" spc="-49" dirty="0" smtClean="0">
                <a:sym typeface="Calibri"/>
              </a:rPr>
              <a:t> (NED, AWD, D) between  </a:t>
            </a:r>
            <a:r>
              <a:rPr lang="en-US" sz="3200" b="0" spc="-49" dirty="0" smtClean="0">
                <a:solidFill>
                  <a:srgbClr val="FF0000"/>
                </a:solidFill>
                <a:sym typeface="Calibri"/>
              </a:rPr>
              <a:t>Grade</a:t>
            </a:r>
            <a:r>
              <a:rPr lang="en-US" sz="3200" b="0" spc="-49" dirty="0" smtClean="0">
                <a:sym typeface="Calibri"/>
              </a:rPr>
              <a:t> </a:t>
            </a:r>
            <a:r>
              <a:rPr lang="en-US" sz="3200" b="0" spc="-49" dirty="0" smtClean="0">
                <a:sym typeface="Calibri"/>
              </a:rPr>
              <a:t>levels (e.g., High vs. Intermediate)</a:t>
            </a:r>
            <a:r>
              <a:rPr sz="3200" smtClean="0">
                <a:solidFill>
                  <a:srgbClr val="FF0000"/>
                </a:solidFill>
              </a:rPr>
              <a:t>         </a:t>
            </a:r>
            <a:r>
              <a:rPr sz="5600">
                <a:solidFill>
                  <a:srgbClr val="FF0000"/>
                </a:solidFill>
              </a:rPr>
              <a:t>”</a:t>
            </a:r>
            <a:r>
              <a:rPr sz="5600"/>
              <a:t> </a:t>
            </a:r>
            <a:r>
              <a:rPr sz="5600" b="1" baseline="27918"/>
              <a:t>1</a:t>
            </a:r>
          </a:p>
          <a:p>
            <a:pPr defTabSz="448055">
              <a:lnSpc>
                <a:spcPts val="1300"/>
              </a:lnSpc>
              <a:spcBef>
                <a:spcPts val="400"/>
              </a:spcBef>
              <a:defRPr sz="1176" b="0" spc="-49"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rPr b="1" baseline="27918"/>
              <a:t/>
            </a:r>
            <a:br>
              <a:rPr b="1" baseline="27918"/>
            </a:br>
            <a:endParaRPr b="1" baseline="27918"/>
          </a:p>
        </p:txBody>
      </p:sp>
      <p:sp>
        <p:nvSpPr>
          <p:cNvPr id="158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112200" y="791022"/>
            <a:ext cx="127001" cy="2096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3</a:t>
            </a:fld>
            <a:endParaRPr/>
          </a:p>
        </p:txBody>
      </p:sp>
      <p:graphicFrame>
        <p:nvGraphicFramePr>
          <p:cNvPr id="159" name="Table 10"/>
          <p:cNvGraphicFramePr/>
          <p:nvPr/>
        </p:nvGraphicFramePr>
        <p:xfrm>
          <a:off x="5486400" y="2057400"/>
          <a:ext cx="6400799" cy="256222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05423"/>
                <a:gridCol w="505423"/>
                <a:gridCol w="505423"/>
                <a:gridCol w="505423"/>
                <a:gridCol w="505423"/>
                <a:gridCol w="505423"/>
                <a:gridCol w="505423"/>
                <a:gridCol w="653040"/>
                <a:gridCol w="1031090"/>
                <a:gridCol w="589354"/>
                <a:gridCol w="589354"/>
              </a:tblGrid>
              <a:tr h="2045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Patient ID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Sex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Grade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Histological type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MSKCC type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Site of primary STS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Status (NED, AWD, D)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Treatment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</a:tr>
              <a:tr h="271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STS_001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Female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63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High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pleiomorphic leiomyosarcoma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Leiomyosarcoma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parascapusular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NED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Radiotherapy + Surgery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</a:tr>
              <a:tr h="271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STS_002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Female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54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Intermediate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pleiomorphic leiomyosarcoma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MFH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left thigh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Surgery + Chemotherapy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376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STS_003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Male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Intermediate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synovial sarcoma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MFH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right buttock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Radiotherapy + Surgery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376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STS_004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Female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54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Intermediate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synovial sarcoma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Leiomyosarcoma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right thigh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NED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Radiotherapy + Surgery</a:t>
                      </a: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EFE9F2"/>
                    </a:solidFill>
                  </a:tcPr>
                </a:tc>
              </a:tr>
            </a:tbl>
          </a:graphicData>
        </a:graphic>
      </p:graphicFrame>
      <p:sp>
        <p:nvSpPr>
          <p:cNvPr id="160" name="TextBox 13"/>
          <p:cNvSpPr txBox="1"/>
          <p:nvPr/>
        </p:nvSpPr>
        <p:spPr>
          <a:xfrm>
            <a:off x="609600" y="5257799"/>
            <a:ext cx="11582401" cy="1477328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baseline="30000"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1 </a:t>
            </a:r>
            <a:r>
              <a:rPr baseline="0"/>
              <a:t>Be sure you follow one of the three prescribed RQ Templates – identifying the type of statistical analysis you will be using.  If you do not have the correct RQ, we will stop your presentation here.</a:t>
            </a:r>
          </a:p>
          <a:p>
            <a:pPr>
              <a:defRPr baseline="30000"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2 </a:t>
            </a:r>
            <a:r>
              <a:rPr baseline="0"/>
              <a:t>The variable name in your RQ may be different from the column name in cases where the column names are abbreviations.  </a:t>
            </a:r>
          </a:p>
          <a:p>
            <a:pPr>
              <a:defRPr baseline="30000"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3.4.</a:t>
            </a:r>
            <a:r>
              <a:rPr baseline="0"/>
              <a:t>Be sure to identify which variable is your </a:t>
            </a:r>
            <a:r>
              <a:rPr b="1" baseline="0"/>
              <a:t>dependent variable </a:t>
            </a:r>
            <a:r>
              <a:rPr baseline="0"/>
              <a:t>and which one is your </a:t>
            </a:r>
            <a:r>
              <a:rPr b="1" baseline="0"/>
              <a:t>independent variable </a:t>
            </a:r>
            <a:r>
              <a:rPr baseline="0"/>
              <a:t>on this slide</a:t>
            </a:r>
          </a:p>
        </p:txBody>
      </p:sp>
      <p:sp>
        <p:nvSpPr>
          <p:cNvPr id="161" name="TextBox 16"/>
          <p:cNvSpPr txBox="1"/>
          <p:nvPr/>
        </p:nvSpPr>
        <p:spPr>
          <a:xfrm>
            <a:off x="635518" y="1905505"/>
            <a:ext cx="4769536" cy="3416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FF0000"/>
                </a:solidFill>
              </a:defRPr>
            </a:pPr>
            <a:r>
              <a:rPr lang="en-US" dirty="0" smtClean="0"/>
              <a:t>Our dataset has nine </a:t>
            </a:r>
            <a:r>
              <a:rPr smtClean="0"/>
              <a:t>column </a:t>
            </a:r>
            <a:r>
              <a:rPr lang="en-US" dirty="0" smtClean="0"/>
              <a:t>whose </a:t>
            </a:r>
            <a:r>
              <a:rPr smtClean="0"/>
              <a:t>names</a:t>
            </a:r>
            <a:r>
              <a:rPr lang="en-US" dirty="0" smtClean="0"/>
              <a:t> are</a:t>
            </a:r>
            <a:r>
              <a:rPr smtClean="0"/>
              <a:t> (</a:t>
            </a:r>
            <a:r>
              <a:rPr lang="en-US" sz="2400" dirty="0" smtClean="0"/>
              <a:t>Patient </a:t>
            </a:r>
            <a:r>
              <a:rPr lang="en-US" sz="2400" dirty="0" smtClean="0"/>
              <a:t>ID, </a:t>
            </a:r>
            <a:r>
              <a:rPr lang="en-US" sz="2400" dirty="0" smtClean="0"/>
              <a:t>Sex </a:t>
            </a:r>
            <a:r>
              <a:rPr lang="en-US" sz="2400" dirty="0" smtClean="0"/>
              <a:t>Age, Grade, Histological </a:t>
            </a:r>
            <a:r>
              <a:rPr lang="en-US" sz="2400" dirty="0" smtClean="0"/>
              <a:t>type </a:t>
            </a:r>
            <a:r>
              <a:rPr lang="en-US" sz="2400" dirty="0" smtClean="0"/>
              <a:t>,MSKCC type, </a:t>
            </a:r>
            <a:r>
              <a:rPr lang="en-US" sz="2400" dirty="0" smtClean="0"/>
              <a:t>Site of primary </a:t>
            </a:r>
            <a:r>
              <a:rPr lang="en-US" sz="2400" dirty="0" smtClean="0"/>
              <a:t>STS, </a:t>
            </a:r>
            <a:r>
              <a:rPr lang="en-US" sz="2400" dirty="0" smtClean="0"/>
              <a:t>Status (NED, AWD, D) </a:t>
            </a:r>
            <a:r>
              <a:rPr lang="en-US" sz="2400" dirty="0" smtClean="0"/>
              <a:t>,Treatment </a:t>
            </a:r>
            <a:r>
              <a:rPr smtClean="0"/>
              <a:t>) </a:t>
            </a:r>
            <a:r>
              <a:rPr lang="en-US" dirty="0" smtClean="0"/>
              <a:t>and contain 501 Rows ,</a:t>
            </a:r>
            <a:r>
              <a:rPr smtClean="0"/>
              <a:t>the </a:t>
            </a:r>
            <a:r>
              <a:t>variables we use </a:t>
            </a:r>
            <a:r>
              <a:rPr/>
              <a:t>are </a:t>
            </a:r>
            <a:r>
              <a:rPr lang="en-US" b="1" dirty="0" smtClean="0"/>
              <a:t>Grade</a:t>
            </a:r>
            <a:r>
              <a:rPr b="1" smtClean="0"/>
              <a:t> </a:t>
            </a:r>
            <a:r>
              <a:rPr smtClean="0"/>
              <a:t>(dependent </a:t>
            </a:r>
            <a:r>
              <a:t>variable</a:t>
            </a:r>
            <a:r>
              <a:rPr baseline="30000"/>
              <a:t>3</a:t>
            </a:r>
            <a:r>
              <a:t>) </a:t>
            </a:r>
            <a:r>
              <a:rPr/>
              <a:t>and </a:t>
            </a:r>
            <a:r>
              <a:rPr lang="en-US" b="1" dirty="0" smtClean="0"/>
              <a:t>S</a:t>
            </a:r>
            <a:r>
              <a:rPr lang="en-US" b="1" dirty="0" smtClean="0"/>
              <a:t>tatus</a:t>
            </a:r>
            <a:r>
              <a:rPr smtClean="0"/>
              <a:t> </a:t>
            </a:r>
            <a:r>
              <a:t>(independent variable</a:t>
            </a:r>
            <a:r>
              <a:rPr baseline="30000"/>
              <a:t>4</a:t>
            </a:r>
            <a:r>
              <a:t>).</a:t>
            </a:r>
          </a:p>
        </p:txBody>
      </p:sp>
      <p:pic>
        <p:nvPicPr>
          <p:cNvPr id="162" name="Ink 25" descr="Ink 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30041" y="2687493"/>
            <a:ext cx="36001" cy="3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Straight Arrow Connector 29"/>
          <p:cNvSpPr/>
          <p:nvPr/>
        </p:nvSpPr>
        <p:spPr>
          <a:xfrm>
            <a:off x="5268159" y="3958225"/>
            <a:ext cx="631600" cy="1"/>
          </a:xfrm>
          <a:prstGeom prst="line">
            <a:avLst/>
          </a:prstGeom>
          <a:ln w="38100">
            <a:solidFill>
              <a:srgbClr val="203232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Footer Placeholder 2"/>
          <p:cNvSpPr txBox="1"/>
          <p:nvPr/>
        </p:nvSpPr>
        <p:spPr>
          <a:xfrm>
            <a:off x="965289" y="791022"/>
            <a:ext cx="7176911" cy="209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1500">
                <a:solidFill>
                  <a:srgbClr val="8F9898"/>
                </a:solidFill>
              </a:defRPr>
            </a:lvl1pPr>
          </a:lstStyle>
          <a:p>
            <a:r>
              <a:t>PRE 7COM1079-2022  Student Group No:  ?????</a:t>
            </a:r>
          </a:p>
        </p:txBody>
      </p:sp>
      <p:sp>
        <p:nvSpPr>
          <p:cNvPr id="16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112200" y="791022"/>
            <a:ext cx="127001" cy="2096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4</a:t>
            </a:fld>
            <a:endParaRPr/>
          </a:p>
        </p:txBody>
      </p:sp>
      <p:sp>
        <p:nvSpPr>
          <p:cNvPr id="167" name="TextBox 6"/>
          <p:cNvSpPr txBox="1"/>
          <p:nvPr/>
        </p:nvSpPr>
        <p:spPr>
          <a:xfrm>
            <a:off x="751959" y="6066978"/>
            <a:ext cx="11440042" cy="625188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latin typeface="+mj-lt"/>
                <a:ea typeface="+mj-ea"/>
                <a:cs typeface="+mj-cs"/>
                <a:sym typeface="Calibri"/>
              </a:defRPr>
            </a:pPr>
            <a:r>
              <a:t>Comparison of proportions </a:t>
            </a:r>
            <a:r>
              <a:rPr b="0"/>
              <a:t>analyses the difference in proportions of a characteristic shared by members of two different populations. </a:t>
            </a:r>
          </a:p>
        </p:txBody>
      </p:sp>
      <p:sp>
        <p:nvSpPr>
          <p:cNvPr id="168" name="Subtitle 7"/>
          <p:cNvSpPr txBox="1">
            <a:spLocks noGrp="1"/>
          </p:cNvSpPr>
          <p:nvPr>
            <p:ph type="body" sz="quarter" idx="1"/>
          </p:nvPr>
        </p:nvSpPr>
        <p:spPr>
          <a:xfrm>
            <a:off x="952800" y="716650"/>
            <a:ext cx="10273911" cy="668224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>
              <a:lnSpc>
                <a:spcPct val="100000"/>
              </a:lnSpc>
              <a:defRPr b="0">
                <a:solidFill>
                  <a:srgbClr val="FF0000"/>
                </a:solidFill>
              </a:defRPr>
            </a:pPr>
            <a:r>
              <a:t> </a:t>
            </a:r>
            <a:r>
              <a:rPr b="1">
                <a:solidFill>
                  <a:srgbClr val="203232"/>
                </a:solidFill>
              </a:rPr>
              <a:t>Comparison of proportions </a:t>
            </a:r>
            <a:r>
              <a:rPr>
                <a:solidFill>
                  <a:srgbClr val="203232"/>
                </a:solidFill>
              </a:rPr>
              <a:t>include </a:t>
            </a:r>
            <a:r>
              <a:rPr i="1">
                <a:solidFill>
                  <a:srgbClr val="203232"/>
                </a:solidFill>
              </a:rPr>
              <a:t>one</a:t>
            </a:r>
            <a:r>
              <a:rPr>
                <a:solidFill>
                  <a:srgbClr val="203232"/>
                </a:solidFill>
              </a:rPr>
              <a:t> plot only</a:t>
            </a:r>
          </a:p>
        </p:txBody>
      </p:sp>
      <p:sp>
        <p:nvSpPr>
          <p:cNvPr id="169" name="Title 11"/>
          <p:cNvSpPr txBox="1">
            <a:spLocks noGrp="1"/>
          </p:cNvSpPr>
          <p:nvPr>
            <p:ph type="title"/>
          </p:nvPr>
        </p:nvSpPr>
        <p:spPr>
          <a:xfrm>
            <a:off x="1055368" y="1882282"/>
            <a:ext cx="10656469" cy="3316020"/>
          </a:xfrm>
          <a:prstGeom prst="rect">
            <a:avLst/>
          </a:prstGeom>
          <a:solidFill>
            <a:srgbClr val="F7FFF6">
              <a:alpha val="0"/>
            </a:srgbClr>
          </a:solidFill>
        </p:spPr>
        <p:txBody>
          <a:bodyPr/>
          <a:lstStyle/>
          <a:p>
            <a:pPr defTabSz="365760">
              <a:lnSpc>
                <a:spcPct val="100000"/>
              </a:lnSpc>
              <a:defRPr sz="1440" b="0" spc="-80"/>
            </a:pPr>
            <a:endParaRPr/>
          </a:p>
        </p:txBody>
      </p:sp>
      <p:pic>
        <p:nvPicPr>
          <p:cNvPr id="170" name="Image" descr="Image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055368" y="1882282"/>
            <a:ext cx="7255179" cy="33145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Footer Placeholder 2"/>
          <p:cNvSpPr txBox="1"/>
          <p:nvPr/>
        </p:nvSpPr>
        <p:spPr>
          <a:xfrm>
            <a:off x="965289" y="791022"/>
            <a:ext cx="7176911" cy="209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1500">
                <a:solidFill>
                  <a:srgbClr val="8F9898"/>
                </a:solidFill>
              </a:defRPr>
            </a:lvl1pPr>
          </a:lstStyle>
          <a:p>
            <a:r>
              <a:t>PRESENTATION TITLE (ADD VIA INSERT, HEADER &amp; FOOTER)</a:t>
            </a:r>
          </a:p>
        </p:txBody>
      </p:sp>
      <p:sp>
        <p:nvSpPr>
          <p:cNvPr id="173" name="Subtitle 1"/>
          <p:cNvSpPr txBox="1">
            <a:spLocks noGrp="1"/>
          </p:cNvSpPr>
          <p:nvPr>
            <p:ph type="body" sz="quarter" idx="1"/>
          </p:nvPr>
        </p:nvSpPr>
        <p:spPr>
          <a:xfrm>
            <a:off x="953999" y="1698170"/>
            <a:ext cx="10285202" cy="551830"/>
          </a:xfrm>
          <a:prstGeom prst="rect">
            <a:avLst/>
          </a:prstGeom>
        </p:spPr>
        <p:txBody>
          <a:bodyPr/>
          <a:lstStyle/>
          <a:p>
            <a:r>
              <a:t>Part 2: Analysis (building on your Visualizations)</a:t>
            </a:r>
          </a:p>
        </p:txBody>
      </p:sp>
      <p:sp>
        <p:nvSpPr>
          <p:cNvPr id="174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112200" y="791022"/>
            <a:ext cx="127001" cy="2096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5</a:t>
            </a:fld>
            <a:endParaRPr/>
          </a:p>
        </p:txBody>
      </p:sp>
      <p:sp>
        <p:nvSpPr>
          <p:cNvPr id="175" name="Title 4"/>
          <p:cNvSpPr txBox="1">
            <a:spLocks noGrp="1"/>
          </p:cNvSpPr>
          <p:nvPr>
            <p:ph type="title"/>
          </p:nvPr>
        </p:nvSpPr>
        <p:spPr>
          <a:xfrm>
            <a:off x="953998" y="2579715"/>
            <a:ext cx="10031159" cy="2160000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4000"/>
              </a:lnSpc>
              <a:defRPr sz="3600">
                <a:solidFill>
                  <a:srgbClr val="FF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-1" y="-1"/>
            <a:ext cx="12191762" cy="685764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8" name="CustomShape 2"/>
          <p:cNvSpPr/>
          <p:nvPr/>
        </p:nvSpPr>
        <p:spPr>
          <a:xfrm>
            <a:off x="359" y="359"/>
            <a:ext cx="12191762" cy="1575721"/>
          </a:xfrm>
          <a:prstGeom prst="rect">
            <a:avLst/>
          </a:prstGeom>
          <a:gradFill>
            <a:gsLst>
              <a:gs pos="0">
                <a:srgbClr val="000000">
                  <a:alpha val="96078"/>
                </a:srgbClr>
              </a:gs>
              <a:gs pos="100000">
                <a:srgbClr val="77418E"/>
              </a:gs>
            </a:gsLst>
            <a:lin ang="156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9" name="CustomShape 3"/>
          <p:cNvSpPr/>
          <p:nvPr/>
        </p:nvSpPr>
        <p:spPr>
          <a:xfrm>
            <a:off x="-1" y="0"/>
            <a:ext cx="8128442" cy="1575000"/>
          </a:xfrm>
          <a:prstGeom prst="rect">
            <a:avLst/>
          </a:prstGeom>
          <a:gradFill>
            <a:gsLst>
              <a:gs pos="26000">
                <a:srgbClr val="C49FD3">
                  <a:alpha val="0"/>
                </a:srgbClr>
              </a:gs>
              <a:gs pos="100000">
                <a:schemeClr val="accent1">
                  <a:alpha val="41176"/>
                </a:schemeClr>
              </a:gs>
            </a:gsLst>
            <a:lin ang="192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0" name="CustomShape 4"/>
          <p:cNvSpPr/>
          <p:nvPr/>
        </p:nvSpPr>
        <p:spPr>
          <a:xfrm>
            <a:off x="-1" y="-1"/>
            <a:ext cx="12191762" cy="1573922"/>
          </a:xfrm>
          <a:prstGeom prst="rect">
            <a:avLst/>
          </a:prstGeom>
          <a:gradFill>
            <a:gsLst>
              <a:gs pos="22000">
                <a:schemeClr val="accent1">
                  <a:alpha val="15294"/>
                </a:schemeClr>
              </a:gs>
              <a:gs pos="100000">
                <a:srgbClr val="000000">
                  <a:alpha val="63137"/>
                </a:srgbClr>
              </a:gs>
            </a:gsLst>
            <a:lin ang="60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1" name="TextShape 5"/>
          <p:cNvSpPr txBox="1"/>
          <p:nvPr/>
        </p:nvSpPr>
        <p:spPr>
          <a:xfrm>
            <a:off x="431639" y="118752"/>
            <a:ext cx="7443483" cy="138388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pPr>
              <a:lnSpc>
                <a:spcPct val="88000"/>
              </a:lnSpc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2" name="TextShape 6"/>
          <p:cNvSpPr txBox="1"/>
          <p:nvPr/>
        </p:nvSpPr>
        <p:spPr>
          <a:xfrm>
            <a:off x="8416439" y="88697"/>
            <a:ext cx="3141721" cy="1396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3200" b="1" spc="-100">
                <a:solidFill>
                  <a:srgbClr val="FFFFFF"/>
                </a:solidFill>
              </a:defRPr>
            </a:lvl1pPr>
          </a:lstStyle>
          <a:p>
            <a:r>
              <a:t>Our RQ is about Differences in proportions</a:t>
            </a:r>
          </a:p>
        </p:txBody>
      </p:sp>
      <p:sp>
        <p:nvSpPr>
          <p:cNvPr id="183" name="TextShape 7"/>
          <p:cNvSpPr txBox="1">
            <a:spLocks noGrp="1"/>
          </p:cNvSpPr>
          <p:nvPr>
            <p:ph type="sldNum" sz="quarter" idx="4294967295"/>
          </p:nvPr>
        </p:nvSpPr>
        <p:spPr>
          <a:xfrm>
            <a:off x="11983025" y="6518225"/>
            <a:ext cx="169135" cy="2392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 anchor="ctr">
            <a:normAutofit fontScale="92500" lnSpcReduction="10000"/>
          </a:bodyPr>
          <a:lstStyle>
            <a:lvl1pPr>
              <a:spcBef>
                <a:spcPts val="600"/>
              </a:spcBef>
              <a:defRPr sz="1100" spc="-100">
                <a:solidFill>
                  <a:srgbClr val="7DABAB"/>
                </a:solidFill>
              </a:defRPr>
            </a:lvl1pPr>
          </a:lstStyle>
          <a:p>
            <a:fld id="{86CB4B4D-7CA3-9044-876B-883B54F8677D}" type="slidenum">
              <a:rPr/>
              <a:pPr/>
              <a:t>6</a:t>
            </a:fld>
            <a:endParaRPr/>
          </a:p>
        </p:txBody>
      </p:sp>
      <p:graphicFrame>
        <p:nvGraphicFramePr>
          <p:cNvPr id="184" name="Table 8"/>
          <p:cNvGraphicFramePr/>
          <p:nvPr/>
        </p:nvGraphicFramePr>
        <p:xfrm>
          <a:off x="1371240" y="1695960"/>
          <a:ext cx="4251240" cy="2829717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855440"/>
                <a:gridCol w="1320120"/>
                <a:gridCol w="1075680"/>
              </a:tblGrid>
              <a:tr h="438839">
                <a:tc gridSpan="3">
                  <a:txBody>
                    <a:bodyPr/>
                    <a:lstStyle/>
                    <a:p>
                      <a:pPr algn="ctr">
                        <a:defRPr sz="2300" b="1" spc="-1"/>
                      </a:pPr>
                      <a:r>
                        <a:t>Brain Tumor Dataset </a:t>
                      </a:r>
                      <a:r>
                        <a:rPr b="0"/>
                        <a:t>(Sample 16,550)</a:t>
                      </a:r>
                    </a:p>
                  </a:txBody>
                  <a:tcPr marL="11160" marR="11160" marT="11160" marB="11160" horzOverflow="overflow">
                    <a:lnL w="12240"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89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 spc="-1"/>
                        <a:t>Status</a:t>
                      </a:r>
                    </a:p>
                  </a:txBody>
                  <a:tcPr marL="11160" marR="11160" marT="11160" marB="11160" horzOverflow="overflow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203232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203232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 spc="-1">
                          <a:solidFill>
                            <a:srgbClr val="203232"/>
                          </a:solidFill>
                        </a:rPr>
                        <a:t>High</a:t>
                      </a:r>
                    </a:p>
                  </a:txBody>
                  <a:tcPr marL="11160" marR="11160" marT="11160" marB="11160" horzOverflow="overflow">
                    <a:lnL w="12240">
                      <a:solidFill>
                        <a:srgbClr val="203232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203232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 spc="-1">
                          <a:solidFill>
                            <a:srgbClr val="203232"/>
                          </a:solidFill>
                        </a:rPr>
                        <a:t>Intermediate</a:t>
                      </a:r>
                    </a:p>
                  </a:txBody>
                  <a:tcPr marL="11160" marR="11160" marT="11160" marB="11160" horzOverflow="overflow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203232"/>
                      </a:solidFill>
                    </a:lnB>
                    <a:solidFill>
                      <a:srgbClr val="EFEAF2"/>
                    </a:solidFill>
                  </a:tcPr>
                </a:tc>
              </a:tr>
              <a:tr h="438839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 spc="-1">
                          <a:solidFill>
                            <a:srgbClr val="203232"/>
                          </a:solidFill>
                        </a:rPr>
                        <a:t>AWD</a:t>
                      </a:r>
                    </a:p>
                  </a:txBody>
                  <a:tcPr marL="11160" marR="11160" marT="11160" marB="11160" horzOverflow="overflow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203232"/>
                      </a:solidFill>
                    </a:lnR>
                    <a:lnT w="12240">
                      <a:solidFill>
                        <a:srgbClr val="203232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 spc="-1">
                          <a:solidFill>
                            <a:srgbClr val="203232"/>
                          </a:solidFill>
                        </a:rPr>
                        <a:t>90</a:t>
                      </a:r>
                    </a:p>
                  </a:txBody>
                  <a:tcPr marL="11160" marR="11160" marT="11160" marB="11160" horzOverflow="overflow">
                    <a:lnL w="12240">
                      <a:solidFill>
                        <a:srgbClr val="203232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203232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 spc="-1">
                          <a:solidFill>
                            <a:srgbClr val="203232"/>
                          </a:solidFill>
                        </a:rPr>
                        <a:t>22</a:t>
                      </a:r>
                    </a:p>
                  </a:txBody>
                  <a:tcPr marL="11160" marR="11160" marT="11160" marB="11160" horzOverflow="overflow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203232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</a:tr>
              <a:tr h="438839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 spc="-1">
                          <a:solidFill>
                            <a:srgbClr val="203232"/>
                          </a:solidFill>
                        </a:rPr>
                        <a:t>D</a:t>
                      </a:r>
                    </a:p>
                  </a:txBody>
                  <a:tcPr marL="11160" marR="11160" marT="11160" marB="11160" horzOverflow="overflow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203232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 spc="-1">
                          <a:solidFill>
                            <a:srgbClr val="203232"/>
                          </a:solidFill>
                        </a:rPr>
                        <a:t>59</a:t>
                      </a:r>
                    </a:p>
                  </a:txBody>
                  <a:tcPr marL="11160" marR="11160" marT="11160" marB="11160" horzOverflow="overflow">
                    <a:lnL w="12240">
                      <a:solidFill>
                        <a:srgbClr val="203232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 spc="-1">
                          <a:solidFill>
                            <a:srgbClr val="203232"/>
                          </a:solidFill>
                        </a:rPr>
                        <a:t>82</a:t>
                      </a:r>
                    </a:p>
                  </a:txBody>
                  <a:tcPr marL="11160" marR="11160" marT="11160" marB="11160" horzOverflow="overflow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</a:tr>
              <a:tr h="438839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 spc="-1">
                          <a:solidFill>
                            <a:srgbClr val="203232"/>
                          </a:solidFill>
                        </a:rPr>
                        <a:t>NED</a:t>
                      </a:r>
                    </a:p>
                  </a:txBody>
                  <a:tcPr marL="11160" marR="11160" marT="11160" marB="11160" horzOverflow="overflow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203232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 spc="-1">
                          <a:solidFill>
                            <a:srgbClr val="203232"/>
                          </a:solidFill>
                        </a:rPr>
                        <a:t>69</a:t>
                      </a:r>
                    </a:p>
                  </a:txBody>
                  <a:tcPr marL="11160" marR="11160" marT="11160" marB="11160" horzOverflow="overflow">
                    <a:lnL w="12240">
                      <a:solidFill>
                        <a:srgbClr val="203232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 spc="-1">
                          <a:solidFill>
                            <a:srgbClr val="203232"/>
                          </a:solidFill>
                        </a:rPr>
                        <a:t>178</a:t>
                      </a:r>
                    </a:p>
                  </a:txBody>
                  <a:tcPr marL="11160" marR="11160" marT="11160" marB="11160" horzOverflow="overflow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</a:tr>
            </a:tbl>
          </a:graphicData>
        </a:graphic>
      </p:graphicFrame>
      <p:sp>
        <p:nvSpPr>
          <p:cNvPr id="185" name="CustomShape 9"/>
          <p:cNvSpPr txBox="1"/>
          <p:nvPr/>
        </p:nvSpPr>
        <p:spPr>
          <a:xfrm>
            <a:off x="1143000" y="5334000"/>
            <a:ext cx="10551962" cy="1149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-1"/>
            </a:pPr>
            <a:r>
              <a:t>For comparison of proportions analysis, we will use a </a:t>
            </a:r>
            <a:r>
              <a:rPr b="1"/>
              <a:t>chi-square test </a:t>
            </a:r>
            <a:r>
              <a:t>to check for the likelihood that there is a relationship between the two nominal variables (reason for absenteeism and age group in example). This non-parametric test makes no assumptions about the shape of the data (which is nominal, not interval) so we do not include a histogram for this test.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965159" y="790919"/>
            <a:ext cx="7176601" cy="209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1500" spc="-1">
                <a:solidFill>
                  <a:srgbClr val="B3B9B9"/>
                </a:solidFill>
              </a:defRPr>
            </a:lvl1pPr>
          </a:lstStyle>
          <a:p>
            <a:r>
              <a:t>PRE 7COM1079-2022  Student Group No:  ?????</a:t>
            </a:r>
          </a:p>
        </p:txBody>
      </p:sp>
      <p:sp>
        <p:nvSpPr>
          <p:cNvPr id="188" name="TextShape 2"/>
          <p:cNvSpPr txBox="1">
            <a:spLocks noGrp="1"/>
          </p:cNvSpPr>
          <p:nvPr>
            <p:ph type="sldNum" sz="quarter" idx="4294967295"/>
          </p:nvPr>
        </p:nvSpPr>
        <p:spPr>
          <a:xfrm>
            <a:off x="11111840" y="790919"/>
            <a:ext cx="127001" cy="20966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pc="-1">
                <a:solidFill>
                  <a:srgbClr val="B3B9B9"/>
                </a:solidFill>
              </a:defRPr>
            </a:lvl1pPr>
          </a:lstStyle>
          <a:p>
            <a:fld id="{86CB4B4D-7CA3-9044-876B-883B54F8677D}" type="slidenum">
              <a:rPr/>
              <a:pPr/>
              <a:t>7</a:t>
            </a:fld>
            <a:endParaRPr/>
          </a:p>
        </p:txBody>
      </p:sp>
      <p:grpSp>
        <p:nvGrpSpPr>
          <p:cNvPr id="191" name="TextShape 3"/>
          <p:cNvGrpSpPr/>
          <p:nvPr/>
        </p:nvGrpSpPr>
        <p:grpSpPr>
          <a:xfrm>
            <a:off x="952919" y="385587"/>
            <a:ext cx="10815527" cy="1699544"/>
            <a:chOff x="0" y="0"/>
            <a:chExt cx="10815525" cy="1699542"/>
          </a:xfrm>
        </p:grpSpPr>
        <p:sp>
          <p:nvSpPr>
            <p:cNvPr id="189" name="Rectangle"/>
            <p:cNvSpPr/>
            <p:nvPr/>
          </p:nvSpPr>
          <p:spPr>
            <a:xfrm>
              <a:off x="0" y="0"/>
              <a:ext cx="10815526" cy="667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900"/>
                </a:spcBef>
                <a:defRPr sz="2400" spc="-1"/>
              </a:pPr>
              <a:endParaRPr/>
            </a:p>
          </p:txBody>
        </p:sp>
        <p:sp>
          <p:nvSpPr>
            <p:cNvPr id="190" name="R Script and Results  (For ALL types of test) – The Analysis"/>
            <p:cNvSpPr txBox="1"/>
            <p:nvPr/>
          </p:nvSpPr>
          <p:spPr>
            <a:xfrm>
              <a:off x="0" y="0"/>
              <a:ext cx="10815526" cy="16995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3600" b="1" spc="-100"/>
              </a:lvl1pPr>
            </a:lstStyle>
            <a:p>
              <a:r>
                <a:t>R Script and Results  (For ALL types of test) – The Analysis</a:t>
              </a:r>
              <a:endParaRPr spc="-1"/>
            </a:p>
          </p:txBody>
        </p:sp>
      </p:grpSp>
      <p:sp>
        <p:nvSpPr>
          <p:cNvPr id="192" name="TextBox 1"/>
          <p:cNvSpPr txBox="1"/>
          <p:nvPr/>
        </p:nvSpPr>
        <p:spPr>
          <a:xfrm>
            <a:off x="725696" y="1663583"/>
            <a:ext cx="11066989" cy="37055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1300" spc="-72"/>
            </a:pPr>
            <a:r>
              <a:t>&gt; data &lt;- read.csv("Bone Tumor Dataset.csv")</a:t>
            </a:r>
          </a:p>
          <a:p>
            <a:pPr marL="285750" indent="-285750">
              <a:buSzPct val="100000"/>
              <a:buFont typeface="Arial"/>
              <a:buChar char="•"/>
              <a:defRPr sz="1300" spc="-72"/>
            </a:pPr>
            <a:r>
              <a:t>&gt; contingency_table &lt;- table(data$Status..NED..AWD..D., data$Grade)</a:t>
            </a:r>
          </a:p>
          <a:p>
            <a:pPr marL="285750" indent="-285750">
              <a:buSzPct val="100000"/>
              <a:buFont typeface="Arial"/>
              <a:buChar char="•"/>
              <a:defRPr sz="1300" spc="-72"/>
            </a:pPr>
            <a:endParaRPr/>
          </a:p>
          <a:p>
            <a:pPr marL="285750" indent="-285750">
              <a:buSzPct val="100000"/>
              <a:buFont typeface="Arial"/>
              <a:buChar char="•"/>
              <a:defRPr sz="1300" spc="-72"/>
            </a:pPr>
            <a:r>
              <a:t>&gt; chi_square_result &lt;- chisq.test(contingency_table)</a:t>
            </a:r>
          </a:p>
          <a:p>
            <a:pPr marL="285750" indent="-285750">
              <a:buSzPct val="100000"/>
              <a:buFont typeface="Arial"/>
              <a:buChar char="•"/>
              <a:defRPr sz="1300" spc="-72"/>
            </a:pPr>
            <a:r>
              <a:t>&gt; print(chi_square_result)</a:t>
            </a:r>
          </a:p>
          <a:p>
            <a:pPr marL="285750" indent="-285750">
              <a:buSzPct val="100000"/>
              <a:buFont typeface="Arial"/>
              <a:buChar char="•"/>
              <a:defRPr sz="1300" spc="-72"/>
            </a:pPr>
            <a:endParaRPr/>
          </a:p>
          <a:p>
            <a:pPr marL="285750" indent="-285750">
              <a:buSzPct val="100000"/>
              <a:buFont typeface="Arial"/>
              <a:buChar char="•"/>
              <a:defRPr sz="1300" spc="-72"/>
            </a:pPr>
            <a:r>
              <a:t>	Pearson's Chi-squared test</a:t>
            </a:r>
          </a:p>
          <a:p>
            <a:pPr marL="285750" indent="-285750">
              <a:buSzPct val="100000"/>
              <a:buFont typeface="Arial"/>
              <a:buChar char="•"/>
              <a:defRPr sz="1300" spc="-72"/>
            </a:pPr>
            <a:endParaRPr/>
          </a:p>
          <a:p>
            <a:pPr marL="285750" indent="-285750">
              <a:buSzPct val="100000"/>
              <a:buFont typeface="Arial"/>
              <a:buChar char="•"/>
              <a:defRPr sz="1300" spc="-72"/>
            </a:pPr>
            <a:r>
              <a:t>data:  contingency_table</a:t>
            </a:r>
          </a:p>
          <a:p>
            <a:pPr marL="285750" indent="-285750">
              <a:buSzPct val="100000"/>
              <a:buFont typeface="Arial"/>
              <a:buChar char="•"/>
              <a:defRPr sz="1300" spc="-72"/>
            </a:pPr>
            <a:r>
              <a:t>X-squared = 86.362, df = 2, p-value &lt; 2.2e-16</a:t>
            </a:r>
            <a:br/>
            <a:r>
              <a:t/>
            </a:r>
            <a:br/>
            <a:r>
              <a:t>Yes p value is lesser than 0.05</a:t>
            </a:r>
          </a:p>
          <a:p>
            <a:pPr marL="285750" indent="-285750">
              <a:buSzPct val="100000"/>
              <a:buFont typeface="Arial"/>
              <a:buChar char="•"/>
              <a:defRPr sz="1300" spc="-72"/>
            </a:pPr>
            <a:endParaRPr/>
          </a:p>
          <a:p>
            <a:pPr marL="285750" indent="-285750">
              <a:buSzPct val="100000"/>
              <a:buFont typeface="Arial"/>
              <a:buChar char="•"/>
              <a:defRPr sz="1300" spc="-72"/>
            </a:pPr>
            <a:r>
              <a:t>Yes, P value is lesser than 0.0.5 the value is significant.</a:t>
            </a:r>
          </a:p>
          <a:p>
            <a:pPr marL="285750" indent="-285750">
              <a:buSzPct val="100000"/>
              <a:buFont typeface="Arial"/>
              <a:buChar char="•"/>
              <a:defRPr sz="1300" spc="-72"/>
            </a:pPr>
            <a:endParaRPr/>
          </a:p>
          <a:p>
            <a:pPr marL="285750" indent="-285750">
              <a:buSzPct val="100000"/>
              <a:buFont typeface="Arial"/>
              <a:buChar char="•"/>
              <a:defRPr sz="1300" spc="-72"/>
            </a:pPr>
            <a:r>
              <a:t>Since the p-value is much smaller than 0.05, we </a:t>
            </a:r>
            <a:r>
              <a:rPr b="1"/>
              <a:t>reject the null hypothesis</a:t>
            </a:r>
            <a:r>
              <a:t>.</a:t>
            </a:r>
          </a:p>
          <a:p>
            <a:pPr marL="285750" indent="-285750">
              <a:buSzPct val="100000"/>
              <a:buFont typeface="Arial"/>
              <a:buChar char="•"/>
              <a:defRPr sz="1300" spc="-72"/>
            </a:pPr>
            <a:endParaRPr/>
          </a:p>
          <a:p>
            <a:pPr marL="285750" indent="-285750">
              <a:buSzPct val="100000"/>
              <a:buFont typeface="Arial"/>
              <a:buChar char="•"/>
              <a:defRPr sz="1300" spc="-72"/>
            </a:pPr>
            <a:r>
              <a:t>Rejecting the null hypothesis suggests that there is a </a:t>
            </a:r>
            <a:r>
              <a:rPr b="1"/>
              <a:t>statistically significant relationship</a:t>
            </a:r>
            <a:r>
              <a:t> between </a:t>
            </a:r>
            <a:r>
              <a:rPr b="1"/>
              <a:t>Grade</a:t>
            </a:r>
            <a:r>
              <a:t> and </a:t>
            </a:r>
            <a:r>
              <a:rPr b="1"/>
              <a:t>Status</a:t>
            </a:r>
            <a:r>
              <a:t>. This means the proportions of patients in each </a:t>
            </a:r>
            <a:r>
              <a:rPr b="1"/>
              <a:t>Status</a:t>
            </a:r>
            <a:r>
              <a:t> category (NED, AWD, D) vary depending on the </a:t>
            </a:r>
            <a:r>
              <a:rPr b="1"/>
              <a:t>Grade</a:t>
            </a:r>
            <a:r>
              <a:t> (High or Intermediate).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Herts Theme">
  <a:themeElements>
    <a:clrScheme name="Herts Theme">
      <a:dk1>
        <a:srgbClr val="203232"/>
      </a:dk1>
      <a:lt1>
        <a:srgbClr val="9C5FB5"/>
      </a:lt1>
      <a:dk2>
        <a:srgbClr val="A7A7A7"/>
      </a:dk2>
      <a:lt2>
        <a:srgbClr val="535353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00FF"/>
      </a:hlink>
      <a:folHlink>
        <a:srgbClr val="FF00FF"/>
      </a:folHlink>
    </a:clrScheme>
    <a:fontScheme name="Herts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Hert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03232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03232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Herts Theme">
  <a:themeElements>
    <a:clrScheme name="Herts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00FF"/>
      </a:hlink>
      <a:folHlink>
        <a:srgbClr val="FF00FF"/>
      </a:folHlink>
    </a:clrScheme>
    <a:fontScheme name="Herts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Hert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03232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03232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522</Words>
  <PresentationFormat>Custom</PresentationFormat>
  <Paragraphs>102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Herts Theme</vt:lpstr>
      <vt:lpstr>Visualization and Analysis –  Tutorial Presentation for Feedback Date:  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and Analysis –  Tutorial Presentation for Feedback Date:</dc:title>
  <dc:creator>AL AQSA  COMPUTER</dc:creator>
  <cp:lastModifiedBy>Windows User</cp:lastModifiedBy>
  <cp:revision>5</cp:revision>
  <dcterms:modified xsi:type="dcterms:W3CDTF">2024-11-17T22:15:43Z</dcterms:modified>
</cp:coreProperties>
</file>