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60" r:id="rId3"/>
    <p:sldId id="257" r:id="rId4"/>
    <p:sldId id="258" r:id="rId5"/>
    <p:sldId id="261" r:id="rId6"/>
    <p:sldId id="266" r:id="rId7"/>
    <p:sldId id="262" r:id="rId8"/>
    <p:sldId id="264" r:id="rId9"/>
    <p:sldId id="265" r:id="rId10"/>
    <p:sldId id="267" r:id="rId11"/>
    <p:sldId id="268" r:id="rId12"/>
    <p:sldId id="269" r:id="rId13"/>
    <p:sldId id="270" r:id="rId14"/>
    <p:sldId id="271" r:id="rId15"/>
    <p:sldId id="272" r:id="rId16"/>
    <p:sldId id="273" r:id="rId17"/>
    <p:sldId id="274" r:id="rId18"/>
    <p:sldId id="263" r:id="rId19"/>
    <p:sldId id="259"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6BA3C8-F996-4BB2-9946-BFCB562F2AE8}" type="datetimeFigureOut">
              <a:rPr lang="en-US" smtClean="0"/>
              <a:t>10/28/2015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3590D-95A2-4FE6-BBB2-B0754323D49F}" type="slidenum">
              <a:rPr lang="en-US" smtClean="0"/>
              <a:t>‹#›</a:t>
            </a:fld>
            <a:endParaRPr lang="en-US"/>
          </a:p>
        </p:txBody>
      </p:sp>
    </p:spTree>
    <p:extLst>
      <p:ext uri="{BB962C8B-B14F-4D97-AF65-F5344CB8AC3E}">
        <p14:creationId xmlns:p14="http://schemas.microsoft.com/office/powerpoint/2010/main" val="2363781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6BA3C8-F996-4BB2-9946-BFCB562F2AE8}" type="datetimeFigureOut">
              <a:rPr lang="en-US" smtClean="0"/>
              <a:t>10/28/2015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3590D-95A2-4FE6-BBB2-B0754323D49F}" type="slidenum">
              <a:rPr lang="en-US" smtClean="0"/>
              <a:t>‹#›</a:t>
            </a:fld>
            <a:endParaRPr lang="en-US"/>
          </a:p>
        </p:txBody>
      </p:sp>
    </p:spTree>
    <p:extLst>
      <p:ext uri="{BB962C8B-B14F-4D97-AF65-F5344CB8AC3E}">
        <p14:creationId xmlns:p14="http://schemas.microsoft.com/office/powerpoint/2010/main" val="1257468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6BA3C8-F996-4BB2-9946-BFCB562F2AE8}" type="datetimeFigureOut">
              <a:rPr lang="en-US" smtClean="0"/>
              <a:t>10/28/2015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3590D-95A2-4FE6-BBB2-B0754323D49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89742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6BA3C8-F996-4BB2-9946-BFCB562F2AE8}" type="datetimeFigureOut">
              <a:rPr lang="en-US" smtClean="0"/>
              <a:t>10/28/2015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3590D-95A2-4FE6-BBB2-B0754323D49F}" type="slidenum">
              <a:rPr lang="en-US" smtClean="0"/>
              <a:t>‹#›</a:t>
            </a:fld>
            <a:endParaRPr lang="en-US"/>
          </a:p>
        </p:txBody>
      </p:sp>
    </p:spTree>
    <p:extLst>
      <p:ext uri="{BB962C8B-B14F-4D97-AF65-F5344CB8AC3E}">
        <p14:creationId xmlns:p14="http://schemas.microsoft.com/office/powerpoint/2010/main" val="3328223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6BA3C8-F996-4BB2-9946-BFCB562F2AE8}" type="datetimeFigureOut">
              <a:rPr lang="en-US" smtClean="0"/>
              <a:t>10/28/2015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3590D-95A2-4FE6-BBB2-B0754323D49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20859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6BA3C8-F996-4BB2-9946-BFCB562F2AE8}" type="datetimeFigureOut">
              <a:rPr lang="en-US" smtClean="0"/>
              <a:t>10/28/2015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3590D-95A2-4FE6-BBB2-B0754323D49F}" type="slidenum">
              <a:rPr lang="en-US" smtClean="0"/>
              <a:t>‹#›</a:t>
            </a:fld>
            <a:endParaRPr lang="en-US"/>
          </a:p>
        </p:txBody>
      </p:sp>
    </p:spTree>
    <p:extLst>
      <p:ext uri="{BB962C8B-B14F-4D97-AF65-F5344CB8AC3E}">
        <p14:creationId xmlns:p14="http://schemas.microsoft.com/office/powerpoint/2010/main" val="2127552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6BA3C8-F996-4BB2-9946-BFCB562F2AE8}" type="datetimeFigureOut">
              <a:rPr lang="en-US" smtClean="0"/>
              <a:t>10/28/2015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3590D-95A2-4FE6-BBB2-B0754323D49F}" type="slidenum">
              <a:rPr lang="en-US" smtClean="0"/>
              <a:t>‹#›</a:t>
            </a:fld>
            <a:endParaRPr lang="en-US"/>
          </a:p>
        </p:txBody>
      </p:sp>
    </p:spTree>
    <p:extLst>
      <p:ext uri="{BB962C8B-B14F-4D97-AF65-F5344CB8AC3E}">
        <p14:creationId xmlns:p14="http://schemas.microsoft.com/office/powerpoint/2010/main" val="3804207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6BA3C8-F996-4BB2-9946-BFCB562F2AE8}" type="datetimeFigureOut">
              <a:rPr lang="en-US" smtClean="0"/>
              <a:t>10/28/2015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3590D-95A2-4FE6-BBB2-B0754323D49F}" type="slidenum">
              <a:rPr lang="en-US" smtClean="0"/>
              <a:t>‹#›</a:t>
            </a:fld>
            <a:endParaRPr lang="en-US"/>
          </a:p>
        </p:txBody>
      </p:sp>
    </p:spTree>
    <p:extLst>
      <p:ext uri="{BB962C8B-B14F-4D97-AF65-F5344CB8AC3E}">
        <p14:creationId xmlns:p14="http://schemas.microsoft.com/office/powerpoint/2010/main" val="228470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6BA3C8-F996-4BB2-9946-BFCB562F2AE8}" type="datetimeFigureOut">
              <a:rPr lang="en-US" smtClean="0"/>
              <a:t>10/28/2015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3590D-95A2-4FE6-BBB2-B0754323D49F}" type="slidenum">
              <a:rPr lang="en-US" smtClean="0"/>
              <a:t>‹#›</a:t>
            </a:fld>
            <a:endParaRPr lang="en-US"/>
          </a:p>
        </p:txBody>
      </p:sp>
    </p:spTree>
    <p:extLst>
      <p:ext uri="{BB962C8B-B14F-4D97-AF65-F5344CB8AC3E}">
        <p14:creationId xmlns:p14="http://schemas.microsoft.com/office/powerpoint/2010/main" val="426249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6BA3C8-F996-4BB2-9946-BFCB562F2AE8}" type="datetimeFigureOut">
              <a:rPr lang="en-US" smtClean="0"/>
              <a:t>10/28/2015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3590D-95A2-4FE6-BBB2-B0754323D49F}" type="slidenum">
              <a:rPr lang="en-US" smtClean="0"/>
              <a:t>‹#›</a:t>
            </a:fld>
            <a:endParaRPr lang="en-US"/>
          </a:p>
        </p:txBody>
      </p:sp>
    </p:spTree>
    <p:extLst>
      <p:ext uri="{BB962C8B-B14F-4D97-AF65-F5344CB8AC3E}">
        <p14:creationId xmlns:p14="http://schemas.microsoft.com/office/powerpoint/2010/main" val="1232183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16BA3C8-F996-4BB2-9946-BFCB562F2AE8}" type="datetimeFigureOut">
              <a:rPr lang="en-US" smtClean="0"/>
              <a:t>10/28/2015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B3590D-95A2-4FE6-BBB2-B0754323D49F}" type="slidenum">
              <a:rPr lang="en-US" smtClean="0"/>
              <a:t>‹#›</a:t>
            </a:fld>
            <a:endParaRPr lang="en-US"/>
          </a:p>
        </p:txBody>
      </p:sp>
    </p:spTree>
    <p:extLst>
      <p:ext uri="{BB962C8B-B14F-4D97-AF65-F5344CB8AC3E}">
        <p14:creationId xmlns:p14="http://schemas.microsoft.com/office/powerpoint/2010/main" val="1938842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16BA3C8-F996-4BB2-9946-BFCB562F2AE8}" type="datetimeFigureOut">
              <a:rPr lang="en-US" smtClean="0"/>
              <a:t>10/28/2015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B3590D-95A2-4FE6-BBB2-B0754323D49F}" type="slidenum">
              <a:rPr lang="en-US" smtClean="0"/>
              <a:t>‹#›</a:t>
            </a:fld>
            <a:endParaRPr lang="en-US"/>
          </a:p>
        </p:txBody>
      </p:sp>
    </p:spTree>
    <p:extLst>
      <p:ext uri="{BB962C8B-B14F-4D97-AF65-F5344CB8AC3E}">
        <p14:creationId xmlns:p14="http://schemas.microsoft.com/office/powerpoint/2010/main" val="3674646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16BA3C8-F996-4BB2-9946-BFCB562F2AE8}" type="datetimeFigureOut">
              <a:rPr lang="en-US" smtClean="0"/>
              <a:t>10/28/2015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B3590D-95A2-4FE6-BBB2-B0754323D49F}" type="slidenum">
              <a:rPr lang="en-US" smtClean="0"/>
              <a:t>‹#›</a:t>
            </a:fld>
            <a:endParaRPr lang="en-US"/>
          </a:p>
        </p:txBody>
      </p:sp>
    </p:spTree>
    <p:extLst>
      <p:ext uri="{BB962C8B-B14F-4D97-AF65-F5344CB8AC3E}">
        <p14:creationId xmlns:p14="http://schemas.microsoft.com/office/powerpoint/2010/main" val="3546142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A3C8-F996-4BB2-9946-BFCB562F2AE8}" type="datetimeFigureOut">
              <a:rPr lang="en-US" smtClean="0"/>
              <a:t>10/28/2015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B3590D-95A2-4FE6-BBB2-B0754323D49F}" type="slidenum">
              <a:rPr lang="en-US" smtClean="0"/>
              <a:t>‹#›</a:t>
            </a:fld>
            <a:endParaRPr lang="en-US"/>
          </a:p>
        </p:txBody>
      </p:sp>
    </p:spTree>
    <p:extLst>
      <p:ext uri="{BB962C8B-B14F-4D97-AF65-F5344CB8AC3E}">
        <p14:creationId xmlns:p14="http://schemas.microsoft.com/office/powerpoint/2010/main" val="1921213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6BA3C8-F996-4BB2-9946-BFCB562F2AE8}" type="datetimeFigureOut">
              <a:rPr lang="en-US" smtClean="0"/>
              <a:t>10/28/2015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B3590D-95A2-4FE6-BBB2-B0754323D49F}" type="slidenum">
              <a:rPr lang="en-US" smtClean="0"/>
              <a:t>‹#›</a:t>
            </a:fld>
            <a:endParaRPr lang="en-US"/>
          </a:p>
        </p:txBody>
      </p:sp>
    </p:spTree>
    <p:extLst>
      <p:ext uri="{BB962C8B-B14F-4D97-AF65-F5344CB8AC3E}">
        <p14:creationId xmlns:p14="http://schemas.microsoft.com/office/powerpoint/2010/main" val="4047854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6BA3C8-F996-4BB2-9946-BFCB562F2AE8}" type="datetimeFigureOut">
              <a:rPr lang="en-US" smtClean="0"/>
              <a:t>10/28/2015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B3590D-95A2-4FE6-BBB2-B0754323D49F}" type="slidenum">
              <a:rPr lang="en-US" smtClean="0"/>
              <a:t>‹#›</a:t>
            </a:fld>
            <a:endParaRPr lang="en-US"/>
          </a:p>
        </p:txBody>
      </p:sp>
    </p:spTree>
    <p:extLst>
      <p:ext uri="{BB962C8B-B14F-4D97-AF65-F5344CB8AC3E}">
        <p14:creationId xmlns:p14="http://schemas.microsoft.com/office/powerpoint/2010/main" val="2230340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16BA3C8-F996-4BB2-9946-BFCB562F2AE8}" type="datetimeFigureOut">
              <a:rPr lang="en-US" smtClean="0"/>
              <a:t>10/28/2015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7B3590D-95A2-4FE6-BBB2-B0754323D49F}" type="slidenum">
              <a:rPr lang="en-US" smtClean="0"/>
              <a:t>‹#›</a:t>
            </a:fld>
            <a:endParaRPr lang="en-US"/>
          </a:p>
        </p:txBody>
      </p:sp>
    </p:spTree>
    <p:extLst>
      <p:ext uri="{BB962C8B-B14F-4D97-AF65-F5344CB8AC3E}">
        <p14:creationId xmlns:p14="http://schemas.microsoft.com/office/powerpoint/2010/main" val="399629917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tutumcloud/tutum-cli" TargetMode="External"/><Relationship Id="rId2" Type="http://schemas.openxmlformats.org/officeDocument/2006/relationships/hyperlink" Target="https://dashboard.tutum.co/"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hyperlink" Target="https://support.tutum.co/support/solutions/5000023449"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INTRODUCTION TO TUTUM</a:t>
            </a:r>
            <a:endParaRPr lang="en-US" dirty="0"/>
          </a:p>
        </p:txBody>
      </p:sp>
      <p:sp>
        <p:nvSpPr>
          <p:cNvPr id="3" name="Subtitle 2"/>
          <p:cNvSpPr>
            <a:spLocks noGrp="1"/>
          </p:cNvSpPr>
          <p:nvPr>
            <p:ph type="subTitle" idx="1"/>
          </p:nvPr>
        </p:nvSpPr>
        <p:spPr/>
        <p:txBody>
          <a:bodyPr/>
          <a:lstStyle/>
          <a:p>
            <a:r>
              <a:rPr lang="en-US" dirty="0" smtClean="0"/>
              <a:t>By</a:t>
            </a:r>
          </a:p>
          <a:p>
            <a:r>
              <a:rPr lang="en-US" dirty="0" smtClean="0"/>
              <a:t>Aqsa Fatima</a:t>
            </a:r>
            <a:endParaRPr lang="en-US" dirty="0"/>
          </a:p>
        </p:txBody>
      </p:sp>
    </p:spTree>
    <p:extLst>
      <p:ext uri="{BB962C8B-B14F-4D97-AF65-F5344CB8AC3E}">
        <p14:creationId xmlns:p14="http://schemas.microsoft.com/office/powerpoint/2010/main" val="712475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5883" y="1506828"/>
            <a:ext cx="8992365" cy="4535197"/>
          </a:xfrm>
        </p:spPr>
      </p:pic>
    </p:spTree>
    <p:extLst>
      <p:ext uri="{BB962C8B-B14F-4D97-AF65-F5344CB8AC3E}">
        <p14:creationId xmlns:p14="http://schemas.microsoft.com/office/powerpoint/2010/main" val="2871397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marL="0" indent="0">
              <a:buNone/>
            </a:pPr>
            <a:r>
              <a:rPr lang="en-US" b="1" dirty="0"/>
              <a:t>Publishing a port</a:t>
            </a:r>
          </a:p>
          <a:p>
            <a:r>
              <a:rPr lang="en-US" dirty="0"/>
              <a:t>Since we intend to access this container over the Internet, we first need to publish a port. By default, ports are not accessible </a:t>
            </a:r>
            <a:r>
              <a:rPr lang="en-US" dirty="0" smtClean="0"/>
              <a:t>publicly</a:t>
            </a:r>
          </a:p>
          <a:p>
            <a:endParaRPr lang="en-US" dirty="0"/>
          </a:p>
          <a:p>
            <a:endParaRPr lang="en-US" dirty="0" smtClean="0"/>
          </a:p>
          <a:p>
            <a:endParaRPr lang="en-US" dirty="0"/>
          </a:p>
          <a:p>
            <a:endParaRPr lang="en-US" dirty="0" smtClean="0"/>
          </a:p>
          <a:p>
            <a:r>
              <a:rPr lang="en-US" dirty="0" err="1"/>
              <a:t>Tutum</a:t>
            </a:r>
            <a:r>
              <a:rPr lang="en-US" dirty="0"/>
              <a:t> will now send you to the </a:t>
            </a:r>
            <a:r>
              <a:rPr lang="en-US" b="1" dirty="0"/>
              <a:t>Timeline</a:t>
            </a:r>
            <a:r>
              <a:rPr lang="en-US" dirty="0"/>
              <a:t> inside the Service's detailed view.</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085" y="3299716"/>
            <a:ext cx="5620534" cy="1314633"/>
          </a:xfrm>
          <a:prstGeom prst="rect">
            <a:avLst/>
          </a:prstGeom>
        </p:spPr>
      </p:pic>
    </p:spTree>
    <p:extLst>
      <p:ext uri="{BB962C8B-B14F-4D97-AF65-F5344CB8AC3E}">
        <p14:creationId xmlns:p14="http://schemas.microsoft.com/office/powerpoint/2010/main" val="334257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a:t>this is what the interface will look like</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736" y="2449936"/>
            <a:ext cx="6268325" cy="3591426"/>
          </a:xfrm>
          <a:prstGeom prst="rect">
            <a:avLst/>
          </a:prstGeom>
        </p:spPr>
      </p:pic>
    </p:spTree>
    <p:extLst>
      <p:ext uri="{BB962C8B-B14F-4D97-AF65-F5344CB8AC3E}">
        <p14:creationId xmlns:p14="http://schemas.microsoft.com/office/powerpoint/2010/main" val="2370367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a:t>Clicking on the container's name takes you to the Container's detailed view (see below). In there you'll get additional information about the containers, such as endpoints, logs, monitoring, etc.</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442" y="3267421"/>
            <a:ext cx="6458851" cy="1667108"/>
          </a:xfrm>
          <a:prstGeom prst="rect">
            <a:avLst/>
          </a:prstGeom>
        </p:spPr>
      </p:pic>
    </p:spTree>
    <p:extLst>
      <p:ext uri="{BB962C8B-B14F-4D97-AF65-F5344CB8AC3E}">
        <p14:creationId xmlns:p14="http://schemas.microsoft.com/office/powerpoint/2010/main" val="1416362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smtClean="0"/>
              <a:t>Clicking </a:t>
            </a:r>
            <a:r>
              <a:rPr lang="en-US" dirty="0"/>
              <a:t>on the link </a:t>
            </a:r>
            <a:r>
              <a:rPr lang="en-US" i="1" dirty="0"/>
              <a:t>(square and arrow icon)</a:t>
            </a:r>
            <a:r>
              <a:rPr lang="en-US" dirty="0"/>
              <a:t> to the right of the endpoint will open a new tab on your browser and display the webpage that our container is hosting.</a:t>
            </a: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321" y="2990812"/>
            <a:ext cx="6458851" cy="3705742"/>
          </a:xfrm>
          <a:prstGeom prst="rect">
            <a:avLst/>
          </a:prstGeom>
        </p:spPr>
      </p:pic>
    </p:spTree>
    <p:extLst>
      <p:ext uri="{BB962C8B-B14F-4D97-AF65-F5344CB8AC3E}">
        <p14:creationId xmlns:p14="http://schemas.microsoft.com/office/powerpoint/2010/main" val="2852663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br>
              <a:rPr lang="en-US" dirty="0" smtClean="0"/>
            </a:br>
            <a:r>
              <a:rPr lang="en-US" sz="2800" dirty="0" smtClean="0"/>
              <a:t>1. API Roles</a:t>
            </a:r>
            <a:endParaRPr lang="en-US" dirty="0"/>
          </a:p>
        </p:txBody>
      </p:sp>
      <p:sp>
        <p:nvSpPr>
          <p:cNvPr id="3" name="Content Placeholder 2"/>
          <p:cNvSpPr>
            <a:spLocks noGrp="1"/>
          </p:cNvSpPr>
          <p:nvPr>
            <p:ph idx="1"/>
          </p:nvPr>
        </p:nvSpPr>
        <p:spPr/>
        <p:txBody>
          <a:bodyPr/>
          <a:lstStyle/>
          <a:p>
            <a:r>
              <a:rPr lang="en-US" dirty="0"/>
              <a:t>An API role is a set of privileges granted to the service containers to access the </a:t>
            </a:r>
            <a:r>
              <a:rPr lang="en-US" dirty="0" err="1"/>
              <a:t>Tutum</a:t>
            </a:r>
            <a:r>
              <a:rPr lang="en-US" dirty="0"/>
              <a:t> API. </a:t>
            </a:r>
            <a:endParaRPr lang="en-US" dirty="0" smtClean="0"/>
          </a:p>
          <a:p>
            <a:r>
              <a:rPr lang="en-US" dirty="0" err="1" smtClean="0"/>
              <a:t>Tutum</a:t>
            </a:r>
            <a:r>
              <a:rPr lang="en-US" dirty="0" smtClean="0"/>
              <a:t> </a:t>
            </a:r>
            <a:r>
              <a:rPr lang="en-US" dirty="0"/>
              <a:t>currently offers a </a:t>
            </a:r>
            <a:r>
              <a:rPr lang="en-US" b="1" dirty="0"/>
              <a:t>HTTP REST API</a:t>
            </a:r>
            <a:r>
              <a:rPr lang="en-US" dirty="0"/>
              <a:t> and a </a:t>
            </a:r>
            <a:r>
              <a:rPr lang="en-US" b="1" dirty="0" err="1"/>
              <a:t>Websocket</a:t>
            </a:r>
            <a:r>
              <a:rPr lang="en-US" b="1" dirty="0"/>
              <a:t> Stream API</a:t>
            </a:r>
            <a:r>
              <a:rPr lang="en-US" dirty="0"/>
              <a:t> which are used by both the </a:t>
            </a:r>
            <a:r>
              <a:rPr lang="en-US" dirty="0">
                <a:hlinkClick r:id="rId2"/>
              </a:rPr>
              <a:t>Web UI</a:t>
            </a:r>
            <a:r>
              <a:rPr lang="en-US" dirty="0"/>
              <a:t> and the </a:t>
            </a:r>
            <a:r>
              <a:rPr lang="en-US" dirty="0">
                <a:hlinkClick r:id="rId3"/>
              </a:rPr>
              <a:t>CLI</a:t>
            </a:r>
            <a:r>
              <a:rPr lang="en-US" dirty="0" smtClean="0"/>
              <a:t>.</a:t>
            </a:r>
          </a:p>
          <a:p>
            <a:r>
              <a:rPr lang="en-US" dirty="0"/>
              <a:t>At the moment, </a:t>
            </a:r>
            <a:r>
              <a:rPr lang="en-US" dirty="0" err="1" smtClean="0"/>
              <a:t>Tutum</a:t>
            </a:r>
            <a:r>
              <a:rPr lang="en-US" dirty="0" smtClean="0"/>
              <a:t> </a:t>
            </a:r>
            <a:r>
              <a:rPr lang="en-US" dirty="0"/>
              <a:t>only </a:t>
            </a:r>
            <a:r>
              <a:rPr lang="en-US" dirty="0" smtClean="0"/>
              <a:t>supports </a:t>
            </a:r>
            <a:r>
              <a:rPr lang="en-US" dirty="0"/>
              <a:t>a "global" role which allows any operation to be performed on the API if granted. </a:t>
            </a:r>
            <a:endParaRPr lang="en-US" dirty="0" smtClean="0"/>
          </a:p>
        </p:txBody>
      </p:sp>
    </p:spTree>
    <p:extLst>
      <p:ext uri="{BB962C8B-B14F-4D97-AF65-F5344CB8AC3E}">
        <p14:creationId xmlns:p14="http://schemas.microsoft.com/office/powerpoint/2010/main" val="542595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2. Automated Builds</a:t>
            </a:r>
            <a:endParaRPr lang="en-US" sz="2800" dirty="0"/>
          </a:p>
        </p:txBody>
      </p:sp>
      <p:sp>
        <p:nvSpPr>
          <p:cNvPr id="3" name="Content Placeholder 2"/>
          <p:cNvSpPr>
            <a:spLocks noGrp="1"/>
          </p:cNvSpPr>
          <p:nvPr>
            <p:ph idx="1"/>
          </p:nvPr>
        </p:nvSpPr>
        <p:spPr/>
        <p:txBody>
          <a:bodyPr/>
          <a:lstStyle/>
          <a:p>
            <a:r>
              <a:rPr lang="en-US" dirty="0" err="1"/>
              <a:t>Tutum</a:t>
            </a:r>
            <a:r>
              <a:rPr lang="en-US" dirty="0"/>
              <a:t> can automatically build images from </a:t>
            </a:r>
            <a:r>
              <a:rPr lang="en-US" dirty="0" err="1"/>
              <a:t>GitHub</a:t>
            </a:r>
            <a:r>
              <a:rPr lang="en-US" dirty="0"/>
              <a:t> repositories. To enable this, you must follow these steps:</a:t>
            </a:r>
          </a:p>
          <a:p>
            <a:r>
              <a:rPr lang="en-US" dirty="0"/>
              <a:t>Link your </a:t>
            </a:r>
            <a:r>
              <a:rPr lang="en-US" dirty="0" err="1"/>
              <a:t>GitHub</a:t>
            </a:r>
            <a:r>
              <a:rPr lang="en-US" dirty="0"/>
              <a:t> account</a:t>
            </a:r>
          </a:p>
          <a:p>
            <a:r>
              <a:rPr lang="en-US" dirty="0"/>
              <a:t>Create an empty repository in </a:t>
            </a:r>
            <a:r>
              <a:rPr lang="en-US" dirty="0" err="1"/>
              <a:t>Tutum's</a:t>
            </a:r>
            <a:r>
              <a:rPr lang="en-US" dirty="0"/>
              <a:t> registry</a:t>
            </a:r>
          </a:p>
          <a:p>
            <a:r>
              <a:rPr lang="en-US" dirty="0"/>
              <a:t>Edit the repository to configure the source </a:t>
            </a:r>
            <a:r>
              <a:rPr lang="en-US" dirty="0" err="1"/>
              <a:t>GitHub</a:t>
            </a:r>
            <a:r>
              <a:rPr lang="en-US" dirty="0"/>
              <a:t> repository and the source branches for each repository tag to be built</a:t>
            </a:r>
          </a:p>
          <a:p>
            <a:r>
              <a:rPr lang="en-US" dirty="0"/>
              <a:t>Once your repository is configured, a </a:t>
            </a:r>
            <a:r>
              <a:rPr lang="en-US" i="1" dirty="0" err="1"/>
              <a:t>git</a:t>
            </a:r>
            <a:r>
              <a:rPr lang="en-US" i="1" dirty="0"/>
              <a:t> push</a:t>
            </a:r>
            <a:r>
              <a:rPr lang="en-US" dirty="0"/>
              <a:t> to a branch which has been set as a tag source will trigger a build.</a:t>
            </a:r>
          </a:p>
          <a:p>
            <a:endParaRPr lang="en-US" dirty="0"/>
          </a:p>
        </p:txBody>
      </p:sp>
    </p:spTree>
    <p:extLst>
      <p:ext uri="{BB962C8B-B14F-4D97-AF65-F5344CB8AC3E}">
        <p14:creationId xmlns:p14="http://schemas.microsoft.com/office/powerpoint/2010/main" val="1777775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3.Automated Testing</a:t>
            </a:r>
            <a:br>
              <a:rPr lang="en-US" sz="2800" dirty="0" smtClean="0"/>
            </a:br>
            <a:r>
              <a:rPr lang="en-US" sz="2800" dirty="0" smtClean="0"/>
              <a:t>4. Auto Destroy</a:t>
            </a:r>
            <a:endParaRPr lang="en-US" sz="2800" dirty="0"/>
          </a:p>
        </p:txBody>
      </p:sp>
      <p:sp>
        <p:nvSpPr>
          <p:cNvPr id="3" name="Content Placeholder 2"/>
          <p:cNvSpPr>
            <a:spLocks noGrp="1"/>
          </p:cNvSpPr>
          <p:nvPr>
            <p:ph idx="1"/>
          </p:nvPr>
        </p:nvSpPr>
        <p:spPr/>
        <p:txBody>
          <a:bodyPr/>
          <a:lstStyle/>
          <a:p>
            <a:r>
              <a:rPr lang="en-US" dirty="0" err="1"/>
              <a:t>Tutum</a:t>
            </a:r>
            <a:r>
              <a:rPr lang="en-US" dirty="0"/>
              <a:t> can automatically test your </a:t>
            </a:r>
            <a:r>
              <a:rPr lang="en-US" dirty="0" err="1"/>
              <a:t>GitHub</a:t>
            </a:r>
            <a:r>
              <a:rPr lang="en-US" dirty="0"/>
              <a:t> repositories using containers. </a:t>
            </a:r>
            <a:endParaRPr lang="en-US" dirty="0" smtClean="0"/>
          </a:p>
          <a:p>
            <a:r>
              <a:rPr lang="en-US" b="1" dirty="0" err="1"/>
              <a:t>Autodestroy</a:t>
            </a:r>
            <a:r>
              <a:rPr lang="en-US" dirty="0"/>
              <a:t> is a </a:t>
            </a:r>
            <a:r>
              <a:rPr lang="en-US" dirty="0" err="1"/>
              <a:t>Tutum</a:t>
            </a:r>
            <a:r>
              <a:rPr lang="en-US" dirty="0"/>
              <a:t> feature that when enabled on a service, will automatically terminate containers when they stop (destroying all data within the container). This is useful for </a:t>
            </a:r>
            <a:r>
              <a:rPr lang="en-US" dirty="0" smtClean="0"/>
              <a:t>on-off </a:t>
            </a:r>
            <a:r>
              <a:rPr lang="en-US" dirty="0"/>
              <a:t>actions which store results in a external system</a:t>
            </a:r>
            <a:r>
              <a:rPr lang="en-US" dirty="0" smtClean="0"/>
              <a:t>.</a:t>
            </a:r>
          </a:p>
          <a:p>
            <a:r>
              <a:rPr lang="en-US" dirty="0"/>
              <a:t>If </a:t>
            </a:r>
            <a:r>
              <a:rPr lang="en-US" b="1" dirty="0" err="1"/>
              <a:t>Autorestart</a:t>
            </a:r>
            <a:r>
              <a:rPr lang="en-US" dirty="0"/>
              <a:t> is activated, </a:t>
            </a:r>
            <a:r>
              <a:rPr lang="en-US" dirty="0" err="1"/>
              <a:t>Tutum</a:t>
            </a:r>
            <a:r>
              <a:rPr lang="en-US" dirty="0"/>
              <a:t> will evaluate whether to try restarting the container or not before evaluating </a:t>
            </a:r>
            <a:r>
              <a:rPr lang="en-US" b="1" dirty="0" err="1"/>
              <a:t>Autodestroy</a:t>
            </a:r>
            <a:r>
              <a:rPr lang="en-US" dirty="0" smtClean="0"/>
              <a:t>.</a:t>
            </a:r>
          </a:p>
          <a:p>
            <a:endParaRPr lang="en-US" dirty="0"/>
          </a:p>
        </p:txBody>
      </p:sp>
    </p:spTree>
    <p:extLst>
      <p:ext uri="{BB962C8B-B14F-4D97-AF65-F5344CB8AC3E}">
        <p14:creationId xmlns:p14="http://schemas.microsoft.com/office/powerpoint/2010/main" val="4268634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platform</a:t>
            </a:r>
            <a:br>
              <a:rPr lang="en-US" dirty="0"/>
            </a:br>
            <a:endParaRPr lang="en-US" dirty="0"/>
          </a:p>
        </p:txBody>
      </p:sp>
      <p:sp>
        <p:nvSpPr>
          <p:cNvPr id="3" name="Content Placeholder 2"/>
          <p:cNvSpPr>
            <a:spLocks noGrp="1"/>
          </p:cNvSpPr>
          <p:nvPr>
            <p:ph idx="1"/>
          </p:nvPr>
        </p:nvSpPr>
        <p:spPr/>
        <p:txBody>
          <a:bodyPr/>
          <a:lstStyle/>
          <a:p>
            <a:r>
              <a:rPr lang="en-US" dirty="0"/>
              <a:t>From within </a:t>
            </a:r>
            <a:r>
              <a:rPr lang="en-US" dirty="0" err="1"/>
              <a:t>Tutum</a:t>
            </a:r>
            <a:r>
              <a:rPr lang="en-US" dirty="0"/>
              <a:t> you can manage nodes (Linux hosts on which your containers run) from your infrastructure provider of choice, as well as deploy, manage, and orchestrate </a:t>
            </a:r>
            <a:r>
              <a:rPr lang="en-US" dirty="0" err="1"/>
              <a:t>Docker</a:t>
            </a:r>
            <a:r>
              <a:rPr lang="en-US" dirty="0"/>
              <a:t> containers</a:t>
            </a:r>
            <a:r>
              <a:rPr lang="en-US" dirty="0" smtClean="0"/>
              <a:t>.</a:t>
            </a:r>
          </a:p>
          <a:p>
            <a:r>
              <a:rPr lang="en-US" dirty="0" err="1"/>
              <a:t>Tutum's</a:t>
            </a:r>
            <a:r>
              <a:rPr lang="en-US" dirty="0"/>
              <a:t> goal is to accelerate the development and simplify the ops workflows using containers.</a:t>
            </a:r>
          </a:p>
          <a:p>
            <a:r>
              <a:rPr lang="en-US" dirty="0" err="1"/>
              <a:t>Tutum</a:t>
            </a:r>
            <a:r>
              <a:rPr lang="en-US" dirty="0"/>
              <a:t> helps you from the moment you have code written, and empowers you to build (</a:t>
            </a:r>
            <a:r>
              <a:rPr lang="en-US" dirty="0" err="1"/>
              <a:t>docker</a:t>
            </a:r>
            <a:r>
              <a:rPr lang="en-US" dirty="0"/>
              <a:t> image, continuous integration), deploy (</a:t>
            </a:r>
            <a:r>
              <a:rPr lang="en-US" dirty="0" err="1"/>
              <a:t>IaaS</a:t>
            </a:r>
            <a:r>
              <a:rPr lang="en-US" dirty="0"/>
              <a:t>/container orchestration, continuous deployment/delivery, storage, networking, security, etc.) and manage (logs, monitoring, scaling, etc.) your applications across any cloud.</a:t>
            </a:r>
          </a:p>
          <a:p>
            <a:endParaRPr lang="en-US" dirty="0"/>
          </a:p>
        </p:txBody>
      </p:sp>
    </p:spTree>
    <p:extLst>
      <p:ext uri="{BB962C8B-B14F-4D97-AF65-F5344CB8AC3E}">
        <p14:creationId xmlns:p14="http://schemas.microsoft.com/office/powerpoint/2010/main" val="3893156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r>
              <a:rPr lang="en-US" dirty="0"/>
              <a:t>The objective of </a:t>
            </a:r>
            <a:r>
              <a:rPr lang="en-US" dirty="0" err="1"/>
              <a:t>Tutum</a:t>
            </a:r>
            <a:r>
              <a:rPr lang="en-US" dirty="0"/>
              <a:t> is to become a complete container platform on which to build, deploy and manage your containerized applications. The end goal is to provide a service that is simple, but does not compromise on control and flexibility</a:t>
            </a:r>
            <a:r>
              <a:rPr lang="en-US" dirty="0" smtClean="0"/>
              <a:t>.</a:t>
            </a:r>
          </a:p>
          <a:p>
            <a:r>
              <a:rPr lang="en-US" dirty="0"/>
              <a:t>This latest acquisition does however bring up a number of questions for the container community and the </a:t>
            </a:r>
            <a:r>
              <a:rPr lang="en-US" dirty="0" err="1"/>
              <a:t>Docker</a:t>
            </a:r>
            <a:r>
              <a:rPr lang="en-US" dirty="0"/>
              <a:t> ecosystem.  </a:t>
            </a:r>
            <a:r>
              <a:rPr lang="en-US" dirty="0" err="1"/>
              <a:t>Docker</a:t>
            </a:r>
            <a:r>
              <a:rPr lang="en-US" dirty="0"/>
              <a:t> will have to rationalize a number of its existing projects - for example, Orca (</a:t>
            </a:r>
            <a:r>
              <a:rPr lang="en-US" dirty="0" err="1"/>
              <a:t>Docker's</a:t>
            </a:r>
            <a:r>
              <a:rPr lang="en-US" dirty="0"/>
              <a:t> homegrown top-to-bottom integrated stack project) versus </a:t>
            </a:r>
            <a:r>
              <a:rPr lang="en-US" dirty="0" err="1"/>
              <a:t>Tutum</a:t>
            </a:r>
            <a:r>
              <a:rPr lang="en-US" dirty="0"/>
              <a:t>, </a:t>
            </a:r>
            <a:r>
              <a:rPr lang="en-US" dirty="0" err="1"/>
              <a:t>Socketplane</a:t>
            </a:r>
            <a:r>
              <a:rPr lang="en-US" dirty="0"/>
              <a:t> (the SDN startup acquired by </a:t>
            </a:r>
            <a:r>
              <a:rPr lang="en-US" dirty="0" err="1"/>
              <a:t>Docker</a:t>
            </a:r>
            <a:r>
              <a:rPr lang="en-US" dirty="0"/>
              <a:t> in March, set to deliver </a:t>
            </a:r>
            <a:r>
              <a:rPr lang="en-US" dirty="0" err="1"/>
              <a:t>Docker</a:t>
            </a:r>
            <a:r>
              <a:rPr lang="en-US" dirty="0"/>
              <a:t>-native networking) and Weave (the networking stack currently used in </a:t>
            </a:r>
            <a:r>
              <a:rPr lang="en-US" dirty="0" err="1"/>
              <a:t>Tutum</a:t>
            </a:r>
            <a:r>
              <a:rPr lang="en-US" dirty="0"/>
              <a:t>), as well as </a:t>
            </a:r>
            <a:r>
              <a:rPr lang="en-US" dirty="0" err="1"/>
              <a:t>Tutum's</a:t>
            </a:r>
            <a:r>
              <a:rPr lang="en-US" dirty="0"/>
              <a:t> private registry versus the one already in use by </a:t>
            </a:r>
            <a:r>
              <a:rPr lang="en-US" dirty="0" err="1"/>
              <a:t>Docker</a:t>
            </a:r>
            <a:r>
              <a:rPr lang="en-US" dirty="0"/>
              <a:t>.</a:t>
            </a:r>
          </a:p>
          <a:p>
            <a:r>
              <a:rPr lang="en-US" dirty="0"/>
              <a:t/>
            </a:r>
            <a:br>
              <a:rPr lang="en-US" dirty="0"/>
            </a:br>
            <a:endParaRPr lang="en-US" dirty="0"/>
          </a:p>
        </p:txBody>
      </p:sp>
    </p:spTree>
    <p:extLst>
      <p:ext uri="{BB962C8B-B14F-4D97-AF65-F5344CB8AC3E}">
        <p14:creationId xmlns:p14="http://schemas.microsoft.com/office/powerpoint/2010/main" val="3382067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cover in this presentation</a:t>
            </a:r>
            <a:endParaRPr lang="en-US" dirty="0"/>
          </a:p>
        </p:txBody>
      </p:sp>
      <p:sp>
        <p:nvSpPr>
          <p:cNvPr id="3" name="Content Placeholder 2"/>
          <p:cNvSpPr>
            <a:spLocks noGrp="1"/>
          </p:cNvSpPr>
          <p:nvPr>
            <p:ph idx="1"/>
          </p:nvPr>
        </p:nvSpPr>
        <p:spPr/>
        <p:txBody>
          <a:bodyPr>
            <a:normAutofit fontScale="92500" lnSpcReduction="20000"/>
          </a:bodyPr>
          <a:lstStyle/>
          <a:p>
            <a:pPr>
              <a:lnSpc>
                <a:spcPct val="150000"/>
              </a:lnSpc>
            </a:pPr>
            <a:r>
              <a:rPr lang="en-US" dirty="0" err="1" smtClean="0"/>
              <a:t>Tutum</a:t>
            </a:r>
            <a:r>
              <a:rPr lang="en-US" dirty="0" smtClean="0"/>
              <a:t> – as a part of </a:t>
            </a:r>
            <a:r>
              <a:rPr lang="en-US" dirty="0" err="1" smtClean="0"/>
              <a:t>Docker</a:t>
            </a:r>
            <a:endParaRPr lang="en-US" dirty="0" smtClean="0"/>
          </a:p>
          <a:p>
            <a:pPr>
              <a:lnSpc>
                <a:spcPct val="150000"/>
              </a:lnSpc>
            </a:pPr>
            <a:r>
              <a:rPr lang="en-US" dirty="0" smtClean="0"/>
              <a:t>Orchestration-as-a-Service</a:t>
            </a:r>
          </a:p>
          <a:p>
            <a:pPr>
              <a:lnSpc>
                <a:spcPct val="150000"/>
              </a:lnSpc>
            </a:pPr>
            <a:r>
              <a:rPr lang="en-US" dirty="0" smtClean="0"/>
              <a:t>Containers-as-a-Service</a:t>
            </a:r>
          </a:p>
          <a:p>
            <a:pPr>
              <a:lnSpc>
                <a:spcPct val="150000"/>
              </a:lnSpc>
            </a:pPr>
            <a:r>
              <a:rPr lang="en-US" dirty="0"/>
              <a:t>Three essential elements of </a:t>
            </a:r>
            <a:r>
              <a:rPr lang="en-US" dirty="0" err="1"/>
              <a:t>Tutum</a:t>
            </a:r>
            <a:endParaRPr lang="en-US" dirty="0"/>
          </a:p>
          <a:p>
            <a:pPr>
              <a:lnSpc>
                <a:spcPct val="150000"/>
              </a:lnSpc>
            </a:pPr>
            <a:r>
              <a:rPr lang="en-US" dirty="0" smtClean="0"/>
              <a:t> Basic set up Instructions</a:t>
            </a:r>
          </a:p>
          <a:p>
            <a:pPr>
              <a:lnSpc>
                <a:spcPct val="150000"/>
              </a:lnSpc>
            </a:pPr>
            <a:r>
              <a:rPr lang="en-US" dirty="0" err="1" smtClean="0"/>
              <a:t>Tutum</a:t>
            </a:r>
            <a:r>
              <a:rPr lang="en-US" dirty="0" smtClean="0"/>
              <a:t> Features and advantages</a:t>
            </a:r>
          </a:p>
          <a:p>
            <a:pPr>
              <a:lnSpc>
                <a:spcPct val="150000"/>
              </a:lnSpc>
            </a:pPr>
            <a:r>
              <a:rPr lang="en-US" dirty="0" smtClean="0"/>
              <a:t>Container Platform </a:t>
            </a:r>
          </a:p>
          <a:p>
            <a:pPr>
              <a:lnSpc>
                <a:spcPct val="150000"/>
              </a:lnSpc>
            </a:pPr>
            <a:r>
              <a:rPr lang="en-US" dirty="0" smtClean="0"/>
              <a:t>Conclusion</a:t>
            </a:r>
            <a:endParaRPr lang="en-US" dirty="0"/>
          </a:p>
        </p:txBody>
      </p:sp>
    </p:spTree>
    <p:extLst>
      <p:ext uri="{BB962C8B-B14F-4D97-AF65-F5344CB8AC3E}">
        <p14:creationId xmlns:p14="http://schemas.microsoft.com/office/powerpoint/2010/main" val="1340591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14282" y="2465059"/>
            <a:ext cx="3317961" cy="923330"/>
          </a:xfrm>
          <a:prstGeom prst="rect">
            <a:avLst/>
          </a:prstGeom>
          <a:noFill/>
        </p:spPr>
        <p:txBody>
          <a:bodyPr wrap="non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30051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support.tutum.co/support/solutions/5000023449</a:t>
            </a:r>
            <a:endParaRPr lang="en-US" dirty="0" smtClean="0"/>
          </a:p>
          <a:p>
            <a:r>
              <a:rPr lang="en-US" dirty="0">
                <a:hlinkClick r:id="rId3"/>
              </a:rPr>
              <a:t>https://hub.docker.com</a:t>
            </a:r>
            <a:r>
              <a:rPr lang="en-US" dirty="0" smtClean="0">
                <a:hlinkClick r:id="rId3"/>
              </a:rPr>
              <a:t>/</a:t>
            </a:r>
            <a:endParaRPr lang="en-US" dirty="0" smtClean="0"/>
          </a:p>
          <a:p>
            <a:endParaRPr lang="en-US" dirty="0"/>
          </a:p>
        </p:txBody>
      </p:sp>
    </p:spTree>
    <p:extLst>
      <p:ext uri="{BB962C8B-B14F-4D97-AF65-F5344CB8AC3E}">
        <p14:creationId xmlns:p14="http://schemas.microsoft.com/office/powerpoint/2010/main" val="3606181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53394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60939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TUTUM IN DOCKER</a:t>
            </a:r>
            <a:endParaRPr lang="en-US" dirty="0"/>
          </a:p>
        </p:txBody>
      </p:sp>
      <p:sp>
        <p:nvSpPr>
          <p:cNvPr id="3" name="Content Placeholder 2"/>
          <p:cNvSpPr>
            <a:spLocks noGrp="1"/>
          </p:cNvSpPr>
          <p:nvPr>
            <p:ph idx="1"/>
          </p:nvPr>
        </p:nvSpPr>
        <p:spPr/>
        <p:txBody>
          <a:bodyPr/>
          <a:lstStyle/>
          <a:p>
            <a:pPr>
              <a:lnSpc>
                <a:spcPct val="150000"/>
              </a:lnSpc>
            </a:pPr>
            <a:r>
              <a:rPr lang="en-US" dirty="0"/>
              <a:t> Containers are lightweight, fast, and </a:t>
            </a:r>
            <a:r>
              <a:rPr lang="en-US" dirty="0" smtClean="0"/>
              <a:t>portable </a:t>
            </a:r>
            <a:r>
              <a:rPr lang="en-US" dirty="0"/>
              <a:t>building block. </a:t>
            </a:r>
            <a:r>
              <a:rPr lang="en-US" dirty="0" err="1" smtClean="0"/>
              <a:t>Tutum</a:t>
            </a:r>
            <a:r>
              <a:rPr lang="en-US" dirty="0" smtClean="0"/>
              <a:t> </a:t>
            </a:r>
            <a:r>
              <a:rPr lang="en-US" dirty="0"/>
              <a:t>allows you to build, deploy, and manage these containers</a:t>
            </a:r>
            <a:r>
              <a:rPr lang="en-US" dirty="0" smtClean="0"/>
              <a:t>.</a:t>
            </a:r>
          </a:p>
          <a:p>
            <a:pPr>
              <a:lnSpc>
                <a:spcPct val="150000"/>
              </a:lnSpc>
            </a:pPr>
            <a:r>
              <a:rPr lang="en-US" dirty="0" err="1" smtClean="0"/>
              <a:t>Tutum</a:t>
            </a:r>
            <a:r>
              <a:rPr lang="en-US" dirty="0" smtClean="0"/>
              <a:t> is </a:t>
            </a:r>
            <a:r>
              <a:rPr lang="en-US" dirty="0" err="1" smtClean="0"/>
              <a:t>Docker’s</a:t>
            </a:r>
            <a:r>
              <a:rPr lang="en-US" dirty="0" smtClean="0"/>
              <a:t> Software as a Service offering for deploying and managing </a:t>
            </a:r>
            <a:r>
              <a:rPr lang="en-US" dirty="0" err="1" smtClean="0"/>
              <a:t>Dockerized</a:t>
            </a:r>
            <a:r>
              <a:rPr lang="en-US" dirty="0" smtClean="0"/>
              <a:t> distributed applications. </a:t>
            </a:r>
          </a:p>
          <a:p>
            <a:pPr>
              <a:lnSpc>
                <a:spcPct val="150000"/>
              </a:lnSpc>
            </a:pPr>
            <a:r>
              <a:rPr lang="en-US" dirty="0" smtClean="0"/>
              <a:t>It integrated everything we need to build and run distributed applications in any cloud.</a:t>
            </a:r>
          </a:p>
        </p:txBody>
      </p:sp>
    </p:spTree>
    <p:extLst>
      <p:ext uri="{BB962C8B-B14F-4D97-AF65-F5344CB8AC3E}">
        <p14:creationId xmlns:p14="http://schemas.microsoft.com/office/powerpoint/2010/main" val="2688804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Orchestration-as-a-Service</a:t>
            </a:r>
            <a:br>
              <a:rPr lang="en-US" b="1" dirty="0"/>
            </a:br>
            <a:endParaRPr lang="en-US" dirty="0"/>
          </a:p>
        </p:txBody>
      </p:sp>
      <p:sp>
        <p:nvSpPr>
          <p:cNvPr id="3" name="Content Placeholder 2"/>
          <p:cNvSpPr>
            <a:spLocks noGrp="1"/>
          </p:cNvSpPr>
          <p:nvPr>
            <p:ph idx="1"/>
          </p:nvPr>
        </p:nvSpPr>
        <p:spPr/>
        <p:txBody>
          <a:bodyPr/>
          <a:lstStyle/>
          <a:p>
            <a:r>
              <a:rPr lang="en-US" dirty="0" smtClean="0"/>
              <a:t>In </a:t>
            </a:r>
            <a:r>
              <a:rPr lang="en-US" dirty="0" err="1" smtClean="0"/>
              <a:t>IaaS</a:t>
            </a:r>
            <a:r>
              <a:rPr lang="en-US" dirty="0" smtClean="0"/>
              <a:t> world, we have limitless choices for cloud and infrastructure providers but the choice of our providers limits how we deploy, manage and scale our application. </a:t>
            </a:r>
          </a:p>
          <a:p>
            <a:r>
              <a:rPr lang="en-US" dirty="0" err="1"/>
              <a:t>Tutum</a:t>
            </a:r>
            <a:r>
              <a:rPr lang="en-US" dirty="0"/>
              <a:t> decouples the orchestration layer from the underlying infrastructure on which your application runs</a:t>
            </a:r>
            <a:r>
              <a:rPr lang="en-US" dirty="0" smtClean="0"/>
              <a:t>.</a:t>
            </a:r>
          </a:p>
          <a:p>
            <a:r>
              <a:rPr lang="en-US" dirty="0" err="1"/>
              <a:t>Tutum</a:t>
            </a:r>
            <a:r>
              <a:rPr lang="en-US" dirty="0"/>
              <a:t> works on top of any infrastructure provider and users can choose the provider that best satisfies their requirements</a:t>
            </a:r>
            <a:r>
              <a:rPr lang="en-US" dirty="0" smtClean="0"/>
              <a:t>.</a:t>
            </a:r>
          </a:p>
          <a:p>
            <a:r>
              <a:rPr lang="en-US" dirty="0" err="1"/>
              <a:t>Tutum</a:t>
            </a:r>
            <a:r>
              <a:rPr lang="en-US" dirty="0"/>
              <a:t> orchestrates the underlying infrastructure and your containerized applications. In this regard, </a:t>
            </a:r>
            <a:r>
              <a:rPr lang="en-US" dirty="0" err="1"/>
              <a:t>Tutum</a:t>
            </a:r>
            <a:r>
              <a:rPr lang="en-US" dirty="0"/>
              <a:t> is </a:t>
            </a:r>
            <a:r>
              <a:rPr lang="en-US" dirty="0" err="1"/>
              <a:t>OaaS</a:t>
            </a:r>
            <a:r>
              <a:rPr lang="en-US" dirty="0"/>
              <a:t> (Orchestration-as-a-Service).</a:t>
            </a:r>
            <a:endParaRPr lang="en-US" dirty="0" smtClean="0"/>
          </a:p>
          <a:p>
            <a:endParaRPr lang="en-US" dirty="0" smtClean="0"/>
          </a:p>
          <a:p>
            <a:endParaRPr lang="en-US" dirty="0"/>
          </a:p>
        </p:txBody>
      </p:sp>
    </p:spTree>
    <p:extLst>
      <p:ext uri="{BB962C8B-B14F-4D97-AF65-F5344CB8AC3E}">
        <p14:creationId xmlns:p14="http://schemas.microsoft.com/office/powerpoint/2010/main" val="2739005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Containers-as-a-Service</a:t>
            </a:r>
            <a:br>
              <a:rPr lang="en-US" dirty="0"/>
            </a:br>
            <a:endParaRPr lang="en-US" dirty="0"/>
          </a:p>
        </p:txBody>
      </p:sp>
      <p:sp>
        <p:nvSpPr>
          <p:cNvPr id="3" name="Content Placeholder 2"/>
          <p:cNvSpPr>
            <a:spLocks noGrp="1"/>
          </p:cNvSpPr>
          <p:nvPr>
            <p:ph idx="1"/>
          </p:nvPr>
        </p:nvSpPr>
        <p:spPr/>
        <p:txBody>
          <a:bodyPr/>
          <a:lstStyle/>
          <a:p>
            <a:r>
              <a:rPr lang="en-US" dirty="0" err="1"/>
              <a:t>PaaS</a:t>
            </a:r>
            <a:r>
              <a:rPr lang="en-US" dirty="0"/>
              <a:t> gives us a way to abstract infrastructure and make deploying applications easy. The “basic building block” of </a:t>
            </a:r>
            <a:r>
              <a:rPr lang="en-US" dirty="0" err="1"/>
              <a:t>PaaS</a:t>
            </a:r>
            <a:r>
              <a:rPr lang="en-US" dirty="0"/>
              <a:t> is code</a:t>
            </a:r>
            <a:r>
              <a:rPr lang="en-US" dirty="0" smtClean="0"/>
              <a:t>.</a:t>
            </a:r>
          </a:p>
          <a:p>
            <a:r>
              <a:rPr lang="en-US" dirty="0" err="1"/>
              <a:t>PaaS</a:t>
            </a:r>
            <a:r>
              <a:rPr lang="en-US" dirty="0"/>
              <a:t> is very rigid with how you write your code and what services you’re able to use with your application. It is a locked-down experience, that’s optimized to satisfy only very specific use cases</a:t>
            </a:r>
            <a:r>
              <a:rPr lang="en-US" dirty="0" smtClean="0"/>
              <a:t>.</a:t>
            </a:r>
          </a:p>
          <a:p>
            <a:r>
              <a:rPr lang="en-US" dirty="0" err="1"/>
              <a:t>Tutum’s</a:t>
            </a:r>
            <a:r>
              <a:rPr lang="en-US" dirty="0"/>
              <a:t> “basic building block” is the container</a:t>
            </a:r>
            <a:r>
              <a:rPr lang="en-US" dirty="0" smtClean="0"/>
              <a:t>.</a:t>
            </a:r>
          </a:p>
          <a:p>
            <a:r>
              <a:rPr lang="en-US" dirty="0" err="1"/>
              <a:t>Tutum</a:t>
            </a:r>
            <a:r>
              <a:rPr lang="en-US" dirty="0"/>
              <a:t> can be referred to as Containers-as-a-Service or </a:t>
            </a:r>
            <a:r>
              <a:rPr lang="en-US" dirty="0" err="1"/>
              <a:t>CaaS</a:t>
            </a:r>
            <a:r>
              <a:rPr lang="en-US" dirty="0"/>
              <a:t>. </a:t>
            </a:r>
            <a:endParaRPr lang="en-US" dirty="0" smtClean="0"/>
          </a:p>
          <a:p>
            <a:r>
              <a:rPr lang="en-US" dirty="0"/>
              <a:t> Using </a:t>
            </a:r>
            <a:r>
              <a:rPr lang="en-US" dirty="0" err="1"/>
              <a:t>Tutum</a:t>
            </a:r>
            <a:r>
              <a:rPr lang="en-US" dirty="0"/>
              <a:t> means you never have to worry about being locked in to just one infrastructure provider.</a:t>
            </a:r>
            <a:endParaRPr lang="en-US" dirty="0"/>
          </a:p>
        </p:txBody>
      </p:sp>
    </p:spTree>
    <p:extLst>
      <p:ext uri="{BB962C8B-B14F-4D97-AF65-F5344CB8AC3E}">
        <p14:creationId xmlns:p14="http://schemas.microsoft.com/office/powerpoint/2010/main" val="2609791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essential elements of </a:t>
            </a:r>
            <a:r>
              <a:rPr lang="en-US" dirty="0" err="1"/>
              <a:t>Tutum</a:t>
            </a:r>
            <a:endParaRPr lang="en-US" dirty="0"/>
          </a:p>
        </p:txBody>
      </p:sp>
      <p:sp>
        <p:nvSpPr>
          <p:cNvPr id="3" name="Content Placeholder 2"/>
          <p:cNvSpPr>
            <a:spLocks noGrp="1"/>
          </p:cNvSpPr>
          <p:nvPr>
            <p:ph idx="1"/>
          </p:nvPr>
        </p:nvSpPr>
        <p:spPr/>
        <p:txBody>
          <a:bodyPr>
            <a:normAutofit lnSpcReduction="10000"/>
          </a:bodyPr>
          <a:lstStyle/>
          <a:p>
            <a:r>
              <a:rPr lang="en-US" dirty="0" err="1"/>
              <a:t>Tutum</a:t>
            </a:r>
            <a:r>
              <a:rPr lang="en-US" dirty="0"/>
              <a:t> is </a:t>
            </a:r>
            <a:r>
              <a:rPr lang="en-US" dirty="0" err="1"/>
              <a:t>Docker's</a:t>
            </a:r>
            <a:r>
              <a:rPr lang="en-US" dirty="0"/>
              <a:t> SaaS offering for deploying and managing </a:t>
            </a:r>
            <a:r>
              <a:rPr lang="en-US" dirty="0" err="1"/>
              <a:t>Docker</a:t>
            </a:r>
            <a:r>
              <a:rPr lang="en-US" dirty="0"/>
              <a:t> in </a:t>
            </a:r>
            <a:r>
              <a:rPr lang="en-US" dirty="0" smtClean="0"/>
              <a:t>production. </a:t>
            </a:r>
            <a:r>
              <a:rPr lang="en-US" dirty="0" err="1"/>
              <a:t>Tutum</a:t>
            </a:r>
            <a:r>
              <a:rPr lang="en-US" dirty="0"/>
              <a:t> consists of three essential elements</a:t>
            </a:r>
            <a:r>
              <a:rPr lang="en-US" dirty="0" smtClean="0"/>
              <a:t>:</a:t>
            </a:r>
          </a:p>
          <a:p>
            <a:r>
              <a:rPr lang="en-US" b="1" dirty="0"/>
              <a:t>Nodes </a:t>
            </a:r>
            <a:r>
              <a:rPr lang="en-US" dirty="0"/>
              <a:t>– its where </a:t>
            </a:r>
            <a:r>
              <a:rPr lang="en-US" dirty="0" err="1"/>
              <a:t>Docker</a:t>
            </a:r>
            <a:r>
              <a:rPr lang="en-US" dirty="0"/>
              <a:t> container lives. Through </a:t>
            </a:r>
            <a:r>
              <a:rPr lang="en-US" dirty="0" err="1"/>
              <a:t>Tutum</a:t>
            </a:r>
            <a:r>
              <a:rPr lang="en-US" dirty="0"/>
              <a:t>, we can deploy nodes across all clouds, as well as our own private node on our physical structure. </a:t>
            </a:r>
          </a:p>
          <a:p>
            <a:r>
              <a:rPr lang="en-US" b="1" dirty="0"/>
              <a:t>Services</a:t>
            </a:r>
            <a:r>
              <a:rPr lang="en-US" dirty="0"/>
              <a:t> – Group of containers of the same type. Services make it simple to deploy our application across multiple nodes. This helps us scale our application, create secure links between containers and keep our applications running across multiple </a:t>
            </a:r>
            <a:r>
              <a:rPr lang="en-US" dirty="0" smtClean="0"/>
              <a:t>clouds.</a:t>
            </a:r>
          </a:p>
          <a:p>
            <a:r>
              <a:rPr lang="en-US" b="1" dirty="0" smtClean="0"/>
              <a:t>Stacks</a:t>
            </a:r>
            <a:r>
              <a:rPr lang="en-US" dirty="0" smtClean="0"/>
              <a:t> </a:t>
            </a:r>
            <a:r>
              <a:rPr lang="en-US" dirty="0"/>
              <a:t>-  stacks can be important to orchestrate deployments of multi-service distributed applications. They are defined by a simple </a:t>
            </a:r>
            <a:r>
              <a:rPr lang="en-US" dirty="0" err="1"/>
              <a:t>yaml</a:t>
            </a:r>
            <a:r>
              <a:rPr lang="en-US" dirty="0"/>
              <a:t> file that we create allowing us to deploy and configure multiple services. </a:t>
            </a:r>
            <a:r>
              <a:rPr lang="en-US" dirty="0" smtClean="0"/>
              <a:t>They can be shared on stackfiles.io</a:t>
            </a:r>
            <a:endParaRPr lang="en-US" dirty="0"/>
          </a:p>
          <a:p>
            <a:endParaRPr lang="en-US" dirty="0"/>
          </a:p>
        </p:txBody>
      </p:sp>
    </p:spTree>
    <p:extLst>
      <p:ext uri="{BB962C8B-B14F-4D97-AF65-F5344CB8AC3E}">
        <p14:creationId xmlns:p14="http://schemas.microsoft.com/office/powerpoint/2010/main" val="2485933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set up </a:t>
            </a:r>
            <a:r>
              <a:rPr lang="en-US" dirty="0" smtClean="0"/>
              <a:t>Instructions:</a:t>
            </a:r>
            <a:br>
              <a:rPr lang="en-US" dirty="0" smtClean="0"/>
            </a:br>
            <a:r>
              <a:rPr lang="en-US" sz="2800" dirty="0" smtClean="0"/>
              <a:t>1. Deploying Nodes</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a:t>For the first time we use </a:t>
            </a:r>
            <a:r>
              <a:rPr lang="en-US" dirty="0" err="1"/>
              <a:t>Tutum</a:t>
            </a:r>
            <a:r>
              <a:rPr lang="en-US" dirty="0"/>
              <a:t>, it provides a walk through tour with all steps to go through for distributed application lifecycle. It helps you build ship and run an application</a:t>
            </a:r>
            <a:r>
              <a:rPr lang="en-US" dirty="0" smtClean="0"/>
              <a:t>.</a:t>
            </a:r>
          </a:p>
          <a:p>
            <a:pPr marL="0" indent="0">
              <a:buNone/>
            </a:pPr>
            <a:r>
              <a:rPr lang="en-US" dirty="0"/>
              <a:t>Deploying first node:</a:t>
            </a:r>
          </a:p>
          <a:p>
            <a:r>
              <a:rPr lang="en-US" dirty="0"/>
              <a:t>A node is an individual Linux host used to deploy and run your applications. </a:t>
            </a:r>
            <a:r>
              <a:rPr lang="en-US" dirty="0" err="1"/>
              <a:t>Tutum</a:t>
            </a:r>
            <a:r>
              <a:rPr lang="en-US" dirty="0"/>
              <a:t> does not provide any hosting services, which means all of your applications, services, containers, etc. run on your own hosts.</a:t>
            </a:r>
          </a:p>
          <a:p>
            <a:r>
              <a:rPr lang="en-US" dirty="0"/>
              <a:t>Before creating a node, we need to link to a Cloud Provider.</a:t>
            </a:r>
          </a:p>
          <a:p>
            <a:r>
              <a:rPr lang="en-US" dirty="0"/>
              <a:t>When launching a node from a cloud provider you'll actually be creating node clusters. Node Clusters are logical groups of nodes of the same type and from the same cloud provider. </a:t>
            </a:r>
          </a:p>
          <a:p>
            <a:pPr marL="0" indent="0">
              <a:buNone/>
            </a:pPr>
            <a:endParaRPr lang="en-US" dirty="0"/>
          </a:p>
        </p:txBody>
      </p:sp>
    </p:spTree>
    <p:extLst>
      <p:ext uri="{BB962C8B-B14F-4D97-AF65-F5344CB8AC3E}">
        <p14:creationId xmlns:p14="http://schemas.microsoft.com/office/powerpoint/2010/main" val="639430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677334" y="1532587"/>
            <a:ext cx="8596668" cy="4508776"/>
          </a:xfrm>
        </p:spPr>
        <p:txBody>
          <a:bodyPr/>
          <a:lstStyle/>
          <a:p>
            <a:r>
              <a:rPr lang="en-US" dirty="0"/>
              <a:t>After you have linked your cloud provider account, go to the </a:t>
            </a:r>
            <a:r>
              <a:rPr lang="en-US" b="1" dirty="0"/>
              <a:t>Nodes</a:t>
            </a:r>
            <a:r>
              <a:rPr lang="en-US" dirty="0"/>
              <a:t> tab and click on </a:t>
            </a:r>
            <a:r>
              <a:rPr lang="en-US" b="1" dirty="0"/>
              <a:t>Launch new node cluster</a:t>
            </a:r>
            <a:r>
              <a:rPr lang="en-US" dirty="0"/>
              <a:t>. You'll be taken to the wizard to launch your node cluster</a:t>
            </a:r>
            <a:r>
              <a:rPr lang="en-US" dirty="0" smtClean="0"/>
              <a:t>.</a:t>
            </a:r>
          </a:p>
          <a:p>
            <a:r>
              <a:rPr lang="en-US" dirty="0"/>
              <a:t>When creating a node cluster we have to give in some basic details such as name, provider, tags (for management and targeted deployments).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397" y="3146692"/>
            <a:ext cx="5675655" cy="2894671"/>
          </a:xfrm>
          <a:prstGeom prst="rect">
            <a:avLst/>
          </a:prstGeom>
        </p:spPr>
      </p:pic>
    </p:spTree>
    <p:extLst>
      <p:ext uri="{BB962C8B-B14F-4D97-AF65-F5344CB8AC3E}">
        <p14:creationId xmlns:p14="http://schemas.microsoft.com/office/powerpoint/2010/main" val="2554839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4197"/>
          </a:xfrm>
        </p:spPr>
        <p:txBody>
          <a:bodyPr>
            <a:normAutofit/>
          </a:bodyPr>
          <a:lstStyle/>
          <a:p>
            <a:r>
              <a:rPr lang="en-US" sz="2800" dirty="0" smtClean="0"/>
              <a:t>2. Deploying Services</a:t>
            </a:r>
            <a:endParaRPr lang="en-US" sz="2800" dirty="0"/>
          </a:p>
        </p:txBody>
      </p:sp>
      <p:sp>
        <p:nvSpPr>
          <p:cNvPr id="3" name="Content Placeholder 2"/>
          <p:cNvSpPr>
            <a:spLocks noGrp="1"/>
          </p:cNvSpPr>
          <p:nvPr>
            <p:ph idx="1"/>
          </p:nvPr>
        </p:nvSpPr>
        <p:spPr>
          <a:xfrm>
            <a:off x="677334" y="1777285"/>
            <a:ext cx="8596668" cy="4264077"/>
          </a:xfrm>
        </p:spPr>
        <p:txBody>
          <a:bodyPr>
            <a:normAutofit/>
          </a:bodyPr>
          <a:lstStyle/>
          <a:p>
            <a:r>
              <a:rPr lang="en-US" dirty="0"/>
              <a:t>Now we have to deploy services. Services are logical group of containers that perform the same task. </a:t>
            </a:r>
            <a:endParaRPr lang="en-US" dirty="0" smtClean="0"/>
          </a:p>
          <a:p>
            <a:r>
              <a:rPr lang="en-US" dirty="0" smtClean="0"/>
              <a:t>With </a:t>
            </a:r>
            <a:r>
              <a:rPr lang="en-US" dirty="0" err="1"/>
              <a:t>Tutum</a:t>
            </a:r>
            <a:r>
              <a:rPr lang="en-US" dirty="0"/>
              <a:t>, we can create a service based on public repository like those found on </a:t>
            </a:r>
            <a:r>
              <a:rPr lang="en-US" dirty="0" err="1"/>
              <a:t>Docker</a:t>
            </a:r>
            <a:r>
              <a:rPr lang="en-US" dirty="0"/>
              <a:t> Hub, Private repositories or choose from jump starts which are preconfigured images specifically designed to work with </a:t>
            </a:r>
            <a:r>
              <a:rPr lang="en-US" dirty="0" err="1"/>
              <a:t>Tutum</a:t>
            </a:r>
            <a:r>
              <a:rPr lang="en-US" dirty="0"/>
              <a:t> out of the box. </a:t>
            </a:r>
          </a:p>
          <a:p>
            <a:r>
              <a:rPr lang="en-US" dirty="0" smtClean="0"/>
              <a:t>After selecting image, we will be asked to choose deployment strategy and which nodes to deploy to. It also provides more advanced options</a:t>
            </a:r>
            <a:endParaRPr lang="en-US" dirty="0"/>
          </a:p>
        </p:txBody>
      </p:sp>
    </p:spTree>
    <p:extLst>
      <p:ext uri="{BB962C8B-B14F-4D97-AF65-F5344CB8AC3E}">
        <p14:creationId xmlns:p14="http://schemas.microsoft.com/office/powerpoint/2010/main" val="33199826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1120</TotalTime>
  <Words>963</Words>
  <Application>Microsoft Office PowerPoint</Application>
  <PresentationFormat>Widescreen</PresentationFormat>
  <Paragraphs>86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Trebuchet MS</vt:lpstr>
      <vt:lpstr>Wingdings 3</vt:lpstr>
      <vt:lpstr>Facet</vt:lpstr>
      <vt:lpstr>INTRODUCTION TO TUTUM</vt:lpstr>
      <vt:lpstr>What we cover in this presentation</vt:lpstr>
      <vt:lpstr>TUTUM IN DOCKER</vt:lpstr>
      <vt:lpstr>Orchestration-as-a-Service </vt:lpstr>
      <vt:lpstr>Containers-as-a-Service </vt:lpstr>
      <vt:lpstr>Three essential elements of Tutum</vt:lpstr>
      <vt:lpstr>Basic set up Instructions: 1. Deploying Nodes </vt:lpstr>
      <vt:lpstr>Contd..</vt:lpstr>
      <vt:lpstr>2. Deploying Services</vt:lpstr>
      <vt:lpstr>Contd..</vt:lpstr>
      <vt:lpstr>Contd..</vt:lpstr>
      <vt:lpstr>Contd..</vt:lpstr>
      <vt:lpstr>Contd..</vt:lpstr>
      <vt:lpstr>Contd..</vt:lpstr>
      <vt:lpstr>Features: 1. API Roles</vt:lpstr>
      <vt:lpstr>2. Automated Builds</vt:lpstr>
      <vt:lpstr>3.Automated Testing 4. Auto Destroy</vt:lpstr>
      <vt:lpstr>Container platform </vt:lpstr>
      <vt:lpstr>Conclusion</vt:lpstr>
      <vt:lpstr>PowerPoint Presentation</vt:lpstr>
      <vt:lpstr>References:</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TUTUM</dc:title>
  <dc:creator>Aqsa Fatima</dc:creator>
  <cp:lastModifiedBy>Aqsa Fatima</cp:lastModifiedBy>
  <cp:revision>18</cp:revision>
  <dcterms:created xsi:type="dcterms:W3CDTF">2015-10-29T02:29:54Z</dcterms:created>
  <dcterms:modified xsi:type="dcterms:W3CDTF">2015-10-29T21:10:46Z</dcterms:modified>
</cp:coreProperties>
</file>