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7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7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969DF1-45D0-4181-9AD1-3EF69D281E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E8E36BA-0A4E-43C2-9278-BF1B0FD6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71E78C-8F9D-4E1B-B684-CAF39022D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2191999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75FC631-4EB0-498F-89C2-A723F90DE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627" y="0"/>
            <a:ext cx="7891668" cy="1965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Problem Identification and Solution for Food Stall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9414AB0-5E32-4280-B81F-8465DB71B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Created By – Aqshata Gade</a:t>
            </a:r>
          </a:p>
        </p:txBody>
      </p:sp>
    </p:spTree>
    <p:extLst>
      <p:ext uri="{BB962C8B-B14F-4D97-AF65-F5344CB8AC3E}">
        <p14:creationId xmlns:p14="http://schemas.microsoft.com/office/powerpoint/2010/main" val="218950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8326-0C8C-4A72-A43A-C3DC1863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86FF-A306-4DCE-9E6B-32238BFA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Problem Statement and Data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Objective and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Solution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35148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DDBE-B13D-485B-A6C4-DBC555CA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08EF-9C0C-4EA6-80BE-00089195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Local fast food stall on rent (Rs. 14,000/- per month) near BTM layout, Bangalore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Profit of Rs. 1,00,000/- in first three months with sales of Rs. 3,00,000/-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Stopped selling veg food from second month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Huge loss in investments after 4-5 months down the 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Two moths rent is due (Rs. 28,000/-)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Sale has drastically gone down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Shop owner is lazy and poor with investments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E246-AF01-4929-9436-646D2C67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39FD-0DAE-4FAD-8408-178D1B08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11896"/>
            <a:ext cx="8761412" cy="36079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Currently owner is in loss and two months rent is due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Owner is poor with investments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Understand why sale has gone down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Understand why veg items are not going 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Understand why profit turned into loss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ade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ladea" panose="02040503050406030204" pitchFamily="18" charset="0"/>
              </a:rPr>
              <a:t>Data Sources: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Customer’s reviews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Self observations to see what is it with which other shops are able to attract 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Online Reviews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ade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ade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39FF-FB47-4106-BCA1-DAE46E1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03C11-5B2D-4AA2-BCCE-F1DEBBC4A97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36104" y="4187668"/>
            <a:ext cx="9026744" cy="106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9AC730A-FCFC-4421-832D-903AF09D3E6A}"/>
              </a:ext>
            </a:extLst>
          </p:cNvPr>
          <p:cNvSpPr/>
          <p:nvPr/>
        </p:nvSpPr>
        <p:spPr>
          <a:xfrm>
            <a:off x="9662848" y="3644348"/>
            <a:ext cx="2305879" cy="1086639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adea" panose="02040503050406030204" pitchFamily="18" charset="0"/>
              </a:rPr>
              <a:t>Drastic fall in sale resulting in loss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B849D40-7039-4FC1-9110-B45D8C4EEED7}"/>
              </a:ext>
            </a:extLst>
          </p:cNvPr>
          <p:cNvSpPr/>
          <p:nvPr/>
        </p:nvSpPr>
        <p:spPr>
          <a:xfrm>
            <a:off x="7500729" y="6018842"/>
            <a:ext cx="1590261" cy="47813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adea" panose="02040503050406030204" pitchFamily="18" charset="0"/>
              </a:rPr>
              <a:t>Shop owner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6AB02F8-3DE5-4750-82D4-35E968E59AC6}"/>
              </a:ext>
            </a:extLst>
          </p:cNvPr>
          <p:cNvSpPr/>
          <p:nvPr/>
        </p:nvSpPr>
        <p:spPr>
          <a:xfrm>
            <a:off x="636104" y="2478157"/>
            <a:ext cx="1404731" cy="49033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adea" panose="02040503050406030204" pitchFamily="18" charset="0"/>
              </a:rPr>
              <a:t>Customers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77F9BFC-A64E-48F5-9A74-C44EF53274A1}"/>
              </a:ext>
            </a:extLst>
          </p:cNvPr>
          <p:cNvSpPr/>
          <p:nvPr/>
        </p:nvSpPr>
        <p:spPr>
          <a:xfrm>
            <a:off x="3524575" y="2508329"/>
            <a:ext cx="1166191" cy="421656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adea" panose="02040503050406030204" pitchFamily="18" charset="0"/>
              </a:rPr>
              <a:t>Material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B21E5C2-7331-47F6-85E5-4B0F42333F36}"/>
              </a:ext>
            </a:extLst>
          </p:cNvPr>
          <p:cNvSpPr/>
          <p:nvPr/>
        </p:nvSpPr>
        <p:spPr>
          <a:xfrm>
            <a:off x="768628" y="6018842"/>
            <a:ext cx="1272208" cy="47813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adea" panose="02040503050406030204" pitchFamily="18" charset="0"/>
              </a:rPr>
              <a:t>Service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54F8F-1A3D-4D4B-8605-981526E03E5F}"/>
              </a:ext>
            </a:extLst>
          </p:cNvPr>
          <p:cNvSpPr/>
          <p:nvPr/>
        </p:nvSpPr>
        <p:spPr>
          <a:xfrm>
            <a:off x="3975652" y="6018842"/>
            <a:ext cx="1590261" cy="47813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adea" panose="02040503050406030204" pitchFamily="18" charset="0"/>
              </a:rPr>
              <a:t>Technologies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D016B2E-5E67-4E11-8061-EDEBE9F98FEB}"/>
              </a:ext>
            </a:extLst>
          </p:cNvPr>
          <p:cNvSpPr/>
          <p:nvPr/>
        </p:nvSpPr>
        <p:spPr>
          <a:xfrm>
            <a:off x="7354957" y="2478157"/>
            <a:ext cx="1709530" cy="421656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adea" panose="02040503050406030204" pitchFamily="18" charset="0"/>
              </a:rPr>
              <a:t>Competitors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B3252E-D171-4A9B-A953-A9626CAB4DAE}"/>
              </a:ext>
            </a:extLst>
          </p:cNvPr>
          <p:cNvCxnSpPr>
            <a:stCxn id="19" idx="2"/>
          </p:cNvCxnSpPr>
          <p:nvPr/>
        </p:nvCxnSpPr>
        <p:spPr>
          <a:xfrm>
            <a:off x="1338470" y="2968487"/>
            <a:ext cx="1855304" cy="1219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DEFEED-71A8-4FB5-A424-32D87CB90FB5}"/>
              </a:ext>
            </a:extLst>
          </p:cNvPr>
          <p:cNvCxnSpPr>
            <a:stCxn id="21" idx="0"/>
          </p:cNvCxnSpPr>
          <p:nvPr/>
        </p:nvCxnSpPr>
        <p:spPr>
          <a:xfrm flipV="1">
            <a:off x="1404732" y="4293704"/>
            <a:ext cx="1391477" cy="1725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2D8FC6-D743-4BA5-95A2-6449C9A0EB2A}"/>
              </a:ext>
            </a:extLst>
          </p:cNvPr>
          <p:cNvCxnSpPr>
            <a:cxnSpLocks/>
          </p:cNvCxnSpPr>
          <p:nvPr/>
        </p:nvCxnSpPr>
        <p:spPr>
          <a:xfrm>
            <a:off x="4140507" y="2932934"/>
            <a:ext cx="1907307" cy="1282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9F3E48-3842-4D7C-8039-3358E1285F94}"/>
              </a:ext>
            </a:extLst>
          </p:cNvPr>
          <p:cNvCxnSpPr>
            <a:cxnSpLocks/>
          </p:cNvCxnSpPr>
          <p:nvPr/>
        </p:nvCxnSpPr>
        <p:spPr>
          <a:xfrm>
            <a:off x="8209722" y="2932934"/>
            <a:ext cx="1172817" cy="1254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0D3E76-BF62-4EC9-B378-1BD442F0E7C1}"/>
              </a:ext>
            </a:extLst>
          </p:cNvPr>
          <p:cNvCxnSpPr>
            <a:cxnSpLocks/>
          </p:cNvCxnSpPr>
          <p:nvPr/>
        </p:nvCxnSpPr>
        <p:spPr>
          <a:xfrm flipV="1">
            <a:off x="4870174" y="4240686"/>
            <a:ext cx="1477617" cy="177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2D7EB9-17CF-4A2F-87CB-64E70F56D5B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295860" y="4220788"/>
            <a:ext cx="1205949" cy="1798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34B2CE-7C8F-4AF7-92FE-2F3CF4ED568A}"/>
              </a:ext>
            </a:extLst>
          </p:cNvPr>
          <p:cNvCxnSpPr>
            <a:cxnSpLocks/>
          </p:cNvCxnSpPr>
          <p:nvPr/>
        </p:nvCxnSpPr>
        <p:spPr>
          <a:xfrm>
            <a:off x="251793" y="3429000"/>
            <a:ext cx="15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42A1F0F-809C-4ABB-A135-76932BA704D6}"/>
              </a:ext>
            </a:extLst>
          </p:cNvPr>
          <p:cNvSpPr/>
          <p:nvPr/>
        </p:nvSpPr>
        <p:spPr>
          <a:xfrm>
            <a:off x="251793" y="3243508"/>
            <a:ext cx="1404731" cy="172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Customer’s loyalty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E395A3-F0F1-4A6D-8C55-377D114B90A3}"/>
              </a:ext>
            </a:extLst>
          </p:cNvPr>
          <p:cNvCxnSpPr>
            <a:cxnSpLocks/>
          </p:cNvCxnSpPr>
          <p:nvPr/>
        </p:nvCxnSpPr>
        <p:spPr>
          <a:xfrm flipV="1">
            <a:off x="225289" y="5453990"/>
            <a:ext cx="1588209" cy="1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E56174-BC8B-45DC-A516-7BEDEF737B98}"/>
              </a:ext>
            </a:extLst>
          </p:cNvPr>
          <p:cNvSpPr/>
          <p:nvPr/>
        </p:nvSpPr>
        <p:spPr>
          <a:xfrm>
            <a:off x="6499183" y="3154077"/>
            <a:ext cx="1796676" cy="178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Customer’s preferences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06FF91-C2D3-44C5-AA2B-F2CB9280E035}"/>
              </a:ext>
            </a:extLst>
          </p:cNvPr>
          <p:cNvCxnSpPr>
            <a:cxnSpLocks/>
          </p:cNvCxnSpPr>
          <p:nvPr/>
        </p:nvCxnSpPr>
        <p:spPr>
          <a:xfrm>
            <a:off x="3190963" y="3819939"/>
            <a:ext cx="2080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C0DB111-5B98-4B08-BA40-209C29FADE00}"/>
              </a:ext>
            </a:extLst>
          </p:cNvPr>
          <p:cNvSpPr/>
          <p:nvPr/>
        </p:nvSpPr>
        <p:spPr>
          <a:xfrm>
            <a:off x="3193774" y="3545270"/>
            <a:ext cx="1796676" cy="178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No maximum utilization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9502A9-5082-422D-8F3C-04F7470449B0}"/>
              </a:ext>
            </a:extLst>
          </p:cNvPr>
          <p:cNvCxnSpPr>
            <a:cxnSpLocks/>
          </p:cNvCxnSpPr>
          <p:nvPr/>
        </p:nvCxnSpPr>
        <p:spPr>
          <a:xfrm>
            <a:off x="3332921" y="5287578"/>
            <a:ext cx="2080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190A8F1-6533-464A-B2AF-326B0C97593D}"/>
              </a:ext>
            </a:extLst>
          </p:cNvPr>
          <p:cNvSpPr/>
          <p:nvPr/>
        </p:nvSpPr>
        <p:spPr>
          <a:xfrm>
            <a:off x="3524575" y="4880422"/>
            <a:ext cx="1796676" cy="274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Not adapting based on new technologies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55951B4-D0BE-48F2-AA0E-6A3CDD95ADA2}"/>
              </a:ext>
            </a:extLst>
          </p:cNvPr>
          <p:cNvCxnSpPr>
            <a:cxnSpLocks/>
          </p:cNvCxnSpPr>
          <p:nvPr/>
        </p:nvCxnSpPr>
        <p:spPr>
          <a:xfrm>
            <a:off x="980661" y="4749056"/>
            <a:ext cx="1391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28667B-8060-42B6-BA29-D9224835A7AF}"/>
              </a:ext>
            </a:extLst>
          </p:cNvPr>
          <p:cNvSpPr/>
          <p:nvPr/>
        </p:nvSpPr>
        <p:spPr>
          <a:xfrm>
            <a:off x="636104" y="4507184"/>
            <a:ext cx="1666966" cy="18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Late services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9C5DCA-9660-4446-8F8A-C71EA972BEB2}"/>
              </a:ext>
            </a:extLst>
          </p:cNvPr>
          <p:cNvCxnSpPr>
            <a:cxnSpLocks/>
          </p:cNvCxnSpPr>
          <p:nvPr/>
        </p:nvCxnSpPr>
        <p:spPr>
          <a:xfrm flipH="1">
            <a:off x="5287616" y="5681539"/>
            <a:ext cx="1921564" cy="3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BA1B9-D608-45A1-879D-01338D243536}"/>
              </a:ext>
            </a:extLst>
          </p:cNvPr>
          <p:cNvSpPr/>
          <p:nvPr/>
        </p:nvSpPr>
        <p:spPr>
          <a:xfrm>
            <a:off x="5565913" y="5331560"/>
            <a:ext cx="1412365" cy="28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No servicing of machines used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5F5320-18AD-44F1-8B04-3EC93D3C8723}"/>
              </a:ext>
            </a:extLst>
          </p:cNvPr>
          <p:cNvCxnSpPr>
            <a:cxnSpLocks/>
          </p:cNvCxnSpPr>
          <p:nvPr/>
        </p:nvCxnSpPr>
        <p:spPr>
          <a:xfrm>
            <a:off x="8295859" y="4749056"/>
            <a:ext cx="763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8A63761-1C65-4464-AD1D-F3FA8FFA5F46}"/>
              </a:ext>
            </a:extLst>
          </p:cNvPr>
          <p:cNvSpPr/>
          <p:nvPr/>
        </p:nvSpPr>
        <p:spPr>
          <a:xfrm>
            <a:off x="8295860" y="4542142"/>
            <a:ext cx="489538" cy="145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Lazy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C78230-1592-4B3D-861A-362CD162E94A}"/>
              </a:ext>
            </a:extLst>
          </p:cNvPr>
          <p:cNvSpPr/>
          <p:nvPr/>
        </p:nvSpPr>
        <p:spPr>
          <a:xfrm>
            <a:off x="9097615" y="4916484"/>
            <a:ext cx="1412365" cy="28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No financial management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F3C623-DEC0-43B0-BF22-8F23910E1ABC}"/>
              </a:ext>
            </a:extLst>
          </p:cNvPr>
          <p:cNvCxnSpPr>
            <a:cxnSpLocks/>
          </p:cNvCxnSpPr>
          <p:nvPr/>
        </p:nvCxnSpPr>
        <p:spPr>
          <a:xfrm flipH="1">
            <a:off x="8843015" y="5269270"/>
            <a:ext cx="1921564" cy="3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DF9AE9-0F70-440A-9082-476CE3F84070}"/>
              </a:ext>
            </a:extLst>
          </p:cNvPr>
          <p:cNvCxnSpPr>
            <a:cxnSpLocks/>
          </p:cNvCxnSpPr>
          <p:nvPr/>
        </p:nvCxnSpPr>
        <p:spPr>
          <a:xfrm flipH="1">
            <a:off x="1813498" y="5714669"/>
            <a:ext cx="1751339" cy="3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7FFF3F0-4DE6-43D7-8CD3-3C65CD5D1FF3}"/>
              </a:ext>
            </a:extLst>
          </p:cNvPr>
          <p:cNvSpPr/>
          <p:nvPr/>
        </p:nvSpPr>
        <p:spPr>
          <a:xfrm>
            <a:off x="1965533" y="5481075"/>
            <a:ext cx="1666966" cy="18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No proper hygiene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9B459C-4291-44B7-B70C-CD635D31B6A9}"/>
              </a:ext>
            </a:extLst>
          </p:cNvPr>
          <p:cNvCxnSpPr>
            <a:cxnSpLocks/>
          </p:cNvCxnSpPr>
          <p:nvPr/>
        </p:nvCxnSpPr>
        <p:spPr>
          <a:xfrm>
            <a:off x="6499183" y="3329627"/>
            <a:ext cx="2080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5720DD-DE02-4985-AA40-9FC1A6508104}"/>
              </a:ext>
            </a:extLst>
          </p:cNvPr>
          <p:cNvCxnSpPr>
            <a:cxnSpLocks/>
          </p:cNvCxnSpPr>
          <p:nvPr/>
        </p:nvCxnSpPr>
        <p:spPr>
          <a:xfrm flipV="1">
            <a:off x="7142922" y="5224026"/>
            <a:ext cx="1618169" cy="1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B2E9CB2-3142-4335-A851-BA10FE02896D}"/>
              </a:ext>
            </a:extLst>
          </p:cNvPr>
          <p:cNvSpPr/>
          <p:nvPr/>
        </p:nvSpPr>
        <p:spPr>
          <a:xfrm>
            <a:off x="95575" y="5067349"/>
            <a:ext cx="1796676" cy="274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No special  offers to attract customer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D1A998C-EE81-4A32-9BF0-DC525ED06A87}"/>
              </a:ext>
            </a:extLst>
          </p:cNvPr>
          <p:cNvSpPr/>
          <p:nvPr/>
        </p:nvSpPr>
        <p:spPr>
          <a:xfrm>
            <a:off x="7354957" y="4929820"/>
            <a:ext cx="1205949" cy="26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Less Experience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E9FC76A-D35A-4556-B207-146AAE612E34}"/>
              </a:ext>
            </a:extLst>
          </p:cNvPr>
          <p:cNvSpPr/>
          <p:nvPr/>
        </p:nvSpPr>
        <p:spPr>
          <a:xfrm>
            <a:off x="8800450" y="3081226"/>
            <a:ext cx="1019411" cy="314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More Experience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47BC09-8449-4C43-9C0B-6CC381EF4C58}"/>
              </a:ext>
            </a:extLst>
          </p:cNvPr>
          <p:cNvCxnSpPr>
            <a:cxnSpLocks/>
          </p:cNvCxnSpPr>
          <p:nvPr/>
        </p:nvCxnSpPr>
        <p:spPr>
          <a:xfrm flipH="1">
            <a:off x="8796130" y="3476933"/>
            <a:ext cx="1262270" cy="1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2B5DB5-040D-4931-9DEB-4E2ED29AE803}"/>
              </a:ext>
            </a:extLst>
          </p:cNvPr>
          <p:cNvCxnSpPr>
            <a:cxnSpLocks/>
          </p:cNvCxnSpPr>
          <p:nvPr/>
        </p:nvCxnSpPr>
        <p:spPr>
          <a:xfrm flipH="1">
            <a:off x="8402381" y="5854456"/>
            <a:ext cx="1921564" cy="3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96A18A1-8B89-4339-AC97-C87D66648AF2}"/>
              </a:ext>
            </a:extLst>
          </p:cNvPr>
          <p:cNvSpPr/>
          <p:nvPr/>
        </p:nvSpPr>
        <p:spPr>
          <a:xfrm>
            <a:off x="8720829" y="5466468"/>
            <a:ext cx="1412365" cy="287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adea" panose="02040503050406030204" pitchFamily="18" charset="0"/>
              </a:rPr>
              <a:t>Poor decision making skills</a:t>
            </a:r>
          </a:p>
        </p:txBody>
      </p:sp>
    </p:spTree>
    <p:extLst>
      <p:ext uri="{BB962C8B-B14F-4D97-AF65-F5344CB8AC3E}">
        <p14:creationId xmlns:p14="http://schemas.microsoft.com/office/powerpoint/2010/main" val="349364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C977-D7C4-4BE7-A60A-5CC064FB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B53A-C136-4966-8E8A-4DE70EA7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10228662" cy="41551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Consider customer’s feedback </a:t>
            </a:r>
            <a:r>
              <a:rPr lang="en-US" dirty="0">
                <a:latin typeface="Caladea" panose="02040503050406030204" pitchFamily="18" charset="0"/>
                <a:sym typeface="Wingdings" panose="05000000000000000000" pitchFamily="2" charset="2"/>
              </a:rPr>
              <a:t> Improve quality, quantity </a:t>
            </a:r>
            <a:endParaRPr lang="en-US" dirty="0">
              <a:latin typeface="Calade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</a:rPr>
              <a:t>Provide offers </a:t>
            </a:r>
            <a:r>
              <a:rPr lang="en-US" dirty="0">
                <a:latin typeface="Caladea" panose="02040503050406030204" pitchFamily="18" charset="0"/>
                <a:sym typeface="Wingdings" panose="05000000000000000000" pitchFamily="2" charset="2"/>
              </a:rPr>
              <a:t> Attract customers  </a:t>
            </a:r>
            <a:r>
              <a:rPr lang="en-US" dirty="0">
                <a:latin typeface="Caladea" panose="02040503050406030204" pitchFamily="18" charset="0"/>
              </a:rPr>
              <a:t>Increase the sale </a:t>
            </a:r>
            <a:r>
              <a:rPr lang="en-US" dirty="0">
                <a:latin typeface="Caladea" panose="02040503050406030204" pitchFamily="18" charset="0"/>
                <a:sym typeface="Wingdings" panose="05000000000000000000" pitchFamily="2" charset="2"/>
              </a:rPr>
              <a:t> Increase the profit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  <a:sym typeface="Wingdings" panose="05000000000000000000" pitchFamily="2" charset="2"/>
              </a:rPr>
              <a:t>Change in menu based on season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  <a:sym typeface="Wingdings" panose="05000000000000000000" pitchFamily="2" charset="2"/>
              </a:rPr>
              <a:t>Provide home 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  <a:sym typeface="Wingdings" panose="05000000000000000000" pitchFamily="2" charset="2"/>
              </a:rPr>
              <a:t>Adapt based on situation by providing various payment modes and coupons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  <a:sym typeface="Wingdings" panose="05000000000000000000" pitchFamily="2" charset="2"/>
              </a:rPr>
              <a:t>Consider Investments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adea" panose="02040503050406030204" pitchFamily="18" charset="0"/>
                <a:sym typeface="Wingdings" panose="05000000000000000000" pitchFamily="2" charset="2"/>
              </a:rPr>
              <a:t>Maximize utilization of all items in order to avoid any kind type of loss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AF55F-6873-4BF1-9FA1-BB0C63C9B3C3}"/>
              </a:ext>
            </a:extLst>
          </p:cNvPr>
          <p:cNvSpPr/>
          <p:nvPr/>
        </p:nvSpPr>
        <p:spPr>
          <a:xfrm>
            <a:off x="1338470" y="5884332"/>
            <a:ext cx="2160104" cy="6489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adea" panose="02040503050406030204" pitchFamily="18" charset="0"/>
              </a:rPr>
              <a:t>Identify 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8E3D6-5C91-4F93-999A-1987EAEC0845}"/>
              </a:ext>
            </a:extLst>
          </p:cNvPr>
          <p:cNvSpPr/>
          <p:nvPr/>
        </p:nvSpPr>
        <p:spPr>
          <a:xfrm>
            <a:off x="4505740" y="5890775"/>
            <a:ext cx="2796209" cy="6489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adea" panose="02040503050406030204" pitchFamily="18" charset="0"/>
              </a:rPr>
              <a:t>Analyze the data in order to find root cause</a:t>
            </a: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3738095E-9E45-42B7-9403-1406831B6AD0}"/>
              </a:ext>
            </a:extLst>
          </p:cNvPr>
          <p:cNvSpPr/>
          <p:nvPr/>
        </p:nvSpPr>
        <p:spPr>
          <a:xfrm>
            <a:off x="8309114" y="5890775"/>
            <a:ext cx="3074505" cy="64899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adea" panose="02040503050406030204" pitchFamily="18" charset="0"/>
              </a:rPr>
              <a:t>Find the solution to convert the loss into profit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0B93A-A6FA-4BE7-96B9-683ED405EB74}"/>
              </a:ext>
            </a:extLst>
          </p:cNvPr>
          <p:cNvCxnSpPr>
            <a:cxnSpLocks/>
          </p:cNvCxnSpPr>
          <p:nvPr/>
        </p:nvCxnSpPr>
        <p:spPr>
          <a:xfrm flipV="1">
            <a:off x="3564836" y="6215270"/>
            <a:ext cx="940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95F0BB-66B2-4F37-97BB-68A84BBD80B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301949" y="6208828"/>
            <a:ext cx="1007166" cy="6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0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1DEA-A838-45F9-847D-4036B9E8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95372"/>
            <a:ext cx="8761413" cy="706964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Description &amp; Business Impact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517218-0173-47AB-BA02-2D096B626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207080"/>
              </p:ext>
            </p:extLst>
          </p:nvPr>
        </p:nvGraphicFramePr>
        <p:xfrm>
          <a:off x="1154953" y="1548110"/>
          <a:ext cx="8761412" cy="5064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0706">
                  <a:extLst>
                    <a:ext uri="{9D8B030D-6E8A-4147-A177-3AD203B41FA5}">
                      <a16:colId xmlns:a16="http://schemas.microsoft.com/office/drawing/2014/main" val="3793625844"/>
                    </a:ext>
                  </a:extLst>
                </a:gridCol>
                <a:gridCol w="4380706">
                  <a:extLst>
                    <a:ext uri="{9D8B030D-6E8A-4147-A177-3AD203B41FA5}">
                      <a16:colId xmlns:a16="http://schemas.microsoft.com/office/drawing/2014/main" val="17886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adea" panose="02040503050406030204" pitchFamily="18" charset="0"/>
                        </a:rPr>
                        <a:t>Solution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adea" panose="02040503050406030204" pitchFamily="18" charset="0"/>
                        </a:rPr>
                        <a:t>Business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9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Customer’s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Help improve the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6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Convert veg items to non veg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Automatic increase in 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Max utilization of material by selling raw material as well. E.g. eggs, Maggie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Maximize revenue and even in worst conditions owner will at least get back the invested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26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Try various possible combinations with same raw material e.g. Egg Maggie, Bhoorji Pav, Chicken Biryani,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Increased number of menu with same raw material. Less efforts, same investment and more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Introduce new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Helps in attracting customers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Seasonal change in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Improves customer’s curiosity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74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Home delivery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Helps increase in 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9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Consider 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Will always work as backup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9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Based on location try changing 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>
                          <a:latin typeface="Caladea" panose="02040503050406030204" pitchFamily="18" charset="0"/>
                        </a:rPr>
                        <a:t>Theme will work as key for customer’s attraction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87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8D40-43D4-4035-94D4-5FC47527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1" y="3429000"/>
            <a:ext cx="8761413" cy="706964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111284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E4C8-94B4-494C-BC88-72FCF22C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527" y="3783129"/>
            <a:ext cx="8761413" cy="706964"/>
          </a:xfrm>
        </p:spPr>
        <p:txBody>
          <a:bodyPr/>
          <a:lstStyle/>
          <a:p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024963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451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Baskerville Old Face</vt:lpstr>
      <vt:lpstr>Caladea</vt:lpstr>
      <vt:lpstr>Century Gothic</vt:lpstr>
      <vt:lpstr>Times New Roman</vt:lpstr>
      <vt:lpstr>Wingdings</vt:lpstr>
      <vt:lpstr>Wingdings 3</vt:lpstr>
      <vt:lpstr>Ion Boardroom</vt:lpstr>
      <vt:lpstr>Problem Identification and Solution for Food Stall</vt:lpstr>
      <vt:lpstr>Agenda</vt:lpstr>
      <vt:lpstr>Introduction</vt:lpstr>
      <vt:lpstr>Problem Statement &amp; Data Source</vt:lpstr>
      <vt:lpstr>Root Cause Analysis</vt:lpstr>
      <vt:lpstr>Objective and Methodology</vt:lpstr>
      <vt:lpstr>Solution Description &amp; Business Impact</vt:lpstr>
      <vt:lpstr>Q N A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Aqshata Gade</dc:creator>
  <cp:lastModifiedBy>Aqshata Gade</cp:lastModifiedBy>
  <cp:revision>55</cp:revision>
  <dcterms:created xsi:type="dcterms:W3CDTF">2020-06-20T09:27:29Z</dcterms:created>
  <dcterms:modified xsi:type="dcterms:W3CDTF">2020-06-20T16:10:27Z</dcterms:modified>
</cp:coreProperties>
</file>