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64" r:id="rId4"/>
    <p:sldId id="258" r:id="rId5"/>
    <p:sldId id="265"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5CFB0E1-A772-47DC-B387-83CECE5746C8}">
          <p14:sldIdLst/>
        </p14:section>
        <p14:section name="Untitled Section" id="{E97CA1DA-EC77-44AA-954C-AA137A084FE0}">
          <p14:sldIdLst>
            <p14:sldId id="256"/>
            <p14:sldId id="257"/>
            <p14:sldId id="264"/>
            <p14:sldId id="258"/>
            <p14:sldId id="265"/>
            <p14:sldId id="259"/>
            <p14:sldId id="260"/>
            <p14:sldId id="266"/>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A5969DF1-45D0-4181-9AD1-3EF69D281EC5}" type="datetimeFigureOut">
              <a:rPr lang="en-US" smtClean="0"/>
              <a:t>6/20/2020</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E8E36BA-0A4E-43C2-9278-BF1B0FD6335E}" type="slidenum">
              <a:rPr lang="en-US" smtClean="0"/>
              <a:t>‹#›</a:t>
            </a:fld>
            <a:endParaRPr lang="en-US"/>
          </a:p>
        </p:txBody>
      </p:sp>
    </p:spTree>
    <p:extLst>
      <p:ext uri="{BB962C8B-B14F-4D97-AF65-F5344CB8AC3E}">
        <p14:creationId xmlns:p14="http://schemas.microsoft.com/office/powerpoint/2010/main" val="275651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69DF1-45D0-4181-9AD1-3EF69D281EC5}"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141913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969DF1-45D0-4181-9AD1-3EF69D281EC5}"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1385156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969DF1-45D0-4181-9AD1-3EF69D281EC5}"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4214846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69DF1-45D0-4181-9AD1-3EF69D281EC5}"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2019900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969DF1-45D0-4181-9AD1-3EF69D281EC5}" type="datetimeFigureOut">
              <a:rPr lang="en-US" smtClean="0"/>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3013907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969DF1-45D0-4181-9AD1-3EF69D281EC5}" type="datetimeFigureOut">
              <a:rPr lang="en-US" smtClean="0"/>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297565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69DF1-45D0-4181-9AD1-3EF69D281EC5}"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744430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69DF1-45D0-4181-9AD1-3EF69D281EC5}"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389379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69DF1-45D0-4181-9AD1-3EF69D281EC5}"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159091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69DF1-45D0-4181-9AD1-3EF69D281EC5}"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2018394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69DF1-45D0-4181-9AD1-3EF69D281EC5}"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197234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969DF1-45D0-4181-9AD1-3EF69D281EC5}" type="datetimeFigureOut">
              <a:rPr lang="en-US" smtClean="0"/>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77785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969DF1-45D0-4181-9AD1-3EF69D281EC5}" type="datetimeFigureOut">
              <a:rPr lang="en-US" smtClean="0"/>
              <a:t>6/20/2020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151513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69DF1-45D0-4181-9AD1-3EF69D281EC5}" type="datetimeFigureOut">
              <a:rPr lang="en-US" smtClean="0"/>
              <a:t>6/20/2020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96353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69DF1-45D0-4181-9AD1-3EF69D281EC5}"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223301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69DF1-45D0-4181-9AD1-3EF69D281EC5}"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8E36BA-0A4E-43C2-9278-BF1B0FD6335E}" type="slidenum">
              <a:rPr lang="en-US" smtClean="0"/>
              <a:t>‹#›</a:t>
            </a:fld>
            <a:endParaRPr lang="en-US"/>
          </a:p>
        </p:txBody>
      </p:sp>
    </p:spTree>
    <p:extLst>
      <p:ext uri="{BB962C8B-B14F-4D97-AF65-F5344CB8AC3E}">
        <p14:creationId xmlns:p14="http://schemas.microsoft.com/office/powerpoint/2010/main" val="396242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A5969DF1-45D0-4181-9AD1-3EF69D281EC5}" type="datetimeFigureOut">
              <a:rPr lang="en-US" smtClean="0"/>
              <a:t>6/20/2020</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E8E36BA-0A4E-43C2-9278-BF1B0FD6335E}" type="slidenum">
              <a:rPr lang="en-US" smtClean="0"/>
              <a:t>‹#›</a:t>
            </a:fld>
            <a:endParaRPr lang="en-US"/>
          </a:p>
        </p:txBody>
      </p:sp>
    </p:spTree>
    <p:extLst>
      <p:ext uri="{BB962C8B-B14F-4D97-AF65-F5344CB8AC3E}">
        <p14:creationId xmlns:p14="http://schemas.microsoft.com/office/powerpoint/2010/main" val="89326726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8000" b="-28000"/>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5FC631-4EB0-498F-89C2-A723F90DEFD9}"/>
              </a:ext>
            </a:extLst>
          </p:cNvPr>
          <p:cNvSpPr>
            <a:spLocks noGrp="1"/>
          </p:cNvSpPr>
          <p:nvPr>
            <p:ph type="ctrTitle"/>
          </p:nvPr>
        </p:nvSpPr>
        <p:spPr>
          <a:xfrm>
            <a:off x="511865" y="133280"/>
            <a:ext cx="10699473" cy="1655762"/>
          </a:xfrm>
        </p:spPr>
        <p:txBody>
          <a:bodyPr>
            <a:normAutofit fontScale="90000"/>
          </a:bodyPr>
          <a:lstStyle/>
          <a:p>
            <a:pPr algn="l"/>
            <a:r>
              <a:rPr lang="en-US" dirty="0">
                <a:solidFill>
                  <a:schemeClr val="bg1"/>
                </a:solidFill>
                <a:latin typeface="Baskerville Old Face" panose="02020602080505020303" pitchFamily="18" charset="0"/>
              </a:rPr>
              <a:t>Strategy For New Vada Pav Shop To Compete And Take Over clients</a:t>
            </a:r>
          </a:p>
        </p:txBody>
      </p:sp>
      <p:sp>
        <p:nvSpPr>
          <p:cNvPr id="13" name="Subtitle 12">
            <a:extLst>
              <a:ext uri="{FF2B5EF4-FFF2-40B4-BE49-F238E27FC236}">
                <a16:creationId xmlns:a16="http://schemas.microsoft.com/office/drawing/2014/main" id="{49414AB0-5E32-4280-B81F-8465DB71B30C}"/>
              </a:ext>
            </a:extLst>
          </p:cNvPr>
          <p:cNvSpPr>
            <a:spLocks noGrp="1"/>
          </p:cNvSpPr>
          <p:nvPr>
            <p:ph type="subTitle" idx="1"/>
          </p:nvPr>
        </p:nvSpPr>
        <p:spPr>
          <a:xfrm>
            <a:off x="0" y="5202238"/>
            <a:ext cx="9144000" cy="1655762"/>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pPr algn="l"/>
            <a:r>
              <a:rPr lang="en-US" dirty="0">
                <a:solidFill>
                  <a:schemeClr val="bg1"/>
                </a:solidFill>
                <a:latin typeface="Algerian" panose="04020705040A02060702" pitchFamily="82" charset="0"/>
              </a:rPr>
              <a:t>Created By – Aqshata Gade</a:t>
            </a:r>
          </a:p>
        </p:txBody>
      </p:sp>
    </p:spTree>
    <p:extLst>
      <p:ext uri="{BB962C8B-B14F-4D97-AF65-F5344CB8AC3E}">
        <p14:creationId xmlns:p14="http://schemas.microsoft.com/office/powerpoint/2010/main" val="218950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D6F7-A790-472D-870C-049562F5FF3F}"/>
              </a:ext>
            </a:extLst>
          </p:cNvPr>
          <p:cNvSpPr>
            <a:spLocks noGrp="1"/>
          </p:cNvSpPr>
          <p:nvPr>
            <p:ph type="title"/>
          </p:nvPr>
        </p:nvSpPr>
        <p:spPr>
          <a:xfrm>
            <a:off x="1281562" y="3429000"/>
            <a:ext cx="8761413" cy="1227406"/>
          </a:xfrm>
        </p:spPr>
        <p:txBody>
          <a:bodyPr/>
          <a:lstStyle/>
          <a:p>
            <a:pPr algn="ctr"/>
            <a:r>
              <a:rPr lang="en-US" sz="6000" dirty="0">
                <a:solidFill>
                  <a:schemeClr val="tx1"/>
                </a:solidFill>
                <a:latin typeface="Times New Roman" panose="02020603050405020304" pitchFamily="18" charset="0"/>
                <a:cs typeface="Times New Roman" panose="02020603050405020304" pitchFamily="18" charset="0"/>
              </a:rPr>
              <a:t>Q N A</a:t>
            </a:r>
          </a:p>
        </p:txBody>
      </p:sp>
    </p:spTree>
    <p:extLst>
      <p:ext uri="{BB962C8B-B14F-4D97-AF65-F5344CB8AC3E}">
        <p14:creationId xmlns:p14="http://schemas.microsoft.com/office/powerpoint/2010/main" val="342148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41DC-92CB-44ED-809E-B112A1754E95}"/>
              </a:ext>
            </a:extLst>
          </p:cNvPr>
          <p:cNvSpPr>
            <a:spLocks noGrp="1"/>
          </p:cNvSpPr>
          <p:nvPr>
            <p:ph type="title"/>
          </p:nvPr>
        </p:nvSpPr>
        <p:spPr>
          <a:xfrm>
            <a:off x="1900541" y="3660598"/>
            <a:ext cx="8761413" cy="706964"/>
          </a:xfrm>
        </p:spPr>
        <p:txBody>
          <a:bodyPr/>
          <a:lstStyle/>
          <a:p>
            <a:pPr algn="ctr"/>
            <a:r>
              <a:rPr lang="en-US" sz="6000" dirty="0">
                <a:solidFill>
                  <a:schemeClr val="tx1"/>
                </a:solidFill>
                <a:latin typeface="Algerian" panose="04020705040A02060702" pitchFamily="82" charset="0"/>
              </a:rPr>
              <a:t>THANK YOU</a:t>
            </a:r>
          </a:p>
        </p:txBody>
      </p:sp>
    </p:spTree>
    <p:extLst>
      <p:ext uri="{BB962C8B-B14F-4D97-AF65-F5344CB8AC3E}">
        <p14:creationId xmlns:p14="http://schemas.microsoft.com/office/powerpoint/2010/main" val="379885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EF88-EA00-4DDA-869C-4CC3C4D2DAA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55F9046F-8EA3-41E4-99C7-1EACC0132592}"/>
              </a:ext>
            </a:extLst>
          </p:cNvPr>
          <p:cNvSpPr>
            <a:spLocks noGrp="1"/>
          </p:cNvSpPr>
          <p:nvPr>
            <p:ph idx="1"/>
          </p:nvPr>
        </p:nvSpPr>
        <p:spPr/>
        <p:txBody>
          <a:bodyPr/>
          <a:lstStyle/>
          <a:p>
            <a:pPr>
              <a:buFont typeface="Wingdings" panose="05000000000000000000" pitchFamily="2" charset="2"/>
              <a:buChar char="Ø"/>
            </a:pPr>
            <a:r>
              <a:rPr lang="en-US" dirty="0">
                <a:latin typeface="Caladea" panose="02040503050406030204" pitchFamily="18" charset="0"/>
              </a:rPr>
              <a:t>Introduction</a:t>
            </a:r>
          </a:p>
          <a:p>
            <a:pPr>
              <a:buFont typeface="Wingdings" panose="05000000000000000000" pitchFamily="2" charset="2"/>
              <a:buChar char="Ø"/>
            </a:pPr>
            <a:r>
              <a:rPr lang="en-US" dirty="0">
                <a:latin typeface="Caladea" panose="02040503050406030204" pitchFamily="18" charset="0"/>
              </a:rPr>
              <a:t>Problem Statement &amp; Data Source</a:t>
            </a:r>
          </a:p>
          <a:p>
            <a:pPr>
              <a:buFont typeface="Wingdings" panose="05000000000000000000" pitchFamily="2" charset="2"/>
              <a:buChar char="Ø"/>
            </a:pPr>
            <a:r>
              <a:rPr lang="en-US" dirty="0">
                <a:latin typeface="Caladea" panose="02040503050406030204" pitchFamily="18" charset="0"/>
              </a:rPr>
              <a:t>Objective &amp; Methodology</a:t>
            </a:r>
          </a:p>
          <a:p>
            <a:pPr>
              <a:buFont typeface="Wingdings" panose="05000000000000000000" pitchFamily="2" charset="2"/>
              <a:buChar char="Ø"/>
            </a:pPr>
            <a:r>
              <a:rPr lang="en-US" dirty="0">
                <a:latin typeface="Caladea" panose="02040503050406030204" pitchFamily="18" charset="0"/>
              </a:rPr>
              <a:t>Solution Description</a:t>
            </a:r>
          </a:p>
          <a:p>
            <a:pPr>
              <a:buFont typeface="Wingdings" panose="05000000000000000000" pitchFamily="2" charset="2"/>
              <a:buChar char="Ø"/>
            </a:pPr>
            <a:r>
              <a:rPr lang="en-US" dirty="0">
                <a:latin typeface="Caladea" panose="02040503050406030204" pitchFamily="18" charset="0"/>
              </a:rPr>
              <a:t>Impact</a:t>
            </a:r>
          </a:p>
        </p:txBody>
      </p:sp>
    </p:spTree>
    <p:extLst>
      <p:ext uri="{BB962C8B-B14F-4D97-AF65-F5344CB8AC3E}">
        <p14:creationId xmlns:p14="http://schemas.microsoft.com/office/powerpoint/2010/main" val="14142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3A1F-C029-4790-8376-DD29C43626A8}"/>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5A6B9AC-38B7-4BAD-8755-2B7A562431A2}"/>
              </a:ext>
            </a:extLst>
          </p:cNvPr>
          <p:cNvSpPr>
            <a:spLocks noGrp="1"/>
          </p:cNvSpPr>
          <p:nvPr>
            <p:ph idx="1"/>
          </p:nvPr>
        </p:nvSpPr>
        <p:spPr/>
        <p:txBody>
          <a:bodyPr/>
          <a:lstStyle/>
          <a:p>
            <a:pPr>
              <a:buFont typeface="Wingdings" panose="05000000000000000000" pitchFamily="2" charset="2"/>
              <a:buChar char="Ø"/>
            </a:pPr>
            <a:r>
              <a:rPr lang="en-US" dirty="0">
                <a:latin typeface="Caladea" panose="02040503050406030204" pitchFamily="18" charset="0"/>
              </a:rPr>
              <a:t>New Vada Pav shop near Shivaji Nagar in Pune</a:t>
            </a:r>
          </a:p>
          <a:p>
            <a:pPr>
              <a:buFont typeface="Wingdings" panose="05000000000000000000" pitchFamily="2" charset="2"/>
              <a:buChar char="Ø"/>
            </a:pPr>
            <a:r>
              <a:rPr lang="en-US" dirty="0">
                <a:latin typeface="Caladea" panose="02040503050406030204" pitchFamily="18" charset="0"/>
              </a:rPr>
              <a:t>Four existing competitor in same location</a:t>
            </a:r>
          </a:p>
          <a:p>
            <a:pPr>
              <a:buFont typeface="Wingdings" panose="05000000000000000000" pitchFamily="2" charset="2"/>
              <a:buChar char="Ø"/>
            </a:pPr>
            <a:r>
              <a:rPr lang="en-US" dirty="0">
                <a:latin typeface="Caladea" panose="02040503050406030204" pitchFamily="18" charset="0"/>
              </a:rPr>
              <a:t>Considering all factors need to decide a price of Vada Pav</a:t>
            </a:r>
          </a:p>
          <a:p>
            <a:pPr>
              <a:buFont typeface="Wingdings" panose="05000000000000000000" pitchFamily="2" charset="2"/>
              <a:buChar char="Ø"/>
            </a:pPr>
            <a:r>
              <a:rPr lang="en-US" dirty="0">
                <a:latin typeface="Caladea" panose="02040503050406030204" pitchFamily="18" charset="0"/>
              </a:rPr>
              <a:t>Need to come up with some strategy to bring insights</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8862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2E8F-AA61-41E9-8899-E031D1678591}"/>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Problem Statement &amp; Data Source</a:t>
            </a:r>
          </a:p>
        </p:txBody>
      </p:sp>
      <p:sp>
        <p:nvSpPr>
          <p:cNvPr id="3" name="Content Placeholder 2">
            <a:extLst>
              <a:ext uri="{FF2B5EF4-FFF2-40B4-BE49-F238E27FC236}">
                <a16:creationId xmlns:a16="http://schemas.microsoft.com/office/drawing/2014/main" id="{0421E62E-D7CA-4E21-8866-9B3D67A306AE}"/>
              </a:ext>
            </a:extLst>
          </p:cNvPr>
          <p:cNvSpPr>
            <a:spLocks noGrp="1"/>
          </p:cNvSpPr>
          <p:nvPr>
            <p:ph idx="1"/>
          </p:nvPr>
        </p:nvSpPr>
        <p:spPr/>
        <p:txBody>
          <a:bodyPr/>
          <a:lstStyle/>
          <a:p>
            <a:pPr>
              <a:buFont typeface="Wingdings" panose="05000000000000000000" pitchFamily="2" charset="2"/>
              <a:buChar char="Ø"/>
            </a:pPr>
            <a:r>
              <a:rPr lang="en-US" dirty="0">
                <a:latin typeface="Caladea" panose="02040503050406030204" pitchFamily="18" charset="0"/>
              </a:rPr>
              <a:t>The shop is going to be new which means no experience.</a:t>
            </a:r>
          </a:p>
          <a:p>
            <a:pPr>
              <a:buFont typeface="Wingdings" panose="05000000000000000000" pitchFamily="2" charset="2"/>
              <a:buChar char="Ø"/>
            </a:pPr>
            <a:r>
              <a:rPr lang="en-US" dirty="0">
                <a:latin typeface="Caladea" panose="02040503050406030204" pitchFamily="18" charset="0"/>
              </a:rPr>
              <a:t>On the other hand, four competitors with experience are at same location</a:t>
            </a:r>
          </a:p>
          <a:p>
            <a:pPr>
              <a:buFont typeface="Wingdings" panose="05000000000000000000" pitchFamily="2" charset="2"/>
              <a:buChar char="Ø"/>
            </a:pPr>
            <a:r>
              <a:rPr lang="en-US" dirty="0">
                <a:latin typeface="Caladea" panose="02040503050406030204" pitchFamily="18" charset="0"/>
              </a:rPr>
              <a:t>No data is available for this new shop for analysis which makes it more difficult to bring insights</a:t>
            </a:r>
          </a:p>
          <a:p>
            <a:pPr>
              <a:buFont typeface="Wingdings" panose="05000000000000000000" pitchFamily="2" charset="2"/>
              <a:buChar char="Ø"/>
            </a:pPr>
            <a:r>
              <a:rPr lang="en-US" dirty="0">
                <a:latin typeface="Caladea" panose="02040503050406030204" pitchFamily="18" charset="0"/>
              </a:rPr>
              <a:t>Decided price of Vada Pav can result in good profit or considerable loss</a:t>
            </a:r>
          </a:p>
          <a:p>
            <a:pPr>
              <a:buFont typeface="Wingdings" panose="05000000000000000000" pitchFamily="2" charset="2"/>
              <a:buChar char="Ø"/>
            </a:pPr>
            <a:r>
              <a:rPr lang="en-US" dirty="0">
                <a:latin typeface="Caladea" panose="02040503050406030204" pitchFamily="18" charset="0"/>
              </a:rPr>
              <a:t> New shop need to stand out in order to make some profit and to bring customers</a:t>
            </a:r>
          </a:p>
        </p:txBody>
      </p:sp>
    </p:spTree>
    <p:extLst>
      <p:ext uri="{BB962C8B-B14F-4D97-AF65-F5344CB8AC3E}">
        <p14:creationId xmlns:p14="http://schemas.microsoft.com/office/powerpoint/2010/main" val="226115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244C-9732-41D9-8FED-5C68D9C59F51}"/>
              </a:ext>
            </a:extLst>
          </p:cNvPr>
          <p:cNvSpPr>
            <a:spLocks noGrp="1"/>
          </p:cNvSpPr>
          <p:nvPr>
            <p:ph type="title"/>
          </p:nvPr>
        </p:nvSpPr>
        <p:spPr>
          <a:xfrm>
            <a:off x="1154953" y="973668"/>
            <a:ext cx="10085133" cy="706964"/>
          </a:xfrm>
        </p:spPr>
        <p:txBody>
          <a:bodyPr/>
          <a:lstStyle/>
          <a:p>
            <a:r>
              <a:rPr lang="en-US" sz="4800" dirty="0">
                <a:latin typeface="Times New Roman" panose="02020603050405020304" pitchFamily="18" charset="0"/>
                <a:cs typeface="Times New Roman" panose="02020603050405020304" pitchFamily="18" charset="0"/>
              </a:rPr>
              <a:t>Understanding The Problem Statement In Deep Using % Whys Method</a:t>
            </a:r>
          </a:p>
        </p:txBody>
      </p:sp>
      <p:sp>
        <p:nvSpPr>
          <p:cNvPr id="7" name="Rectangle 6">
            <a:extLst>
              <a:ext uri="{FF2B5EF4-FFF2-40B4-BE49-F238E27FC236}">
                <a16:creationId xmlns:a16="http://schemas.microsoft.com/office/drawing/2014/main" id="{7C994691-E61D-4F3A-9A7A-5AF60B2F20CE}"/>
              </a:ext>
            </a:extLst>
          </p:cNvPr>
          <p:cNvSpPr/>
          <p:nvPr/>
        </p:nvSpPr>
        <p:spPr>
          <a:xfrm>
            <a:off x="534572" y="2560320"/>
            <a:ext cx="11127545" cy="3516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Caladea" panose="02040503050406030204" pitchFamily="18" charset="0"/>
              </a:rPr>
              <a:t>Why shop owner need to come up with new best strategy? </a:t>
            </a:r>
            <a:r>
              <a:rPr lang="en-US" dirty="0">
                <a:latin typeface="Caladea" panose="02040503050406030204" pitchFamily="18" charset="0"/>
                <a:sym typeface="Wingdings" panose="05000000000000000000" pitchFamily="2" charset="2"/>
              </a:rPr>
              <a:t> Because of high Competition</a:t>
            </a:r>
            <a:endParaRPr lang="en-US" dirty="0">
              <a:latin typeface="Caladea" panose="02040503050406030204" pitchFamily="18" charset="0"/>
            </a:endParaRPr>
          </a:p>
        </p:txBody>
      </p:sp>
      <p:sp>
        <p:nvSpPr>
          <p:cNvPr id="8" name="Rectangle 7">
            <a:extLst>
              <a:ext uri="{FF2B5EF4-FFF2-40B4-BE49-F238E27FC236}">
                <a16:creationId xmlns:a16="http://schemas.microsoft.com/office/drawing/2014/main" id="{D5EE2A91-2A54-4D4B-8961-98A756357AA4}"/>
              </a:ext>
            </a:extLst>
          </p:cNvPr>
          <p:cNvSpPr/>
          <p:nvPr/>
        </p:nvSpPr>
        <p:spPr>
          <a:xfrm>
            <a:off x="534572" y="3429000"/>
            <a:ext cx="11127545" cy="362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Caladea" panose="02040503050406030204" pitchFamily="18" charset="0"/>
              </a:rPr>
              <a:t>Why there is high competition? </a:t>
            </a:r>
            <a:r>
              <a:rPr lang="en-US" dirty="0">
                <a:latin typeface="Caladea" panose="02040503050406030204" pitchFamily="18" charset="0"/>
                <a:sym typeface="Wingdings" panose="05000000000000000000" pitchFamily="2" charset="2"/>
              </a:rPr>
              <a:t> There are four Vada Pav shops at same location</a:t>
            </a:r>
            <a:endParaRPr lang="en-US" dirty="0">
              <a:latin typeface="Caladea" panose="02040503050406030204" pitchFamily="18" charset="0"/>
            </a:endParaRPr>
          </a:p>
        </p:txBody>
      </p:sp>
      <p:sp>
        <p:nvSpPr>
          <p:cNvPr id="9" name="Rectangle 8">
            <a:extLst>
              <a:ext uri="{FF2B5EF4-FFF2-40B4-BE49-F238E27FC236}">
                <a16:creationId xmlns:a16="http://schemas.microsoft.com/office/drawing/2014/main" id="{F7424DB7-A51E-4E97-86E1-E1F963648983}"/>
              </a:ext>
            </a:extLst>
          </p:cNvPr>
          <p:cNvSpPr/>
          <p:nvPr/>
        </p:nvSpPr>
        <p:spPr>
          <a:xfrm>
            <a:off x="534572" y="4346917"/>
            <a:ext cx="11127545" cy="362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Caladea" panose="02040503050406030204" pitchFamily="18" charset="0"/>
              </a:rPr>
              <a:t>Why it’s difficult to compete with those four shops? </a:t>
            </a:r>
            <a:r>
              <a:rPr lang="en-US" dirty="0">
                <a:latin typeface="Caladea" panose="02040503050406030204" pitchFamily="18" charset="0"/>
                <a:sym typeface="Wingdings" panose="05000000000000000000" pitchFamily="2" charset="2"/>
              </a:rPr>
              <a:t> They have more experience</a:t>
            </a:r>
            <a:endParaRPr lang="en-US" dirty="0">
              <a:latin typeface="Caladea" panose="02040503050406030204" pitchFamily="18" charset="0"/>
            </a:endParaRPr>
          </a:p>
        </p:txBody>
      </p:sp>
      <p:sp>
        <p:nvSpPr>
          <p:cNvPr id="10" name="Rectangle 9">
            <a:extLst>
              <a:ext uri="{FF2B5EF4-FFF2-40B4-BE49-F238E27FC236}">
                <a16:creationId xmlns:a16="http://schemas.microsoft.com/office/drawing/2014/main" id="{7AD117A2-409C-4916-9B51-4F0ECDE91E9F}"/>
              </a:ext>
            </a:extLst>
          </p:cNvPr>
          <p:cNvSpPr/>
          <p:nvPr/>
        </p:nvSpPr>
        <p:spPr>
          <a:xfrm>
            <a:off x="532227" y="5264834"/>
            <a:ext cx="11127545" cy="362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latin typeface="Caladea" panose="02040503050406030204" pitchFamily="18" charset="0"/>
              </a:rPr>
              <a:t>Why Experience matters? </a:t>
            </a:r>
            <a:r>
              <a:rPr lang="en-US" dirty="0">
                <a:solidFill>
                  <a:schemeClr val="tx1"/>
                </a:solidFill>
                <a:latin typeface="Caladea" panose="02040503050406030204" pitchFamily="18" charset="0"/>
                <a:sym typeface="Wingdings" panose="05000000000000000000" pitchFamily="2" charset="2"/>
              </a:rPr>
              <a:t> New shop does not have insights</a:t>
            </a:r>
            <a:endParaRPr lang="en-US" dirty="0">
              <a:solidFill>
                <a:schemeClr val="tx1"/>
              </a:solidFill>
              <a:latin typeface="Caladea" panose="02040503050406030204" pitchFamily="18" charset="0"/>
            </a:endParaRPr>
          </a:p>
        </p:txBody>
      </p:sp>
      <p:sp>
        <p:nvSpPr>
          <p:cNvPr id="11" name="Rectangle 10">
            <a:extLst>
              <a:ext uri="{FF2B5EF4-FFF2-40B4-BE49-F238E27FC236}">
                <a16:creationId xmlns:a16="http://schemas.microsoft.com/office/drawing/2014/main" id="{F01B52CC-4D8A-48E3-A63F-8C93D358C34D}"/>
              </a:ext>
            </a:extLst>
          </p:cNvPr>
          <p:cNvSpPr/>
          <p:nvPr/>
        </p:nvSpPr>
        <p:spPr>
          <a:xfrm>
            <a:off x="532227" y="6182751"/>
            <a:ext cx="11127545" cy="362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Caladea" panose="02040503050406030204" pitchFamily="18" charset="0"/>
              </a:rPr>
              <a:t>Why new shop has no insights? </a:t>
            </a:r>
            <a:r>
              <a:rPr lang="en-US" dirty="0">
                <a:latin typeface="Caladea" panose="02040503050406030204" pitchFamily="18" charset="0"/>
                <a:sym typeface="Wingdings" panose="05000000000000000000" pitchFamily="2" charset="2"/>
              </a:rPr>
              <a:t> Because of no data as it’s a </a:t>
            </a:r>
            <a:r>
              <a:rPr lang="en-US" b="1" dirty="0">
                <a:latin typeface="Caladea" panose="02040503050406030204" pitchFamily="18" charset="0"/>
                <a:sym typeface="Wingdings" panose="05000000000000000000" pitchFamily="2" charset="2"/>
              </a:rPr>
              <a:t>new shop</a:t>
            </a:r>
            <a:endParaRPr lang="en-US" b="1" dirty="0">
              <a:latin typeface="Caladea" panose="02040503050406030204" pitchFamily="18" charset="0"/>
            </a:endParaRPr>
          </a:p>
        </p:txBody>
      </p:sp>
      <p:sp>
        <p:nvSpPr>
          <p:cNvPr id="13" name="Arrow: Down 12">
            <a:extLst>
              <a:ext uri="{FF2B5EF4-FFF2-40B4-BE49-F238E27FC236}">
                <a16:creationId xmlns:a16="http://schemas.microsoft.com/office/drawing/2014/main" id="{E19F54D9-F662-4C7B-A4CA-9834BFEC6EFB}"/>
              </a:ext>
            </a:extLst>
          </p:cNvPr>
          <p:cNvSpPr/>
          <p:nvPr/>
        </p:nvSpPr>
        <p:spPr>
          <a:xfrm flipH="1">
            <a:off x="6141718" y="2912012"/>
            <a:ext cx="185228" cy="516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707292ED-CEFF-4B96-907E-417FB627C4AB}"/>
              </a:ext>
            </a:extLst>
          </p:cNvPr>
          <p:cNvSpPr/>
          <p:nvPr/>
        </p:nvSpPr>
        <p:spPr>
          <a:xfrm flipH="1">
            <a:off x="6137733" y="3810814"/>
            <a:ext cx="185228" cy="516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BD7E1EF7-F162-48BA-AD60-2299187CEB55}"/>
              </a:ext>
            </a:extLst>
          </p:cNvPr>
          <p:cNvSpPr/>
          <p:nvPr/>
        </p:nvSpPr>
        <p:spPr>
          <a:xfrm flipH="1">
            <a:off x="6137733" y="4709617"/>
            <a:ext cx="185228" cy="516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7DBF4D7-7960-41D8-8304-39735C7E038A}"/>
              </a:ext>
            </a:extLst>
          </p:cNvPr>
          <p:cNvSpPr/>
          <p:nvPr/>
        </p:nvSpPr>
        <p:spPr>
          <a:xfrm flipH="1">
            <a:off x="6137733" y="5650622"/>
            <a:ext cx="185228" cy="516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38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E8AB-ACDF-4121-BCD8-C3B5B19E28D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Objective &amp; Methodology</a:t>
            </a:r>
          </a:p>
        </p:txBody>
      </p:sp>
      <p:sp>
        <p:nvSpPr>
          <p:cNvPr id="3" name="Content Placeholder 2">
            <a:extLst>
              <a:ext uri="{FF2B5EF4-FFF2-40B4-BE49-F238E27FC236}">
                <a16:creationId xmlns:a16="http://schemas.microsoft.com/office/drawing/2014/main" id="{76C8729A-7F73-44D7-AAB9-D85D95820142}"/>
              </a:ext>
            </a:extLst>
          </p:cNvPr>
          <p:cNvSpPr>
            <a:spLocks noGrp="1"/>
          </p:cNvSpPr>
          <p:nvPr>
            <p:ph idx="1"/>
          </p:nvPr>
        </p:nvSpPr>
        <p:spPr>
          <a:xfrm>
            <a:off x="1154955" y="2603500"/>
            <a:ext cx="8761412" cy="3881706"/>
          </a:xfrm>
        </p:spPr>
        <p:txBody>
          <a:bodyPr/>
          <a:lstStyle/>
          <a:p>
            <a:pPr>
              <a:buFont typeface="Wingdings" panose="05000000000000000000" pitchFamily="2" charset="2"/>
              <a:buChar char="Ø"/>
            </a:pPr>
            <a:r>
              <a:rPr lang="en-US" dirty="0">
                <a:latin typeface="Caladea" panose="02040503050406030204" pitchFamily="18" charset="0"/>
              </a:rPr>
              <a:t>To decide the strategy to attract customers considering the profit</a:t>
            </a:r>
          </a:p>
          <a:p>
            <a:pPr>
              <a:buFont typeface="Wingdings" panose="05000000000000000000" pitchFamily="2" charset="2"/>
              <a:buChar char="Ø"/>
            </a:pPr>
            <a:r>
              <a:rPr lang="en-US" dirty="0">
                <a:latin typeface="Caladea" panose="02040503050406030204" pitchFamily="18" charset="0"/>
              </a:rPr>
              <a:t>Decide price of Vada Pav with which maximum profit can be achieved but the price should consider customer’s view as well</a:t>
            </a:r>
          </a:p>
          <a:p>
            <a:pPr>
              <a:buFont typeface="Wingdings" panose="05000000000000000000" pitchFamily="2" charset="2"/>
              <a:buChar char="Ø"/>
            </a:pPr>
            <a:r>
              <a:rPr lang="en-US" dirty="0">
                <a:latin typeface="Caladea" panose="02040503050406030204" pitchFamily="18" charset="0"/>
              </a:rPr>
              <a:t>Bring the insights to shop</a:t>
            </a:r>
          </a:p>
          <a:p>
            <a:pPr>
              <a:buFont typeface="Wingdings" panose="05000000000000000000" pitchFamily="2" charset="2"/>
              <a:buChar char="Ø"/>
            </a:pPr>
            <a:r>
              <a:rPr lang="en-US" dirty="0">
                <a:latin typeface="Caladea" panose="02040503050406030204" pitchFamily="18" charset="0"/>
              </a:rPr>
              <a:t>Make customer come and visit your shop</a:t>
            </a:r>
          </a:p>
          <a:p>
            <a:pPr>
              <a:buFont typeface="Wingdings" panose="05000000000000000000" pitchFamily="2" charset="2"/>
              <a:buChar char="Ø"/>
            </a:pPr>
            <a:r>
              <a:rPr lang="en-US" dirty="0">
                <a:latin typeface="Caladea" panose="02040503050406030204" pitchFamily="18" charset="0"/>
              </a:rPr>
              <a:t>Considering all factors like invested amount, efforts, rent try and ensure to get maximum profit and no loss</a:t>
            </a:r>
          </a:p>
          <a:p>
            <a:pPr>
              <a:buFont typeface="Wingdings" panose="05000000000000000000" pitchFamily="2" charset="2"/>
              <a:buChar char="Ø"/>
            </a:pPr>
            <a:r>
              <a:rPr lang="en-US" dirty="0">
                <a:latin typeface="Caladea" panose="02040503050406030204" pitchFamily="18" charset="0"/>
              </a:rPr>
              <a:t>Consider customer’s feedback and improve quickly as much as possible</a:t>
            </a:r>
          </a:p>
          <a:p>
            <a:pPr>
              <a:buFont typeface="Wingdings" panose="05000000000000000000" pitchFamily="2" charset="2"/>
              <a:buChar char="Ø"/>
            </a:pPr>
            <a:r>
              <a:rPr lang="en-US" dirty="0">
                <a:latin typeface="Caladea" panose="02040503050406030204" pitchFamily="18" charset="0"/>
              </a:rPr>
              <a:t>Adapt with time and changes</a:t>
            </a:r>
          </a:p>
          <a:p>
            <a:pPr>
              <a:buFont typeface="Wingdings" panose="05000000000000000000" pitchFamily="2" charset="2"/>
              <a:buChar char="Ø"/>
            </a:pPr>
            <a:r>
              <a:rPr lang="en-US" dirty="0">
                <a:latin typeface="Caladea" panose="02040503050406030204" pitchFamily="18" charset="0"/>
              </a:rPr>
              <a:t>Provide offers with respects to prices and menu both</a:t>
            </a:r>
          </a:p>
        </p:txBody>
      </p:sp>
    </p:spTree>
    <p:extLst>
      <p:ext uri="{BB962C8B-B14F-4D97-AF65-F5344CB8AC3E}">
        <p14:creationId xmlns:p14="http://schemas.microsoft.com/office/powerpoint/2010/main" val="27571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E7AB-B13F-4F0F-BCBF-9675A4204F53}"/>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Solution Description</a:t>
            </a:r>
          </a:p>
        </p:txBody>
      </p:sp>
      <p:sp>
        <p:nvSpPr>
          <p:cNvPr id="3" name="Content Placeholder 2">
            <a:extLst>
              <a:ext uri="{FF2B5EF4-FFF2-40B4-BE49-F238E27FC236}">
                <a16:creationId xmlns:a16="http://schemas.microsoft.com/office/drawing/2014/main" id="{7B869BF6-87FE-4072-BB55-98271E015D0C}"/>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latin typeface="Caladea" panose="02040503050406030204" pitchFamily="18" charset="0"/>
              </a:rPr>
              <a:t>Identify your customer</a:t>
            </a:r>
          </a:p>
          <a:p>
            <a:pPr>
              <a:buFont typeface="Wingdings" panose="05000000000000000000" pitchFamily="2" charset="2"/>
              <a:buChar char="Ø"/>
            </a:pPr>
            <a:r>
              <a:rPr lang="en-US" dirty="0">
                <a:latin typeface="Caladea" panose="02040503050406030204" pitchFamily="18" charset="0"/>
              </a:rPr>
              <a:t>Based on customer’s feedback focus on cost, taste, quality service, hygiene</a:t>
            </a:r>
          </a:p>
          <a:p>
            <a:pPr>
              <a:buFont typeface="Wingdings" panose="05000000000000000000" pitchFamily="2" charset="2"/>
              <a:buChar char="Ø"/>
            </a:pPr>
            <a:r>
              <a:rPr lang="en-US" dirty="0">
                <a:latin typeface="Caladea" panose="02040503050406030204" pitchFamily="18" charset="0"/>
              </a:rPr>
              <a:t>For attraction keep some small add on like onion, unripe mango, </a:t>
            </a:r>
            <a:r>
              <a:rPr lang="en-US" dirty="0" err="1">
                <a:latin typeface="Caladea" panose="02040503050406030204" pitchFamily="18" charset="0"/>
              </a:rPr>
              <a:t>makaa</a:t>
            </a:r>
            <a:r>
              <a:rPr lang="en-US" dirty="0">
                <a:latin typeface="Caladea" panose="02040503050406030204" pitchFamily="18" charset="0"/>
              </a:rPr>
              <a:t>, green chutney, red chutney, sauce </a:t>
            </a:r>
          </a:p>
          <a:p>
            <a:pPr>
              <a:buFont typeface="Wingdings" panose="05000000000000000000" pitchFamily="2" charset="2"/>
              <a:buChar char="Ø"/>
            </a:pPr>
            <a:r>
              <a:rPr lang="en-US" dirty="0">
                <a:latin typeface="Caladea" panose="02040503050406030204" pitchFamily="18" charset="0"/>
              </a:rPr>
              <a:t>One menu in multiple ways like Vada Pav can be of two types one will be regular and another will be “ABC Special” where ABC is name of shop and it should be a special with respect to taste, presentation, quality.</a:t>
            </a:r>
          </a:p>
          <a:p>
            <a:pPr>
              <a:buFont typeface="Wingdings" panose="05000000000000000000" pitchFamily="2" charset="2"/>
              <a:buChar char="Ø"/>
            </a:pPr>
            <a:r>
              <a:rPr lang="en-US" dirty="0">
                <a:latin typeface="Caladea" panose="02040503050406030204" pitchFamily="18" charset="0"/>
              </a:rPr>
              <a:t>Can serve a </a:t>
            </a:r>
            <a:r>
              <a:rPr lang="en-US" dirty="0" err="1">
                <a:latin typeface="Caladea" panose="02040503050406030204" pitchFamily="18" charset="0"/>
              </a:rPr>
              <a:t>Rassa</a:t>
            </a:r>
            <a:r>
              <a:rPr lang="en-US" dirty="0">
                <a:latin typeface="Caladea" panose="02040503050406030204" pitchFamily="18" charset="0"/>
              </a:rPr>
              <a:t> </a:t>
            </a:r>
            <a:r>
              <a:rPr lang="en-US" dirty="0" err="1">
                <a:latin typeface="Caladea" panose="02040503050406030204" pitchFamily="18" charset="0"/>
              </a:rPr>
              <a:t>vada</a:t>
            </a:r>
            <a:r>
              <a:rPr lang="en-US" dirty="0">
                <a:latin typeface="Caladea" panose="02040503050406030204" pitchFamily="18" charset="0"/>
              </a:rPr>
              <a:t> using same ingredients</a:t>
            </a:r>
          </a:p>
          <a:p>
            <a:pPr>
              <a:buFont typeface="Wingdings" panose="05000000000000000000" pitchFamily="2" charset="2"/>
              <a:buChar char="Ø"/>
            </a:pPr>
            <a:r>
              <a:rPr lang="en-US" dirty="0">
                <a:latin typeface="Caladea" panose="02040503050406030204" pitchFamily="18" charset="0"/>
              </a:rPr>
              <a:t>Come up with some special offers or even introduce a cost effective Vada pav </a:t>
            </a:r>
          </a:p>
          <a:p>
            <a:pPr>
              <a:buFont typeface="Wingdings" panose="05000000000000000000" pitchFamily="2" charset="2"/>
              <a:buChar char="Ø"/>
            </a:pPr>
            <a:r>
              <a:rPr lang="en-US" dirty="0">
                <a:latin typeface="Caladea" panose="02040503050406030204" pitchFamily="18" charset="0"/>
              </a:rPr>
              <a:t>Keep shop open between 1pm to 4pm</a:t>
            </a:r>
          </a:p>
        </p:txBody>
      </p:sp>
    </p:spTree>
    <p:extLst>
      <p:ext uri="{BB962C8B-B14F-4D97-AF65-F5344CB8AC3E}">
        <p14:creationId xmlns:p14="http://schemas.microsoft.com/office/powerpoint/2010/main" val="79029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3B1E-0407-408C-B8D3-8451941A0C18}"/>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Factors to be considered while deciding price of Vada Pav</a:t>
            </a:r>
          </a:p>
        </p:txBody>
      </p:sp>
      <p:sp>
        <p:nvSpPr>
          <p:cNvPr id="3" name="Content Placeholder 2">
            <a:extLst>
              <a:ext uri="{FF2B5EF4-FFF2-40B4-BE49-F238E27FC236}">
                <a16:creationId xmlns:a16="http://schemas.microsoft.com/office/drawing/2014/main" id="{649FA254-8F9F-48B0-87B7-8DDC46C14B4C}"/>
              </a:ext>
            </a:extLst>
          </p:cNvPr>
          <p:cNvSpPr>
            <a:spLocks noGrp="1"/>
          </p:cNvSpPr>
          <p:nvPr>
            <p:ph idx="1"/>
          </p:nvPr>
        </p:nvSpPr>
        <p:spPr>
          <a:xfrm>
            <a:off x="1154953" y="2337191"/>
            <a:ext cx="10394620" cy="3825435"/>
          </a:xfrm>
        </p:spPr>
        <p:txBody>
          <a:bodyPr>
            <a:normAutofit fontScale="92500" lnSpcReduction="20000"/>
          </a:bodyPr>
          <a:lstStyle/>
          <a:p>
            <a:pPr>
              <a:buFont typeface="Wingdings" panose="05000000000000000000" pitchFamily="2" charset="2"/>
              <a:buChar char="Ø"/>
            </a:pPr>
            <a:r>
              <a:rPr lang="en-US" dirty="0">
                <a:latin typeface="Caladea" panose="02040503050406030204" pitchFamily="18" charset="0"/>
              </a:rPr>
              <a:t>Rent of shop</a:t>
            </a:r>
          </a:p>
          <a:p>
            <a:pPr>
              <a:buFont typeface="Wingdings" panose="05000000000000000000" pitchFamily="2" charset="2"/>
              <a:buChar char="Ø"/>
            </a:pPr>
            <a:r>
              <a:rPr lang="en-US" dirty="0">
                <a:latin typeface="Caladea" panose="02040503050406030204" pitchFamily="18" charset="0"/>
              </a:rPr>
              <a:t>Cost invested in raw material like potato, chilly, Pav, masala, gas</a:t>
            </a:r>
          </a:p>
          <a:p>
            <a:pPr>
              <a:buFont typeface="Wingdings" panose="05000000000000000000" pitchFamily="2" charset="2"/>
              <a:buChar char="Ø"/>
            </a:pPr>
            <a:r>
              <a:rPr lang="en-US" dirty="0">
                <a:latin typeface="Caladea" panose="02040503050406030204" pitchFamily="18" charset="0"/>
              </a:rPr>
              <a:t>Consider the efforts taken</a:t>
            </a:r>
          </a:p>
          <a:p>
            <a:pPr>
              <a:buFont typeface="Wingdings" panose="05000000000000000000" pitchFamily="2" charset="2"/>
              <a:buChar char="Ø"/>
            </a:pPr>
            <a:r>
              <a:rPr lang="en-US" dirty="0">
                <a:latin typeface="Caladea" panose="02040503050406030204" pitchFamily="18" charset="0"/>
              </a:rPr>
              <a:t>Consider cleaning cost, staff payment</a:t>
            </a:r>
          </a:p>
          <a:p>
            <a:pPr marL="0" indent="0">
              <a:buNone/>
            </a:pPr>
            <a:r>
              <a:rPr lang="en-US" dirty="0">
                <a:latin typeface="Caladea" panose="02040503050406030204" pitchFamily="18" charset="0"/>
              </a:rPr>
              <a:t>e.g. Rent of is Rs.14,000/- per month and owner has invested Rs. 20,000/- while purchasing raw material for a month and need to pay around Rs. 21,000/- to the staff including chef and cleaning workers.</a:t>
            </a:r>
          </a:p>
          <a:p>
            <a:pPr marL="0" indent="0">
              <a:buNone/>
            </a:pPr>
            <a:r>
              <a:rPr lang="en-US" dirty="0">
                <a:latin typeface="Caladea" panose="02040503050406030204" pitchFamily="18" charset="0"/>
              </a:rPr>
              <a:t>So, the monthly cost invested will be 35,000/- and the 20,000 will be one time investment. Consider that to be in profit owner needs to make 50,000/- in total. Consider per day he is able to sell 67 Vada Pav so in a month, he will be able to sell 2000 Vada Pav approximately. </a:t>
            </a:r>
          </a:p>
          <a:p>
            <a:pPr marL="0" indent="0">
              <a:buNone/>
            </a:pPr>
            <a:r>
              <a:rPr lang="en-US" dirty="0">
                <a:latin typeface="Caladea" panose="02040503050406030204" pitchFamily="18" charset="0"/>
              </a:rPr>
              <a:t> 50000    =  25</a:t>
            </a:r>
          </a:p>
          <a:p>
            <a:pPr marL="0" indent="0">
              <a:buNone/>
            </a:pPr>
            <a:r>
              <a:rPr lang="en-US" dirty="0">
                <a:latin typeface="Caladea" panose="02040503050406030204" pitchFamily="18" charset="0"/>
              </a:rPr>
              <a:t>   2000</a:t>
            </a:r>
          </a:p>
          <a:p>
            <a:pPr marL="0" indent="0">
              <a:buNone/>
            </a:pPr>
            <a:r>
              <a:rPr lang="en-US" dirty="0">
                <a:latin typeface="Caladea" panose="02040503050406030204" pitchFamily="18" charset="0"/>
              </a:rPr>
              <a:t>So, Rs. 25/- can be the price of Vada Pav which might help owner make profit.</a:t>
            </a:r>
          </a:p>
        </p:txBody>
      </p:sp>
      <p:cxnSp>
        <p:nvCxnSpPr>
          <p:cNvPr id="7" name="Straight Connector 6">
            <a:extLst>
              <a:ext uri="{FF2B5EF4-FFF2-40B4-BE49-F238E27FC236}">
                <a16:creationId xmlns:a16="http://schemas.microsoft.com/office/drawing/2014/main" id="{131A8A2D-80CD-4F29-9567-876F6F48F816}"/>
              </a:ext>
            </a:extLst>
          </p:cNvPr>
          <p:cNvCxnSpPr>
            <a:cxnSpLocks/>
          </p:cNvCxnSpPr>
          <p:nvPr/>
        </p:nvCxnSpPr>
        <p:spPr>
          <a:xfrm>
            <a:off x="1154953" y="5528604"/>
            <a:ext cx="95520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043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BB12-A698-4286-BF3E-7092A0B3ADDA}"/>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Business Impact</a:t>
            </a:r>
          </a:p>
        </p:txBody>
      </p:sp>
      <p:sp>
        <p:nvSpPr>
          <p:cNvPr id="3" name="Content Placeholder 2">
            <a:extLst>
              <a:ext uri="{FF2B5EF4-FFF2-40B4-BE49-F238E27FC236}">
                <a16:creationId xmlns:a16="http://schemas.microsoft.com/office/drawing/2014/main" id="{53A5B929-038A-4B68-BF4F-82A27FDED5F4}"/>
              </a:ext>
            </a:extLst>
          </p:cNvPr>
          <p:cNvSpPr>
            <a:spLocks noGrp="1"/>
          </p:cNvSpPr>
          <p:nvPr>
            <p:ph idx="1"/>
          </p:nvPr>
        </p:nvSpPr>
        <p:spPr>
          <a:xfrm>
            <a:off x="1154953" y="2336214"/>
            <a:ext cx="8761412" cy="3416300"/>
          </a:xfrm>
        </p:spPr>
        <p:txBody>
          <a:bodyPr>
            <a:normAutofit fontScale="85000" lnSpcReduction="10000"/>
          </a:bodyPr>
          <a:lstStyle/>
          <a:p>
            <a:pPr>
              <a:buFont typeface="Wingdings" panose="05000000000000000000" pitchFamily="2" charset="2"/>
              <a:buChar char="Ø"/>
            </a:pPr>
            <a:r>
              <a:rPr lang="en-US" dirty="0">
                <a:latin typeface="Caladea" panose="02040503050406030204" pitchFamily="18" charset="0"/>
              </a:rPr>
              <a:t>Once you know your customer, it’s easy to target them</a:t>
            </a:r>
          </a:p>
          <a:p>
            <a:pPr>
              <a:buFont typeface="Wingdings" panose="05000000000000000000" pitchFamily="2" charset="2"/>
              <a:buChar char="Ø"/>
            </a:pPr>
            <a:r>
              <a:rPr lang="en-US" dirty="0">
                <a:latin typeface="Caladea" panose="02040503050406030204" pitchFamily="18" charset="0"/>
              </a:rPr>
              <a:t>Customer’s feedback helps in two ways one of which is it helps improve and second is it’s indirect way of making feel customer that they are important for us which will make them visit shop again</a:t>
            </a:r>
          </a:p>
          <a:p>
            <a:pPr>
              <a:buFont typeface="Wingdings" panose="05000000000000000000" pitchFamily="2" charset="2"/>
              <a:buChar char="Ø"/>
            </a:pPr>
            <a:r>
              <a:rPr lang="en-US" dirty="0">
                <a:latin typeface="Caladea" panose="02040503050406030204" pitchFamily="18" charset="0"/>
              </a:rPr>
              <a:t>Add on like onion, unripe mango, chilly, </a:t>
            </a:r>
            <a:r>
              <a:rPr lang="en-US" dirty="0" err="1">
                <a:latin typeface="Caladea" panose="02040503050406030204" pitchFamily="18" charset="0"/>
              </a:rPr>
              <a:t>makaa</a:t>
            </a:r>
            <a:r>
              <a:rPr lang="en-US" dirty="0">
                <a:latin typeface="Caladea" panose="02040503050406030204" pitchFamily="18" charset="0"/>
              </a:rPr>
              <a:t>, chutneys or any specialty force customer to remember about your shop</a:t>
            </a:r>
          </a:p>
          <a:p>
            <a:pPr>
              <a:buFont typeface="Wingdings" panose="05000000000000000000" pitchFamily="2" charset="2"/>
              <a:buChar char="Ø"/>
            </a:pPr>
            <a:r>
              <a:rPr lang="en-US" dirty="0">
                <a:latin typeface="Caladea" panose="02040503050406030204" pitchFamily="18" charset="0"/>
              </a:rPr>
              <a:t>Using same ingredients and serving different dishes is art and customers love such tasty dishes and again attracts customers </a:t>
            </a:r>
          </a:p>
          <a:p>
            <a:pPr>
              <a:buFont typeface="Wingdings" panose="05000000000000000000" pitchFamily="2" charset="2"/>
              <a:buChar char="Ø"/>
            </a:pPr>
            <a:r>
              <a:rPr lang="en-US" dirty="0">
                <a:latin typeface="Caladea" panose="02040503050406030204" pitchFamily="18" charset="0"/>
              </a:rPr>
              <a:t>Serving two types of Vada Pav is like a wild card entry because even poor people will be able to afford it and for rich who can pay more based on taste and quality will go for the one with high price</a:t>
            </a:r>
          </a:p>
          <a:p>
            <a:pPr>
              <a:buFont typeface="Wingdings" panose="05000000000000000000" pitchFamily="2" charset="2"/>
              <a:buChar char="Ø"/>
            </a:pPr>
            <a:r>
              <a:rPr lang="en-US" dirty="0">
                <a:latin typeface="Caladea" panose="02040503050406030204" pitchFamily="18" charset="0"/>
              </a:rPr>
              <a:t>Keeping shop open during 1pm to 4pm is another unique factor in Pune</a:t>
            </a:r>
          </a:p>
          <a:p>
            <a:pPr>
              <a:buFont typeface="Wingdings" panose="05000000000000000000" pitchFamily="2" charset="2"/>
              <a:buChar char="Ø"/>
            </a:pPr>
            <a:r>
              <a:rPr lang="en-US" dirty="0">
                <a:latin typeface="Caladea" panose="02040503050406030204" pitchFamily="18" charset="0"/>
              </a:rPr>
              <a:t>Last but not the least….offers for which customers will fall</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3839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315</TotalTime>
  <Words>771</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Baskerville Old Face</vt:lpstr>
      <vt:lpstr>Caladea</vt:lpstr>
      <vt:lpstr>Century Gothic</vt:lpstr>
      <vt:lpstr>Times New Roman</vt:lpstr>
      <vt:lpstr>Wingdings</vt:lpstr>
      <vt:lpstr>Wingdings 3</vt:lpstr>
      <vt:lpstr>Ion Boardroom</vt:lpstr>
      <vt:lpstr>Strategy For New Vada Pav Shop To Compete And Take Over clients</vt:lpstr>
      <vt:lpstr>Agenda</vt:lpstr>
      <vt:lpstr>Introduction</vt:lpstr>
      <vt:lpstr>Problem Statement &amp; Data Source</vt:lpstr>
      <vt:lpstr>Understanding The Problem Statement In Deep Using % Whys Method</vt:lpstr>
      <vt:lpstr>Objective &amp; Methodology</vt:lpstr>
      <vt:lpstr>Solution Description</vt:lpstr>
      <vt:lpstr>Factors to be considered while deciding price of Vada Pav</vt:lpstr>
      <vt:lpstr>Business Impact</vt:lpstr>
      <vt:lpstr>Q N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Aqshata Gade</dc:creator>
  <cp:lastModifiedBy>Prasad gade</cp:lastModifiedBy>
  <cp:revision>87</cp:revision>
  <dcterms:created xsi:type="dcterms:W3CDTF">2020-06-20T09:27:29Z</dcterms:created>
  <dcterms:modified xsi:type="dcterms:W3CDTF">2020-06-20T18:04:34Z</dcterms:modified>
</cp:coreProperties>
</file>