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829" r:id="rId1"/>
    <p:sldMasterId id="2147483859" r:id="rId2"/>
  </p:sldMasterIdLst>
  <p:notesMasterIdLst>
    <p:notesMasterId r:id="rId25"/>
  </p:notesMasterIdLst>
  <p:handoutMasterIdLst>
    <p:handoutMasterId r:id="rId26"/>
  </p:handoutMasterIdLst>
  <p:sldIdLst>
    <p:sldId id="454" r:id="rId3"/>
    <p:sldId id="2746" r:id="rId4"/>
    <p:sldId id="2751" r:id="rId5"/>
    <p:sldId id="2756" r:id="rId6"/>
    <p:sldId id="2747" r:id="rId7"/>
    <p:sldId id="2761" r:id="rId8"/>
    <p:sldId id="2762" r:id="rId9"/>
    <p:sldId id="2763" r:id="rId10"/>
    <p:sldId id="2764" r:id="rId11"/>
    <p:sldId id="2753" r:id="rId12"/>
    <p:sldId id="2754" r:id="rId13"/>
    <p:sldId id="2767" r:id="rId14"/>
    <p:sldId id="2752" r:id="rId15"/>
    <p:sldId id="2765" r:id="rId16"/>
    <p:sldId id="2769" r:id="rId17"/>
    <p:sldId id="2758" r:id="rId18"/>
    <p:sldId id="2755" r:id="rId19"/>
    <p:sldId id="2770" r:id="rId20"/>
    <p:sldId id="2748" r:id="rId21"/>
    <p:sldId id="2759" r:id="rId22"/>
    <p:sldId id="2768" r:id="rId23"/>
    <p:sldId id="2760" r:id="rId2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C6D9F1"/>
    <a:srgbClr val="004C97"/>
    <a:srgbClr val="DFD8E8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218" autoAdjust="0"/>
    <p:restoredTop sz="96257" autoAdjust="0"/>
  </p:normalViewPr>
  <p:slideViewPr>
    <p:cSldViewPr>
      <p:cViewPr varScale="1">
        <p:scale>
          <a:sx n="114" d="100"/>
          <a:sy n="114" d="100"/>
        </p:scale>
        <p:origin x="57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71F72-B7D0-4340-8F8A-2CA71CDD0F1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E220250-5494-496F-94EC-60AC2F3F546F}">
      <dgm:prSet phldrT="[Text]"/>
      <dgm:spPr/>
      <dgm:t>
        <a:bodyPr/>
        <a:lstStyle/>
        <a:p>
          <a:r>
            <a:rPr lang="en-US" dirty="0"/>
            <a:t>Rank/Identify Focus Areas</a:t>
          </a:r>
        </a:p>
      </dgm:t>
    </dgm:pt>
    <dgm:pt modelId="{36C9F7C4-673D-4CED-83E1-EAA3B69353F9}" type="parTrans" cxnId="{276D303F-4FCB-4396-A08D-735811CAA217}">
      <dgm:prSet/>
      <dgm:spPr/>
      <dgm:t>
        <a:bodyPr/>
        <a:lstStyle/>
        <a:p>
          <a:endParaRPr lang="en-US"/>
        </a:p>
      </dgm:t>
    </dgm:pt>
    <dgm:pt modelId="{F8FC83DD-4044-453D-B4C4-3FFC93184B77}" type="sibTrans" cxnId="{276D303F-4FCB-4396-A08D-735811CAA217}">
      <dgm:prSet/>
      <dgm:spPr/>
      <dgm:t>
        <a:bodyPr/>
        <a:lstStyle/>
        <a:p>
          <a:endParaRPr lang="en-US"/>
        </a:p>
      </dgm:t>
    </dgm:pt>
    <dgm:pt modelId="{4C583356-1662-460E-88CE-25B9FC3C526B}">
      <dgm:prSet phldrT="[Text]"/>
      <dgm:spPr/>
      <dgm:t>
        <a:bodyPr/>
        <a:lstStyle/>
        <a:p>
          <a:r>
            <a:rPr lang="en-US" dirty="0"/>
            <a:t>Output Testing (develop prompts &amp; questionnaires)</a:t>
          </a:r>
        </a:p>
      </dgm:t>
    </dgm:pt>
    <dgm:pt modelId="{199AA391-2252-4553-AC3D-9EA65FBA8E34}" type="parTrans" cxnId="{0D04F433-1DE6-44A5-87EF-335D41A10536}">
      <dgm:prSet/>
      <dgm:spPr/>
      <dgm:t>
        <a:bodyPr/>
        <a:lstStyle/>
        <a:p>
          <a:endParaRPr lang="en-US"/>
        </a:p>
      </dgm:t>
    </dgm:pt>
    <dgm:pt modelId="{2A0DFA4B-1484-4641-A257-8D995A6BBFC5}" type="sibTrans" cxnId="{0D04F433-1DE6-44A5-87EF-335D41A10536}">
      <dgm:prSet/>
      <dgm:spPr/>
      <dgm:t>
        <a:bodyPr/>
        <a:lstStyle/>
        <a:p>
          <a:endParaRPr lang="en-US"/>
        </a:p>
      </dgm:t>
    </dgm:pt>
    <dgm:pt modelId="{4D64A832-1E9A-4096-84AC-02A527752103}">
      <dgm:prSet phldrT="[Text]"/>
      <dgm:spPr/>
      <dgm:t>
        <a:bodyPr/>
        <a:lstStyle/>
        <a:p>
          <a:r>
            <a:rPr lang="en-US" dirty="0"/>
            <a:t>Accuracy Testing</a:t>
          </a:r>
        </a:p>
      </dgm:t>
    </dgm:pt>
    <dgm:pt modelId="{6AA6BB94-345F-4F4E-9C62-07B505C6D653}" type="parTrans" cxnId="{C462957F-6C07-4770-AF63-15E1F9CAD3F4}">
      <dgm:prSet/>
      <dgm:spPr/>
      <dgm:t>
        <a:bodyPr/>
        <a:lstStyle/>
        <a:p>
          <a:endParaRPr lang="en-US"/>
        </a:p>
      </dgm:t>
    </dgm:pt>
    <dgm:pt modelId="{6873092A-02DC-4036-9E3F-1C9C45683CBD}" type="sibTrans" cxnId="{C462957F-6C07-4770-AF63-15E1F9CAD3F4}">
      <dgm:prSet/>
      <dgm:spPr/>
      <dgm:t>
        <a:bodyPr/>
        <a:lstStyle/>
        <a:p>
          <a:endParaRPr lang="en-US"/>
        </a:p>
      </dgm:t>
    </dgm:pt>
    <dgm:pt modelId="{53A29122-1356-49CA-9039-B8B285D7EAC3}">
      <dgm:prSet/>
      <dgm:spPr/>
      <dgm:t>
        <a:bodyPr/>
        <a:lstStyle/>
        <a:p>
          <a:r>
            <a:rPr lang="en-US" dirty="0"/>
            <a:t>Initial Implementation to priority focus area(s) </a:t>
          </a:r>
        </a:p>
      </dgm:t>
    </dgm:pt>
    <dgm:pt modelId="{CD8BFE3D-8462-4763-AFFA-AFCF34388CEC}" type="parTrans" cxnId="{9E5F44F2-B88A-4FFD-AA8F-39F456F9B195}">
      <dgm:prSet/>
      <dgm:spPr/>
      <dgm:t>
        <a:bodyPr/>
        <a:lstStyle/>
        <a:p>
          <a:endParaRPr lang="en-US"/>
        </a:p>
      </dgm:t>
    </dgm:pt>
    <dgm:pt modelId="{FD1069E8-4598-444A-9B63-3A1F513BABDE}" type="sibTrans" cxnId="{9E5F44F2-B88A-4FFD-AA8F-39F456F9B195}">
      <dgm:prSet/>
      <dgm:spPr/>
      <dgm:t>
        <a:bodyPr/>
        <a:lstStyle/>
        <a:p>
          <a:endParaRPr lang="en-US"/>
        </a:p>
      </dgm:t>
    </dgm:pt>
    <dgm:pt modelId="{01FFDD41-13B0-4F1C-9BD6-0A2FD32A3017}">
      <dgm:prSet/>
      <dgm:spPr/>
      <dgm:t>
        <a:bodyPr/>
        <a:lstStyle/>
        <a:p>
          <a:r>
            <a:rPr lang="en-US" dirty="0"/>
            <a:t>Refinement / Continuous Improvement</a:t>
          </a:r>
        </a:p>
      </dgm:t>
    </dgm:pt>
    <dgm:pt modelId="{759EEC08-BB0D-4F60-B604-AC41041DEA83}" type="parTrans" cxnId="{87CE5113-8974-4E32-9D1C-B688662AEB17}">
      <dgm:prSet/>
      <dgm:spPr/>
      <dgm:t>
        <a:bodyPr/>
        <a:lstStyle/>
        <a:p>
          <a:endParaRPr lang="en-US"/>
        </a:p>
      </dgm:t>
    </dgm:pt>
    <dgm:pt modelId="{407E3097-6E06-401D-A48A-D9F4970553BB}" type="sibTrans" cxnId="{87CE5113-8974-4E32-9D1C-B688662AEB17}">
      <dgm:prSet/>
      <dgm:spPr/>
      <dgm:t>
        <a:bodyPr/>
        <a:lstStyle/>
        <a:p>
          <a:endParaRPr lang="en-US"/>
        </a:p>
      </dgm:t>
    </dgm:pt>
    <dgm:pt modelId="{8F150376-DB14-48A1-8CEF-C287A8FC6110}">
      <dgm:prSet/>
      <dgm:spPr/>
      <dgm:t>
        <a:bodyPr/>
        <a:lstStyle/>
        <a:p>
          <a:r>
            <a:rPr lang="en-US" dirty="0"/>
            <a:t>Implement in Next Focus Areas</a:t>
          </a:r>
        </a:p>
      </dgm:t>
    </dgm:pt>
    <dgm:pt modelId="{43B203AF-0CBE-45BE-BB59-0B530C2EA005}" type="parTrans" cxnId="{7AF0C3A9-D8FD-413A-A043-D59B4DCC7C7F}">
      <dgm:prSet/>
      <dgm:spPr/>
      <dgm:t>
        <a:bodyPr/>
        <a:lstStyle/>
        <a:p>
          <a:endParaRPr lang="en-US"/>
        </a:p>
      </dgm:t>
    </dgm:pt>
    <dgm:pt modelId="{934F3E5A-16FF-4E38-9ABC-4A76011D9E1C}" type="sibTrans" cxnId="{7AF0C3A9-D8FD-413A-A043-D59B4DCC7C7F}">
      <dgm:prSet/>
      <dgm:spPr/>
      <dgm:t>
        <a:bodyPr/>
        <a:lstStyle/>
        <a:p>
          <a:endParaRPr lang="en-US"/>
        </a:p>
      </dgm:t>
    </dgm:pt>
    <dgm:pt modelId="{001415DE-A21A-4E96-A5F5-5D70C7C9A282}" type="pres">
      <dgm:prSet presAssocID="{28271F72-B7D0-4340-8F8A-2CA71CDD0F15}" presName="Name0" presStyleCnt="0">
        <dgm:presLayoutVars>
          <dgm:dir/>
          <dgm:resizeHandles val="exact"/>
        </dgm:presLayoutVars>
      </dgm:prSet>
      <dgm:spPr/>
    </dgm:pt>
    <dgm:pt modelId="{17656585-79AF-4B00-91CB-4A86EEA5F968}" type="pres">
      <dgm:prSet presAssocID="{6E220250-5494-496F-94EC-60AC2F3F546F}" presName="node" presStyleLbl="node1" presStyleIdx="0" presStyleCnt="6">
        <dgm:presLayoutVars>
          <dgm:bulletEnabled val="1"/>
        </dgm:presLayoutVars>
      </dgm:prSet>
      <dgm:spPr/>
    </dgm:pt>
    <dgm:pt modelId="{5A500A54-B689-4121-9344-8F2BE5894CAA}" type="pres">
      <dgm:prSet presAssocID="{F8FC83DD-4044-453D-B4C4-3FFC93184B77}" presName="sibTrans" presStyleLbl="sibTrans2D1" presStyleIdx="0" presStyleCnt="5"/>
      <dgm:spPr/>
    </dgm:pt>
    <dgm:pt modelId="{43009337-68C6-4E4B-8AC2-7486ABB8469E}" type="pres">
      <dgm:prSet presAssocID="{F8FC83DD-4044-453D-B4C4-3FFC93184B77}" presName="connectorText" presStyleLbl="sibTrans2D1" presStyleIdx="0" presStyleCnt="5"/>
      <dgm:spPr/>
    </dgm:pt>
    <dgm:pt modelId="{169B60DF-A650-4A3A-B5D5-3BAE942DE92F}" type="pres">
      <dgm:prSet presAssocID="{4C583356-1662-460E-88CE-25B9FC3C526B}" presName="node" presStyleLbl="node1" presStyleIdx="1" presStyleCnt="6">
        <dgm:presLayoutVars>
          <dgm:bulletEnabled val="1"/>
        </dgm:presLayoutVars>
      </dgm:prSet>
      <dgm:spPr/>
    </dgm:pt>
    <dgm:pt modelId="{775427AA-797F-4B2D-ADD2-4FCA4012089E}" type="pres">
      <dgm:prSet presAssocID="{2A0DFA4B-1484-4641-A257-8D995A6BBFC5}" presName="sibTrans" presStyleLbl="sibTrans2D1" presStyleIdx="1" presStyleCnt="5"/>
      <dgm:spPr/>
    </dgm:pt>
    <dgm:pt modelId="{477C067D-8A2D-42FF-B3E0-1FC28B556718}" type="pres">
      <dgm:prSet presAssocID="{2A0DFA4B-1484-4641-A257-8D995A6BBFC5}" presName="connectorText" presStyleLbl="sibTrans2D1" presStyleIdx="1" presStyleCnt="5"/>
      <dgm:spPr/>
    </dgm:pt>
    <dgm:pt modelId="{ED9CDBFA-2866-47B6-AFE2-11150E68EDC2}" type="pres">
      <dgm:prSet presAssocID="{4D64A832-1E9A-4096-84AC-02A527752103}" presName="node" presStyleLbl="node1" presStyleIdx="2" presStyleCnt="6">
        <dgm:presLayoutVars>
          <dgm:bulletEnabled val="1"/>
        </dgm:presLayoutVars>
      </dgm:prSet>
      <dgm:spPr/>
    </dgm:pt>
    <dgm:pt modelId="{BB8AC85D-1A8B-4474-839B-DD84E489CC2C}" type="pres">
      <dgm:prSet presAssocID="{6873092A-02DC-4036-9E3F-1C9C45683CBD}" presName="sibTrans" presStyleLbl="sibTrans2D1" presStyleIdx="2" presStyleCnt="5"/>
      <dgm:spPr/>
    </dgm:pt>
    <dgm:pt modelId="{79C84DE5-170A-4F67-938A-DC7CE0DCB1FF}" type="pres">
      <dgm:prSet presAssocID="{6873092A-02DC-4036-9E3F-1C9C45683CBD}" presName="connectorText" presStyleLbl="sibTrans2D1" presStyleIdx="2" presStyleCnt="5"/>
      <dgm:spPr/>
    </dgm:pt>
    <dgm:pt modelId="{02D158B8-06FC-47D1-8A04-F46AF4DBCA53}" type="pres">
      <dgm:prSet presAssocID="{53A29122-1356-49CA-9039-B8B285D7EAC3}" presName="node" presStyleLbl="node1" presStyleIdx="3" presStyleCnt="6">
        <dgm:presLayoutVars>
          <dgm:bulletEnabled val="1"/>
        </dgm:presLayoutVars>
      </dgm:prSet>
      <dgm:spPr/>
    </dgm:pt>
    <dgm:pt modelId="{76EA785B-CEAF-476C-A4E1-87B43841B1B3}" type="pres">
      <dgm:prSet presAssocID="{FD1069E8-4598-444A-9B63-3A1F513BABDE}" presName="sibTrans" presStyleLbl="sibTrans2D1" presStyleIdx="3" presStyleCnt="5"/>
      <dgm:spPr/>
    </dgm:pt>
    <dgm:pt modelId="{9BC0EACB-6DD4-4299-8610-4B6AAC840DB4}" type="pres">
      <dgm:prSet presAssocID="{FD1069E8-4598-444A-9B63-3A1F513BABDE}" presName="connectorText" presStyleLbl="sibTrans2D1" presStyleIdx="3" presStyleCnt="5"/>
      <dgm:spPr/>
    </dgm:pt>
    <dgm:pt modelId="{E9B3E9C5-BB65-4084-A861-51F22378FC7F}" type="pres">
      <dgm:prSet presAssocID="{01FFDD41-13B0-4F1C-9BD6-0A2FD32A3017}" presName="node" presStyleLbl="node1" presStyleIdx="4" presStyleCnt="6">
        <dgm:presLayoutVars>
          <dgm:bulletEnabled val="1"/>
        </dgm:presLayoutVars>
      </dgm:prSet>
      <dgm:spPr/>
    </dgm:pt>
    <dgm:pt modelId="{D78092FA-C4CA-4B5D-BC68-D55EE476B799}" type="pres">
      <dgm:prSet presAssocID="{407E3097-6E06-401D-A48A-D9F4970553BB}" presName="sibTrans" presStyleLbl="sibTrans2D1" presStyleIdx="4" presStyleCnt="5"/>
      <dgm:spPr/>
    </dgm:pt>
    <dgm:pt modelId="{CC383408-EE6B-4986-B1B4-61D080B882A9}" type="pres">
      <dgm:prSet presAssocID="{407E3097-6E06-401D-A48A-D9F4970553BB}" presName="connectorText" presStyleLbl="sibTrans2D1" presStyleIdx="4" presStyleCnt="5"/>
      <dgm:spPr/>
    </dgm:pt>
    <dgm:pt modelId="{BF91496B-3586-4584-AB91-A868FC64B1E1}" type="pres">
      <dgm:prSet presAssocID="{8F150376-DB14-48A1-8CEF-C287A8FC6110}" presName="node" presStyleLbl="node1" presStyleIdx="5" presStyleCnt="6">
        <dgm:presLayoutVars>
          <dgm:bulletEnabled val="1"/>
        </dgm:presLayoutVars>
      </dgm:prSet>
      <dgm:spPr/>
    </dgm:pt>
  </dgm:ptLst>
  <dgm:cxnLst>
    <dgm:cxn modelId="{F922E104-CBAB-4FD6-A567-0A50650B88B7}" type="presOf" srcId="{F8FC83DD-4044-453D-B4C4-3FFC93184B77}" destId="{43009337-68C6-4E4B-8AC2-7486ABB8469E}" srcOrd="1" destOrd="0" presId="urn:microsoft.com/office/officeart/2005/8/layout/process1"/>
    <dgm:cxn modelId="{E0D92207-F2E0-4F64-90D8-84471889BD19}" type="presOf" srcId="{6873092A-02DC-4036-9E3F-1C9C45683CBD}" destId="{79C84DE5-170A-4F67-938A-DC7CE0DCB1FF}" srcOrd="1" destOrd="0" presId="urn:microsoft.com/office/officeart/2005/8/layout/process1"/>
    <dgm:cxn modelId="{33B68D0D-AB9F-40C4-9D60-C871C2537770}" type="presOf" srcId="{FD1069E8-4598-444A-9B63-3A1F513BABDE}" destId="{76EA785B-CEAF-476C-A4E1-87B43841B1B3}" srcOrd="0" destOrd="0" presId="urn:microsoft.com/office/officeart/2005/8/layout/process1"/>
    <dgm:cxn modelId="{87CE5113-8974-4E32-9D1C-B688662AEB17}" srcId="{28271F72-B7D0-4340-8F8A-2CA71CDD0F15}" destId="{01FFDD41-13B0-4F1C-9BD6-0A2FD32A3017}" srcOrd="4" destOrd="0" parTransId="{759EEC08-BB0D-4F60-B604-AC41041DEA83}" sibTransId="{407E3097-6E06-401D-A48A-D9F4970553BB}"/>
    <dgm:cxn modelId="{0D04F433-1DE6-44A5-87EF-335D41A10536}" srcId="{28271F72-B7D0-4340-8F8A-2CA71CDD0F15}" destId="{4C583356-1662-460E-88CE-25B9FC3C526B}" srcOrd="1" destOrd="0" parTransId="{199AA391-2252-4553-AC3D-9EA65FBA8E34}" sibTransId="{2A0DFA4B-1484-4641-A257-8D995A6BBFC5}"/>
    <dgm:cxn modelId="{9740213C-F6D2-4D1A-A023-C27354A00D73}" type="presOf" srcId="{2A0DFA4B-1484-4641-A257-8D995A6BBFC5}" destId="{477C067D-8A2D-42FF-B3E0-1FC28B556718}" srcOrd="1" destOrd="0" presId="urn:microsoft.com/office/officeart/2005/8/layout/process1"/>
    <dgm:cxn modelId="{276D303F-4FCB-4396-A08D-735811CAA217}" srcId="{28271F72-B7D0-4340-8F8A-2CA71CDD0F15}" destId="{6E220250-5494-496F-94EC-60AC2F3F546F}" srcOrd="0" destOrd="0" parTransId="{36C9F7C4-673D-4CED-83E1-EAA3B69353F9}" sibTransId="{F8FC83DD-4044-453D-B4C4-3FFC93184B77}"/>
    <dgm:cxn modelId="{3544F24D-CDD7-4632-9E99-4F2B7C9B57C1}" type="presOf" srcId="{01FFDD41-13B0-4F1C-9BD6-0A2FD32A3017}" destId="{E9B3E9C5-BB65-4084-A861-51F22378FC7F}" srcOrd="0" destOrd="0" presId="urn:microsoft.com/office/officeart/2005/8/layout/process1"/>
    <dgm:cxn modelId="{49FE7A75-C188-450D-83DB-317B126FB348}" type="presOf" srcId="{53A29122-1356-49CA-9039-B8B285D7EAC3}" destId="{02D158B8-06FC-47D1-8A04-F46AF4DBCA53}" srcOrd="0" destOrd="0" presId="urn:microsoft.com/office/officeart/2005/8/layout/process1"/>
    <dgm:cxn modelId="{8D3D4F7D-96F1-40A5-8873-94CCA8965D86}" type="presOf" srcId="{6873092A-02DC-4036-9E3F-1C9C45683CBD}" destId="{BB8AC85D-1A8B-4474-839B-DD84E489CC2C}" srcOrd="0" destOrd="0" presId="urn:microsoft.com/office/officeart/2005/8/layout/process1"/>
    <dgm:cxn modelId="{E4D3DC7D-DDCD-4D1D-A6F7-9925A7B9BC53}" type="presOf" srcId="{407E3097-6E06-401D-A48A-D9F4970553BB}" destId="{D78092FA-C4CA-4B5D-BC68-D55EE476B799}" srcOrd="0" destOrd="0" presId="urn:microsoft.com/office/officeart/2005/8/layout/process1"/>
    <dgm:cxn modelId="{C462957F-6C07-4770-AF63-15E1F9CAD3F4}" srcId="{28271F72-B7D0-4340-8F8A-2CA71CDD0F15}" destId="{4D64A832-1E9A-4096-84AC-02A527752103}" srcOrd="2" destOrd="0" parTransId="{6AA6BB94-345F-4F4E-9C62-07B505C6D653}" sibTransId="{6873092A-02DC-4036-9E3F-1C9C45683CBD}"/>
    <dgm:cxn modelId="{E3A17582-7440-410C-9D84-8E46082190F1}" type="presOf" srcId="{6E220250-5494-496F-94EC-60AC2F3F546F}" destId="{17656585-79AF-4B00-91CB-4A86EEA5F968}" srcOrd="0" destOrd="0" presId="urn:microsoft.com/office/officeart/2005/8/layout/process1"/>
    <dgm:cxn modelId="{53928993-FF8F-4F8F-B036-1519F8718BAB}" type="presOf" srcId="{407E3097-6E06-401D-A48A-D9F4970553BB}" destId="{CC383408-EE6B-4986-B1B4-61D080B882A9}" srcOrd="1" destOrd="0" presId="urn:microsoft.com/office/officeart/2005/8/layout/process1"/>
    <dgm:cxn modelId="{2CCDB7A4-97D3-41A8-B191-B938B023A447}" type="presOf" srcId="{2A0DFA4B-1484-4641-A257-8D995A6BBFC5}" destId="{775427AA-797F-4B2D-ADD2-4FCA4012089E}" srcOrd="0" destOrd="0" presId="urn:microsoft.com/office/officeart/2005/8/layout/process1"/>
    <dgm:cxn modelId="{7AF0C3A9-D8FD-413A-A043-D59B4DCC7C7F}" srcId="{28271F72-B7D0-4340-8F8A-2CA71CDD0F15}" destId="{8F150376-DB14-48A1-8CEF-C287A8FC6110}" srcOrd="5" destOrd="0" parTransId="{43B203AF-0CBE-45BE-BB59-0B530C2EA005}" sibTransId="{934F3E5A-16FF-4E38-9ABC-4A76011D9E1C}"/>
    <dgm:cxn modelId="{BCA153AE-2587-4442-AD38-923F1FCA4DE1}" type="presOf" srcId="{4D64A832-1E9A-4096-84AC-02A527752103}" destId="{ED9CDBFA-2866-47B6-AFE2-11150E68EDC2}" srcOrd="0" destOrd="0" presId="urn:microsoft.com/office/officeart/2005/8/layout/process1"/>
    <dgm:cxn modelId="{FE2CB7AE-3060-4B9F-B242-EB85CDABA4B3}" type="presOf" srcId="{F8FC83DD-4044-453D-B4C4-3FFC93184B77}" destId="{5A500A54-B689-4121-9344-8F2BE5894CAA}" srcOrd="0" destOrd="0" presId="urn:microsoft.com/office/officeart/2005/8/layout/process1"/>
    <dgm:cxn modelId="{178CA0BA-F483-435F-99C3-1AA00D73A389}" type="presOf" srcId="{28271F72-B7D0-4340-8F8A-2CA71CDD0F15}" destId="{001415DE-A21A-4E96-A5F5-5D70C7C9A282}" srcOrd="0" destOrd="0" presId="urn:microsoft.com/office/officeart/2005/8/layout/process1"/>
    <dgm:cxn modelId="{8B1A50E0-A6DA-47C7-B4E7-6B0161795D84}" type="presOf" srcId="{FD1069E8-4598-444A-9B63-3A1F513BABDE}" destId="{9BC0EACB-6DD4-4299-8610-4B6AAC840DB4}" srcOrd="1" destOrd="0" presId="urn:microsoft.com/office/officeart/2005/8/layout/process1"/>
    <dgm:cxn modelId="{B42599E4-15E8-4A22-97A1-1D6201C72A49}" type="presOf" srcId="{4C583356-1662-460E-88CE-25B9FC3C526B}" destId="{169B60DF-A650-4A3A-B5D5-3BAE942DE92F}" srcOrd="0" destOrd="0" presId="urn:microsoft.com/office/officeart/2005/8/layout/process1"/>
    <dgm:cxn modelId="{6A4202EF-F521-4B43-8C6A-FD5F34D6CBEA}" type="presOf" srcId="{8F150376-DB14-48A1-8CEF-C287A8FC6110}" destId="{BF91496B-3586-4584-AB91-A868FC64B1E1}" srcOrd="0" destOrd="0" presId="urn:microsoft.com/office/officeart/2005/8/layout/process1"/>
    <dgm:cxn modelId="{9E5F44F2-B88A-4FFD-AA8F-39F456F9B195}" srcId="{28271F72-B7D0-4340-8F8A-2CA71CDD0F15}" destId="{53A29122-1356-49CA-9039-B8B285D7EAC3}" srcOrd="3" destOrd="0" parTransId="{CD8BFE3D-8462-4763-AFFA-AFCF34388CEC}" sibTransId="{FD1069E8-4598-444A-9B63-3A1F513BABDE}"/>
    <dgm:cxn modelId="{2FE013D6-DB4C-4EDA-A00A-D9BBAD8907E8}" type="presParOf" srcId="{001415DE-A21A-4E96-A5F5-5D70C7C9A282}" destId="{17656585-79AF-4B00-91CB-4A86EEA5F968}" srcOrd="0" destOrd="0" presId="urn:microsoft.com/office/officeart/2005/8/layout/process1"/>
    <dgm:cxn modelId="{B52FBA6A-42C7-416C-B7F8-E1434E536C0A}" type="presParOf" srcId="{001415DE-A21A-4E96-A5F5-5D70C7C9A282}" destId="{5A500A54-B689-4121-9344-8F2BE5894CAA}" srcOrd="1" destOrd="0" presId="urn:microsoft.com/office/officeart/2005/8/layout/process1"/>
    <dgm:cxn modelId="{53357F28-9838-4DF8-9795-9036D3E4924D}" type="presParOf" srcId="{5A500A54-B689-4121-9344-8F2BE5894CAA}" destId="{43009337-68C6-4E4B-8AC2-7486ABB8469E}" srcOrd="0" destOrd="0" presId="urn:microsoft.com/office/officeart/2005/8/layout/process1"/>
    <dgm:cxn modelId="{3CB2B7B7-4EEE-4B84-B584-C4B5EBB9F450}" type="presParOf" srcId="{001415DE-A21A-4E96-A5F5-5D70C7C9A282}" destId="{169B60DF-A650-4A3A-B5D5-3BAE942DE92F}" srcOrd="2" destOrd="0" presId="urn:microsoft.com/office/officeart/2005/8/layout/process1"/>
    <dgm:cxn modelId="{E6255FA5-BD48-46BB-9AAD-0C6544C8E2D3}" type="presParOf" srcId="{001415DE-A21A-4E96-A5F5-5D70C7C9A282}" destId="{775427AA-797F-4B2D-ADD2-4FCA4012089E}" srcOrd="3" destOrd="0" presId="urn:microsoft.com/office/officeart/2005/8/layout/process1"/>
    <dgm:cxn modelId="{1C39714E-34AC-4D70-865F-7D5A0D282114}" type="presParOf" srcId="{775427AA-797F-4B2D-ADD2-4FCA4012089E}" destId="{477C067D-8A2D-42FF-B3E0-1FC28B556718}" srcOrd="0" destOrd="0" presId="urn:microsoft.com/office/officeart/2005/8/layout/process1"/>
    <dgm:cxn modelId="{87B85213-B2D4-42EB-BA9A-71F6AC675A4C}" type="presParOf" srcId="{001415DE-A21A-4E96-A5F5-5D70C7C9A282}" destId="{ED9CDBFA-2866-47B6-AFE2-11150E68EDC2}" srcOrd="4" destOrd="0" presId="urn:microsoft.com/office/officeart/2005/8/layout/process1"/>
    <dgm:cxn modelId="{6625B734-AD10-48C5-951D-7B951AECFA82}" type="presParOf" srcId="{001415DE-A21A-4E96-A5F5-5D70C7C9A282}" destId="{BB8AC85D-1A8B-4474-839B-DD84E489CC2C}" srcOrd="5" destOrd="0" presId="urn:microsoft.com/office/officeart/2005/8/layout/process1"/>
    <dgm:cxn modelId="{5BE0C3DC-51ED-440A-BB7B-0524BB8BB2E2}" type="presParOf" srcId="{BB8AC85D-1A8B-4474-839B-DD84E489CC2C}" destId="{79C84DE5-170A-4F67-938A-DC7CE0DCB1FF}" srcOrd="0" destOrd="0" presId="urn:microsoft.com/office/officeart/2005/8/layout/process1"/>
    <dgm:cxn modelId="{C3734A51-5DCB-43A7-9DBE-4524CAB76DE1}" type="presParOf" srcId="{001415DE-A21A-4E96-A5F5-5D70C7C9A282}" destId="{02D158B8-06FC-47D1-8A04-F46AF4DBCA53}" srcOrd="6" destOrd="0" presId="urn:microsoft.com/office/officeart/2005/8/layout/process1"/>
    <dgm:cxn modelId="{AC540B44-EA7C-45D1-9C92-BA0D2907C179}" type="presParOf" srcId="{001415DE-A21A-4E96-A5F5-5D70C7C9A282}" destId="{76EA785B-CEAF-476C-A4E1-87B43841B1B3}" srcOrd="7" destOrd="0" presId="urn:microsoft.com/office/officeart/2005/8/layout/process1"/>
    <dgm:cxn modelId="{61C136B6-7D77-4565-8990-0A95FF5B4455}" type="presParOf" srcId="{76EA785B-CEAF-476C-A4E1-87B43841B1B3}" destId="{9BC0EACB-6DD4-4299-8610-4B6AAC840DB4}" srcOrd="0" destOrd="0" presId="urn:microsoft.com/office/officeart/2005/8/layout/process1"/>
    <dgm:cxn modelId="{482CC459-E4D1-475C-9C39-7F2904FA7525}" type="presParOf" srcId="{001415DE-A21A-4E96-A5F5-5D70C7C9A282}" destId="{E9B3E9C5-BB65-4084-A861-51F22378FC7F}" srcOrd="8" destOrd="0" presId="urn:microsoft.com/office/officeart/2005/8/layout/process1"/>
    <dgm:cxn modelId="{060D415F-23B8-4A0A-BB74-4F8059D06F12}" type="presParOf" srcId="{001415DE-A21A-4E96-A5F5-5D70C7C9A282}" destId="{D78092FA-C4CA-4B5D-BC68-D55EE476B799}" srcOrd="9" destOrd="0" presId="urn:microsoft.com/office/officeart/2005/8/layout/process1"/>
    <dgm:cxn modelId="{1B72DF8A-68FE-460B-B449-3AAC77E2ACA5}" type="presParOf" srcId="{D78092FA-C4CA-4B5D-BC68-D55EE476B799}" destId="{CC383408-EE6B-4986-B1B4-61D080B882A9}" srcOrd="0" destOrd="0" presId="urn:microsoft.com/office/officeart/2005/8/layout/process1"/>
    <dgm:cxn modelId="{6E649774-F91E-4FA3-A9B5-32A7D2007139}" type="presParOf" srcId="{001415DE-A21A-4E96-A5F5-5D70C7C9A282}" destId="{BF91496B-3586-4584-AB91-A868FC64B1E1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56585-79AF-4B00-91CB-4A86EEA5F968}">
      <dsp:nvSpPr>
        <dsp:cNvPr id="0" name=""/>
        <dsp:cNvSpPr/>
      </dsp:nvSpPr>
      <dsp:spPr>
        <a:xfrm>
          <a:off x="0" y="435277"/>
          <a:ext cx="1400175" cy="958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Rank/Identify Focus Areas</a:t>
          </a:r>
        </a:p>
      </dsp:txBody>
      <dsp:txXfrm>
        <a:off x="28066" y="463343"/>
        <a:ext cx="1344043" cy="902112"/>
      </dsp:txXfrm>
    </dsp:sp>
    <dsp:sp modelId="{5A500A54-B689-4121-9344-8F2BE5894CAA}">
      <dsp:nvSpPr>
        <dsp:cNvPr id="0" name=""/>
        <dsp:cNvSpPr/>
      </dsp:nvSpPr>
      <dsp:spPr>
        <a:xfrm>
          <a:off x="1540192" y="740778"/>
          <a:ext cx="296837" cy="347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40192" y="810227"/>
        <a:ext cx="207786" cy="208345"/>
      </dsp:txXfrm>
    </dsp:sp>
    <dsp:sp modelId="{169B60DF-A650-4A3A-B5D5-3BAE942DE92F}">
      <dsp:nvSpPr>
        <dsp:cNvPr id="0" name=""/>
        <dsp:cNvSpPr/>
      </dsp:nvSpPr>
      <dsp:spPr>
        <a:xfrm>
          <a:off x="1960244" y="435277"/>
          <a:ext cx="1400175" cy="958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Output Testing (develop prompts &amp; questionnaires)</a:t>
          </a:r>
        </a:p>
      </dsp:txBody>
      <dsp:txXfrm>
        <a:off x="1988310" y="463343"/>
        <a:ext cx="1344043" cy="902112"/>
      </dsp:txXfrm>
    </dsp:sp>
    <dsp:sp modelId="{775427AA-797F-4B2D-ADD2-4FCA4012089E}">
      <dsp:nvSpPr>
        <dsp:cNvPr id="0" name=""/>
        <dsp:cNvSpPr/>
      </dsp:nvSpPr>
      <dsp:spPr>
        <a:xfrm>
          <a:off x="3500437" y="740778"/>
          <a:ext cx="296837" cy="347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00437" y="810227"/>
        <a:ext cx="207786" cy="208345"/>
      </dsp:txXfrm>
    </dsp:sp>
    <dsp:sp modelId="{ED9CDBFA-2866-47B6-AFE2-11150E68EDC2}">
      <dsp:nvSpPr>
        <dsp:cNvPr id="0" name=""/>
        <dsp:cNvSpPr/>
      </dsp:nvSpPr>
      <dsp:spPr>
        <a:xfrm>
          <a:off x="3920489" y="435277"/>
          <a:ext cx="1400175" cy="958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Accuracy Testing</a:t>
          </a:r>
        </a:p>
      </dsp:txBody>
      <dsp:txXfrm>
        <a:off x="3948555" y="463343"/>
        <a:ext cx="1344043" cy="902112"/>
      </dsp:txXfrm>
    </dsp:sp>
    <dsp:sp modelId="{BB8AC85D-1A8B-4474-839B-DD84E489CC2C}">
      <dsp:nvSpPr>
        <dsp:cNvPr id="0" name=""/>
        <dsp:cNvSpPr/>
      </dsp:nvSpPr>
      <dsp:spPr>
        <a:xfrm>
          <a:off x="5460682" y="740778"/>
          <a:ext cx="296837" cy="347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460682" y="810227"/>
        <a:ext cx="207786" cy="208345"/>
      </dsp:txXfrm>
    </dsp:sp>
    <dsp:sp modelId="{02D158B8-06FC-47D1-8A04-F46AF4DBCA53}">
      <dsp:nvSpPr>
        <dsp:cNvPr id="0" name=""/>
        <dsp:cNvSpPr/>
      </dsp:nvSpPr>
      <dsp:spPr>
        <a:xfrm>
          <a:off x="5880735" y="435277"/>
          <a:ext cx="1400175" cy="958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Initial Implementation to priority focus area(s) </a:t>
          </a:r>
        </a:p>
      </dsp:txBody>
      <dsp:txXfrm>
        <a:off x="5908801" y="463343"/>
        <a:ext cx="1344043" cy="902112"/>
      </dsp:txXfrm>
    </dsp:sp>
    <dsp:sp modelId="{76EA785B-CEAF-476C-A4E1-87B43841B1B3}">
      <dsp:nvSpPr>
        <dsp:cNvPr id="0" name=""/>
        <dsp:cNvSpPr/>
      </dsp:nvSpPr>
      <dsp:spPr>
        <a:xfrm>
          <a:off x="7420927" y="740778"/>
          <a:ext cx="296837" cy="347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420927" y="810227"/>
        <a:ext cx="207786" cy="208345"/>
      </dsp:txXfrm>
    </dsp:sp>
    <dsp:sp modelId="{E9B3E9C5-BB65-4084-A861-51F22378FC7F}">
      <dsp:nvSpPr>
        <dsp:cNvPr id="0" name=""/>
        <dsp:cNvSpPr/>
      </dsp:nvSpPr>
      <dsp:spPr>
        <a:xfrm>
          <a:off x="7840980" y="435277"/>
          <a:ext cx="1400175" cy="958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Refinement / Continuous Improvement</a:t>
          </a:r>
        </a:p>
      </dsp:txBody>
      <dsp:txXfrm>
        <a:off x="7869046" y="463343"/>
        <a:ext cx="1344043" cy="902112"/>
      </dsp:txXfrm>
    </dsp:sp>
    <dsp:sp modelId="{D78092FA-C4CA-4B5D-BC68-D55EE476B799}">
      <dsp:nvSpPr>
        <dsp:cNvPr id="0" name=""/>
        <dsp:cNvSpPr/>
      </dsp:nvSpPr>
      <dsp:spPr>
        <a:xfrm>
          <a:off x="9381172" y="740778"/>
          <a:ext cx="296837" cy="3472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9381172" y="810227"/>
        <a:ext cx="207786" cy="208345"/>
      </dsp:txXfrm>
    </dsp:sp>
    <dsp:sp modelId="{BF91496B-3586-4584-AB91-A868FC64B1E1}">
      <dsp:nvSpPr>
        <dsp:cNvPr id="0" name=""/>
        <dsp:cNvSpPr/>
      </dsp:nvSpPr>
      <dsp:spPr>
        <a:xfrm>
          <a:off x="9801225" y="435277"/>
          <a:ext cx="1400175" cy="958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 in Next Focus Areas</a:t>
          </a:r>
        </a:p>
      </dsp:txBody>
      <dsp:txXfrm>
        <a:off x="9829291" y="463343"/>
        <a:ext cx="1344043" cy="902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24" tIns="48313" rIns="96624" bIns="483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24" tIns="48313" rIns="96624" bIns="48313" rtlCol="0"/>
          <a:lstStyle>
            <a:lvl1pPr algn="r">
              <a:defRPr sz="1200"/>
            </a:lvl1pPr>
          </a:lstStyle>
          <a:p>
            <a:fld id="{20F0B0FA-413F-49AB-AC91-0F34550D5AB8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7"/>
            <a:ext cx="3169920" cy="481726"/>
          </a:xfrm>
          <a:prstGeom prst="rect">
            <a:avLst/>
          </a:prstGeom>
        </p:spPr>
        <p:txBody>
          <a:bodyPr vert="horz" lIns="96624" tIns="48313" rIns="96624" bIns="483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7"/>
            <a:ext cx="3169920" cy="481726"/>
          </a:xfrm>
          <a:prstGeom prst="rect">
            <a:avLst/>
          </a:prstGeom>
        </p:spPr>
        <p:txBody>
          <a:bodyPr vert="horz" lIns="96624" tIns="48313" rIns="96624" bIns="48313" rtlCol="0" anchor="b"/>
          <a:lstStyle>
            <a:lvl1pPr algn="r">
              <a:defRPr sz="1200"/>
            </a:lvl1pPr>
          </a:lstStyle>
          <a:p>
            <a:fld id="{83AFE576-C20F-4A91-933B-8562C7DBC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71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24" tIns="48313" rIns="96624" bIns="483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24" tIns="48313" rIns="96624" bIns="48313" rtlCol="0"/>
          <a:lstStyle>
            <a:lvl1pPr algn="r">
              <a:defRPr sz="1200"/>
            </a:lvl1pPr>
          </a:lstStyle>
          <a:p>
            <a:fld id="{5892B2C2-EFFD-4319-97EC-C497FD167D57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4" tIns="48313" rIns="96624" bIns="4831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24" tIns="48313" rIns="96624" bIns="4831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24" tIns="48313" rIns="96624" bIns="483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24" tIns="48313" rIns="96624" bIns="48313" rtlCol="0" anchor="b"/>
          <a:lstStyle>
            <a:lvl1pPr algn="r">
              <a:defRPr sz="1200"/>
            </a:lvl1pPr>
          </a:lstStyle>
          <a:p>
            <a:fld id="{89061D45-7F73-4259-B2D3-6EBAA0A7E1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99D3-AF6E-4BE1-8FE7-D35FBAE15F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12192000" cy="1249237"/>
            <a:chOff x="0" y="0"/>
            <a:chExt cx="9144000" cy="1249237"/>
          </a:xfrm>
        </p:grpSpPr>
        <p:pic>
          <p:nvPicPr>
            <p:cNvPr id="8" name="Picture 7" descr="AquaHeader_waves_only.jpg"/>
            <p:cNvPicPr>
              <a:picLocks noChangeAspect="1"/>
            </p:cNvPicPr>
            <p:nvPr/>
          </p:nvPicPr>
          <p:blipFill>
            <a:blip r:embed="rId2" cstate="print"/>
            <a:srcRect b="43189"/>
            <a:stretch>
              <a:fillRect/>
            </a:stretch>
          </p:blipFill>
          <p:spPr>
            <a:xfrm>
              <a:off x="0" y="0"/>
              <a:ext cx="9144000" cy="635598"/>
            </a:xfrm>
            <a:prstGeom prst="rect">
              <a:avLst/>
            </a:prstGeom>
          </p:spPr>
        </p:pic>
        <p:pic>
          <p:nvPicPr>
            <p:cNvPr id="9" name="Picture 8" descr="Large_Aqua_Logo_FINAL_1LINE_4Colo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762000"/>
              <a:ext cx="2572512" cy="487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447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8DB3-3B5B-4B37-B2DF-864C2D5D44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68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EA4B2-2715-4253-9846-BE7FB1B8608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1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/>
          <p:nvPr/>
        </p:nvGrpSpPr>
        <p:grpSpPr>
          <a:xfrm>
            <a:off x="0" y="1"/>
            <a:ext cx="12192000" cy="1249237"/>
            <a:chOff x="0" y="0"/>
            <a:chExt cx="9144000" cy="1249237"/>
          </a:xfrm>
        </p:grpSpPr>
        <p:pic>
          <p:nvPicPr>
            <p:cNvPr id="11" name="Picture 10" descr="AquaHeader_waves_only.jpg"/>
            <p:cNvPicPr>
              <a:picLocks noChangeAspect="1"/>
            </p:cNvPicPr>
            <p:nvPr/>
          </p:nvPicPr>
          <p:blipFill>
            <a:blip r:embed="rId2" cstate="print"/>
            <a:srcRect b="43189"/>
            <a:stretch>
              <a:fillRect/>
            </a:stretch>
          </p:blipFill>
          <p:spPr>
            <a:xfrm>
              <a:off x="0" y="0"/>
              <a:ext cx="9144000" cy="635598"/>
            </a:xfrm>
            <a:prstGeom prst="rect">
              <a:avLst/>
            </a:prstGeom>
          </p:spPr>
        </p:pic>
        <p:pic>
          <p:nvPicPr>
            <p:cNvPr id="12" name="Picture 11" descr="Large_Aqua_Logo_FINAL_1LINE_4Colo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762000"/>
              <a:ext cx="2572512" cy="48723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908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908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8E95660-3232-472A-800C-CC3761695B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4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60984" y="6597352"/>
            <a:ext cx="2622061" cy="260648"/>
          </a:xfrm>
          <a:prstGeom prst="rect">
            <a:avLst/>
          </a:prstGeom>
          <a:ln/>
        </p:spPr>
        <p:txBody>
          <a:bodyPr/>
          <a:lstStyle>
            <a:lvl1pPr>
              <a:defRPr>
                <a:effectLst/>
              </a:defRPr>
            </a:lvl1pPr>
          </a:lstStyle>
          <a:p>
            <a:pPr>
              <a:defRPr/>
            </a:pPr>
            <a:fld id="{756E6EC7-24B7-4D1F-940C-3AE235CD6C2D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557222" y="188921"/>
            <a:ext cx="7729292" cy="71913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850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49512-3EE3-448F-A7EF-84E47E2048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shade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5660-3232-472A-800C-CC3761695B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88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0446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0" y="1"/>
            <a:ext cx="12192000" cy="1249237"/>
            <a:chOff x="0" y="0"/>
            <a:chExt cx="9144000" cy="1249237"/>
          </a:xfrm>
        </p:grpSpPr>
        <p:pic>
          <p:nvPicPr>
            <p:cNvPr id="11" name="Picture 10" descr="AquaHeader_waves_only.jpg"/>
            <p:cNvPicPr>
              <a:picLocks noChangeAspect="1"/>
            </p:cNvPicPr>
            <p:nvPr/>
          </p:nvPicPr>
          <p:blipFill>
            <a:blip r:embed="rId2" cstate="print"/>
            <a:srcRect b="43189"/>
            <a:stretch>
              <a:fillRect/>
            </a:stretch>
          </p:blipFill>
          <p:spPr>
            <a:xfrm>
              <a:off x="0" y="0"/>
              <a:ext cx="9144000" cy="635598"/>
            </a:xfrm>
            <a:prstGeom prst="rect">
              <a:avLst/>
            </a:prstGeom>
          </p:spPr>
        </p:pic>
        <p:pic>
          <p:nvPicPr>
            <p:cNvPr id="12" name="Picture 11" descr="Large_Aqua_Logo_FINAL_1LINE_4Colo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762000"/>
              <a:ext cx="2572512" cy="48723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908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908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8E95660-3232-472A-800C-CC3761695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ADAE-A288-47D4-BAF1-767087D4223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607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7FFE-34BE-4072-8A54-B594783B151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693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B920-6DA2-4EE2-B36F-D4F838F557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3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5B1AD-E337-4CCE-B69F-AB9E570A67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12192000" cy="1249237"/>
            <a:chOff x="0" y="0"/>
            <a:chExt cx="9144000" cy="1249237"/>
          </a:xfrm>
        </p:grpSpPr>
        <p:pic>
          <p:nvPicPr>
            <p:cNvPr id="8" name="Picture 7" descr="AquaHeader_waves_only.jpg"/>
            <p:cNvPicPr>
              <a:picLocks noChangeAspect="1"/>
            </p:cNvPicPr>
            <p:nvPr/>
          </p:nvPicPr>
          <p:blipFill>
            <a:blip r:embed="rId2" cstate="print"/>
            <a:srcRect b="43189"/>
            <a:stretch>
              <a:fillRect/>
            </a:stretch>
          </p:blipFill>
          <p:spPr>
            <a:xfrm>
              <a:off x="0" y="0"/>
              <a:ext cx="9144000" cy="635598"/>
            </a:xfrm>
            <a:prstGeom prst="rect">
              <a:avLst/>
            </a:prstGeom>
          </p:spPr>
        </p:pic>
        <p:pic>
          <p:nvPicPr>
            <p:cNvPr id="9" name="Picture 8" descr="Large_Aqua_Logo_FINAL_1LINE_4Colo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762000"/>
              <a:ext cx="2572512" cy="487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541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AF50-05F3-481D-B94A-357AD83C80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26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8E3E-56E8-4C78-9FCE-77EB2DB1BA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694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D8DB-BD9D-432B-BEF1-2303DA9C9C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4540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17A5-C256-4421-B88F-282838905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32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ADCC9-9C8D-4CF8-89C0-431F065388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070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4DF7-292F-41D1-A6D6-1EC6A6A2BB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5703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1B11-2F9D-4EC1-8A64-8AE6AC40F0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139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F30E-E202-492E-86E8-1D9CF87AB8D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8712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908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5908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88E95660-3232-472A-800C-CC3761695B0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0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C81B2-DD23-4B66-983B-8BAF7D7D610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12192000" cy="1249237"/>
            <a:chOff x="0" y="0"/>
            <a:chExt cx="9144000" cy="1249237"/>
          </a:xfrm>
        </p:grpSpPr>
        <p:pic>
          <p:nvPicPr>
            <p:cNvPr id="8" name="Picture 7" descr="AquaHeader_waves_only.jpg"/>
            <p:cNvPicPr>
              <a:picLocks noChangeAspect="1"/>
            </p:cNvPicPr>
            <p:nvPr/>
          </p:nvPicPr>
          <p:blipFill>
            <a:blip r:embed="rId2" cstate="print"/>
            <a:srcRect b="43189"/>
            <a:stretch>
              <a:fillRect/>
            </a:stretch>
          </p:blipFill>
          <p:spPr>
            <a:xfrm>
              <a:off x="0" y="0"/>
              <a:ext cx="9144000" cy="635598"/>
            </a:xfrm>
            <a:prstGeom prst="rect">
              <a:avLst/>
            </a:prstGeom>
          </p:spPr>
        </p:pic>
        <p:pic>
          <p:nvPicPr>
            <p:cNvPr id="9" name="Picture 8" descr="Large_Aqua_Logo_FINAL_1LINE_4Colo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762000"/>
              <a:ext cx="2572512" cy="487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621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AF29-DAE3-4356-B721-5FAFED84B7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"/>
            <a:ext cx="12192000" cy="1249237"/>
            <a:chOff x="0" y="0"/>
            <a:chExt cx="9144000" cy="1249237"/>
          </a:xfrm>
        </p:grpSpPr>
        <p:pic>
          <p:nvPicPr>
            <p:cNvPr id="9" name="Picture 8" descr="AquaHeader_waves_only.jpg"/>
            <p:cNvPicPr>
              <a:picLocks noChangeAspect="1"/>
            </p:cNvPicPr>
            <p:nvPr/>
          </p:nvPicPr>
          <p:blipFill>
            <a:blip r:embed="rId2" cstate="print"/>
            <a:srcRect b="43189"/>
            <a:stretch>
              <a:fillRect/>
            </a:stretch>
          </p:blipFill>
          <p:spPr>
            <a:xfrm>
              <a:off x="0" y="0"/>
              <a:ext cx="9144000" cy="635598"/>
            </a:xfrm>
            <a:prstGeom prst="rect">
              <a:avLst/>
            </a:prstGeom>
          </p:spPr>
        </p:pic>
        <p:pic>
          <p:nvPicPr>
            <p:cNvPr id="10" name="Picture 9" descr="Large_Aqua_Logo_FINAL_1LINE_4Colo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762000"/>
              <a:ext cx="2572512" cy="487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70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BBA52-40E1-4160-8561-333CA91BD0E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82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B60AC-6598-4243-AEDC-03973D3B97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1"/>
            <a:ext cx="12192000" cy="1249237"/>
            <a:chOff x="0" y="0"/>
            <a:chExt cx="9144000" cy="1249237"/>
          </a:xfrm>
        </p:grpSpPr>
        <p:pic>
          <p:nvPicPr>
            <p:cNvPr id="7" name="Picture 6" descr="AquaHeader_waves_only.jpg"/>
            <p:cNvPicPr>
              <a:picLocks noChangeAspect="1"/>
            </p:cNvPicPr>
            <p:nvPr/>
          </p:nvPicPr>
          <p:blipFill>
            <a:blip r:embed="rId2" cstate="print"/>
            <a:srcRect b="43189"/>
            <a:stretch>
              <a:fillRect/>
            </a:stretch>
          </p:blipFill>
          <p:spPr>
            <a:xfrm>
              <a:off x="0" y="0"/>
              <a:ext cx="9144000" cy="635598"/>
            </a:xfrm>
            <a:prstGeom prst="rect">
              <a:avLst/>
            </a:prstGeom>
          </p:spPr>
        </p:pic>
        <p:pic>
          <p:nvPicPr>
            <p:cNvPr id="8" name="Picture 7" descr="Large_Aqua_Logo_FINAL_1LINE_4Colo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762000"/>
              <a:ext cx="2572512" cy="487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858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8BEB-A01E-413E-A5E6-AA52741ABB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1"/>
            <a:ext cx="12192000" cy="1249237"/>
            <a:chOff x="0" y="0"/>
            <a:chExt cx="9144000" cy="1249237"/>
          </a:xfrm>
        </p:grpSpPr>
        <p:pic>
          <p:nvPicPr>
            <p:cNvPr id="6" name="Picture 5" descr="AquaHeader_waves_only.jpg"/>
            <p:cNvPicPr>
              <a:picLocks noChangeAspect="1"/>
            </p:cNvPicPr>
            <p:nvPr/>
          </p:nvPicPr>
          <p:blipFill>
            <a:blip r:embed="rId2" cstate="print"/>
            <a:srcRect b="43189"/>
            <a:stretch>
              <a:fillRect/>
            </a:stretch>
          </p:blipFill>
          <p:spPr>
            <a:xfrm>
              <a:off x="0" y="0"/>
              <a:ext cx="9144000" cy="635598"/>
            </a:xfrm>
            <a:prstGeom prst="rect">
              <a:avLst/>
            </a:prstGeom>
          </p:spPr>
        </p:pic>
        <p:pic>
          <p:nvPicPr>
            <p:cNvPr id="7" name="Picture 6" descr="Large_Aqua_Logo_FINAL_1LINE_4Colo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762000"/>
              <a:ext cx="2572512" cy="487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572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2365C-66A2-498B-ABE0-24EE24B68FC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"/>
            <a:ext cx="12192000" cy="1249237"/>
            <a:chOff x="0" y="0"/>
            <a:chExt cx="9144000" cy="1249237"/>
          </a:xfrm>
        </p:grpSpPr>
        <p:pic>
          <p:nvPicPr>
            <p:cNvPr id="9" name="Picture 8" descr="AquaHeader_waves_only.jpg"/>
            <p:cNvPicPr>
              <a:picLocks noChangeAspect="1"/>
            </p:cNvPicPr>
            <p:nvPr/>
          </p:nvPicPr>
          <p:blipFill>
            <a:blip r:embed="rId2" cstate="print"/>
            <a:srcRect b="43189"/>
            <a:stretch>
              <a:fillRect/>
            </a:stretch>
          </p:blipFill>
          <p:spPr>
            <a:xfrm>
              <a:off x="0" y="0"/>
              <a:ext cx="9144000" cy="635598"/>
            </a:xfrm>
            <a:prstGeom prst="rect">
              <a:avLst/>
            </a:prstGeom>
          </p:spPr>
        </p:pic>
        <p:pic>
          <p:nvPicPr>
            <p:cNvPr id="10" name="Picture 9" descr="Large_Aqua_Logo_FINAL_1LINE_4Colo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762000"/>
              <a:ext cx="2572512" cy="487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245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D371-4225-4147-A9C5-30A0E7837D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11/21/2024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1"/>
            <a:ext cx="12192000" cy="1249237"/>
            <a:chOff x="0" y="0"/>
            <a:chExt cx="9144000" cy="1249237"/>
          </a:xfrm>
        </p:grpSpPr>
        <p:pic>
          <p:nvPicPr>
            <p:cNvPr id="9" name="Picture 8" descr="AquaHeader_waves_only.jpg"/>
            <p:cNvPicPr>
              <a:picLocks noChangeAspect="1"/>
            </p:cNvPicPr>
            <p:nvPr/>
          </p:nvPicPr>
          <p:blipFill>
            <a:blip r:embed="rId2" cstate="print"/>
            <a:srcRect b="43189"/>
            <a:stretch>
              <a:fillRect/>
            </a:stretch>
          </p:blipFill>
          <p:spPr>
            <a:xfrm>
              <a:off x="0" y="0"/>
              <a:ext cx="9144000" cy="635598"/>
            </a:xfrm>
            <a:prstGeom prst="rect">
              <a:avLst/>
            </a:prstGeom>
          </p:spPr>
        </p:pic>
        <p:pic>
          <p:nvPicPr>
            <p:cNvPr id="10" name="Picture 9" descr="Large_Aqua_Logo_FINAL_1LINE_4Color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600" y="762000"/>
              <a:ext cx="2572512" cy="487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495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72582D39-DEC7-4AEC-8FEC-9DDCE1FA6BEF}" type="datetime1">
              <a:rPr lang="en-US" b="1" smtClean="0">
                <a:solidFill>
                  <a:prstClr val="black">
                    <a:tint val="75000"/>
                  </a:prstClr>
                </a:solidFill>
                <a:latin typeface="Tahoma" pitchFamily="34" charset="0"/>
                <a:ea typeface="ＭＳ Ｐゴシック" charset="-128"/>
              </a:rPr>
              <a:t>11/21/2024</a:t>
            </a:fld>
            <a:endParaRPr lang="en-US" b="1">
              <a:solidFill>
                <a:prstClr val="black">
                  <a:shade val="50000"/>
                </a:prstClr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prstClr val="black">
                  <a:shade val="50000"/>
                </a:prstClr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88E95660-3232-472A-800C-CC3761695B0C}" type="slidenum">
              <a:rPr lang="en-US" b="1" smtClean="0">
                <a:solidFill>
                  <a:prstClr val="black">
                    <a:tint val="75000"/>
                  </a:prstClr>
                </a:solidFill>
                <a:latin typeface="Tahoma" pitchFamily="34" charset="0"/>
                <a:ea typeface="ＭＳ Ｐゴシック" charset="-128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ahoma" pitchFamily="34" charset="0"/>
              <a:ea typeface="ＭＳ Ｐゴシック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1"/>
            <a:ext cx="12192000" cy="1249237"/>
            <a:chOff x="0" y="0"/>
            <a:chExt cx="9144000" cy="1249237"/>
          </a:xfrm>
        </p:grpSpPr>
        <p:pic>
          <p:nvPicPr>
            <p:cNvPr id="8" name="Picture 7" descr="AquaHeader_waves_only.jpg"/>
            <p:cNvPicPr>
              <a:picLocks noChangeAspect="1"/>
            </p:cNvPicPr>
            <p:nvPr/>
          </p:nvPicPr>
          <p:blipFill>
            <a:blip r:embed="rId18" cstate="print"/>
            <a:srcRect b="43189"/>
            <a:stretch>
              <a:fillRect/>
            </a:stretch>
          </p:blipFill>
          <p:spPr>
            <a:xfrm>
              <a:off x="0" y="0"/>
              <a:ext cx="9144000" cy="635598"/>
            </a:xfrm>
            <a:prstGeom prst="rect">
              <a:avLst/>
            </a:prstGeom>
          </p:spPr>
        </p:pic>
        <p:pic>
          <p:nvPicPr>
            <p:cNvPr id="9" name="Picture 8" descr="Large_Aqua_Logo_FINAL_1LINE_4Color.jpg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24600" y="762000"/>
              <a:ext cx="2572512" cy="487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6462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58" r:id="rId15"/>
    <p:sldLayoutId id="2147483737" r:id="rId1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6DC93277-C8E0-41F0-BADC-A128FAF1D8AD}" type="datetime1">
              <a:rPr lang="en-US" b="1" smtClean="0">
                <a:solidFill>
                  <a:prstClr val="black">
                    <a:tint val="75000"/>
                  </a:prstClr>
                </a:solidFill>
                <a:latin typeface="Tahoma" pitchFamily="34" charset="0"/>
                <a:ea typeface="ＭＳ Ｐゴシック" charset="-128"/>
              </a:rPr>
              <a:t>11/21/2024</a:t>
            </a:fld>
            <a:endParaRPr lang="en-US" b="1">
              <a:solidFill>
                <a:prstClr val="black">
                  <a:shade val="50000"/>
                </a:prstClr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b="1">
              <a:solidFill>
                <a:prstClr val="black">
                  <a:shade val="50000"/>
                </a:prstClr>
              </a:solidFill>
              <a:latin typeface="Tahoma" pitchFamily="34" charset="0"/>
              <a:ea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fld id="{88E95660-3232-472A-800C-CC3761695B0C}" type="slidenum">
              <a:rPr lang="en-US" b="1" smtClean="0">
                <a:solidFill>
                  <a:prstClr val="black">
                    <a:tint val="75000"/>
                  </a:prstClr>
                </a:solidFill>
                <a:latin typeface="Tahoma" pitchFamily="34" charset="0"/>
                <a:ea typeface="ＭＳ Ｐゴシック" charset="-128"/>
              </a:rPr>
              <a:pPr fontAlgn="base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ahoma" pitchFamily="34" charset="0"/>
              <a:ea typeface="ＭＳ Ｐゴシック" charset="-128"/>
            </a:endParaRPr>
          </a:p>
        </p:txBody>
      </p:sp>
      <p:pic>
        <p:nvPicPr>
          <p:cNvPr id="10" name="Picture 9" descr="AquaHeader_waves_only.jpg">
            <a:extLst>
              <a:ext uri="{FF2B5EF4-FFF2-40B4-BE49-F238E27FC236}">
                <a16:creationId xmlns:a16="http://schemas.microsoft.com/office/drawing/2014/main" id="{B605EE1A-E9B5-6816-7A5F-C862C5B85F02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rcRect b="43189"/>
          <a:stretch>
            <a:fillRect/>
          </a:stretch>
        </p:blipFill>
        <p:spPr>
          <a:xfrm>
            <a:off x="0" y="2"/>
            <a:ext cx="12192000" cy="761998"/>
          </a:xfrm>
          <a:prstGeom prst="rect">
            <a:avLst/>
          </a:prstGeom>
        </p:spPr>
      </p:pic>
      <p:pic>
        <p:nvPicPr>
          <p:cNvPr id="11" name="Picture 10" descr="Large_Aqua_Logo_FINAL_1LINE_4Color.jpg">
            <a:extLst>
              <a:ext uri="{FF2B5EF4-FFF2-40B4-BE49-F238E27FC236}">
                <a16:creationId xmlns:a16="http://schemas.microsoft.com/office/drawing/2014/main" id="{C02F25FB-637B-DA67-0487-18B8C66D6DAF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96400" y="879597"/>
            <a:ext cx="2572512" cy="48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2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uit.harvard.edu/news/ai-prompts" TargetMode="Externa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quaai.app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600200" y="1524000"/>
            <a:ext cx="9144000" cy="371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3800" b="1" dirty="0">
              <a:solidFill>
                <a:srgbClr val="004C97"/>
              </a:solidFill>
              <a:latin typeface="Garamond" pitchFamily="18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b="1" dirty="0">
                <a:solidFill>
                  <a:srgbClr val="004C97"/>
                </a:solidFill>
                <a:latin typeface="Garamond" pitchFamily="18" charset="0"/>
              </a:rPr>
              <a:t>AI Working Group</a:t>
            </a: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3800" b="1" dirty="0">
              <a:solidFill>
                <a:srgbClr val="004C97"/>
              </a:solidFill>
              <a:latin typeface="Garamond" pitchFamily="18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b="1" dirty="0">
                <a:solidFill>
                  <a:srgbClr val="004C97"/>
                </a:solidFill>
                <a:latin typeface="Garamond" pitchFamily="18" charset="0"/>
              </a:rPr>
              <a:t>Status Update</a:t>
            </a: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4C97"/>
                </a:solidFill>
                <a:latin typeface="Garamond" pitchFamily="18" charset="0"/>
              </a:rPr>
              <a:t>November 2024</a:t>
            </a: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4C97"/>
              </a:solidFill>
              <a:latin typeface="Garamond" pitchFamily="18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4C97"/>
              </a:solidFill>
              <a:latin typeface="Garamond" pitchFamily="18" charset="0"/>
            </a:endParaRPr>
          </a:p>
          <a:p>
            <a:pPr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4C97"/>
              </a:solidFill>
              <a:latin typeface="Garamond" pitchFamily="18" charset="0"/>
            </a:endParaRP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>
            <a:off x="3048000" y="2971800"/>
            <a:ext cx="6324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27708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4BBBC6-EF45-4439-BB80-2C7F8525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6F91A-9AF5-463A-B5D7-AA6D25CF3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14" y="3513152"/>
            <a:ext cx="9829800" cy="3065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7F829B26-DDF1-4414-919D-D6DC48416C8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0205"/>
            <a:ext cx="7223125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800" b="1" u="sng" dirty="0">
                <a:solidFill>
                  <a:srgbClr val="004C97"/>
                </a:solidFill>
                <a:latin typeface="Garamond" pitchFamily="18" charset="0"/>
                <a:ea typeface="+mj-ea"/>
                <a:cs typeface="+mj-cs"/>
              </a:rPr>
              <a:t>Poe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3BB4BE-63D4-451F-9E6C-3473AEA2B321}"/>
              </a:ext>
            </a:extLst>
          </p:cNvPr>
          <p:cNvSpPr/>
          <p:nvPr/>
        </p:nvSpPr>
        <p:spPr>
          <a:xfrm>
            <a:off x="641758" y="1552260"/>
            <a:ext cx="10668000" cy="4203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Allows for use of many different AI for same monthly fee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Each AI has its strengths and weaknesses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AI models are evolving rapidly – don’t just choose 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Different AI’s handle document types and prompts differently (i.e. engineering drawings)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7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4BBBC6-EF45-4439-BB80-2C7F8525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F829B26-DDF1-4414-919D-D6DC48416C8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0205"/>
            <a:ext cx="7223125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800" b="1" u="sng" dirty="0">
                <a:solidFill>
                  <a:srgbClr val="004C97"/>
                </a:solidFill>
                <a:latin typeface="Garamond" pitchFamily="18" charset="0"/>
                <a:ea typeface="+mj-ea"/>
                <a:cs typeface="+mj-cs"/>
              </a:rPr>
              <a:t>Prompting and Questionnaires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AE47A8-FC0D-429E-B32D-1C015B86BF02}"/>
              </a:ext>
            </a:extLst>
          </p:cNvPr>
          <p:cNvSpPr/>
          <p:nvPr/>
        </p:nvSpPr>
        <p:spPr>
          <a:xfrm>
            <a:off x="457200" y="1475429"/>
            <a:ext cx="10668000" cy="4665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Prompts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000000"/>
                </a:solidFill>
                <a:latin typeface="Garamond" panose="02020404030301010803" pitchFamily="18" charset="0"/>
              </a:rPr>
              <a:t>Training people to use effective prompts is critical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“Start fresh” – old query chains can skew output by perpetuating bias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Training is in the user, not the model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Trial and error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Garamond" panose="02020404030301010803" pitchFamily="18" charset="0"/>
              </a:rPr>
              <a:t>Questionnaires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Frame the required output from AI (i.e. summarizing elements of a document)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Developing robust context-based questionnaires to query AI is critical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Subject matter experts for each group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Living documents that are maintained and refined over time to become very reliable</a:t>
            </a:r>
          </a:p>
        </p:txBody>
      </p:sp>
    </p:spTree>
    <p:extLst>
      <p:ext uri="{BB962C8B-B14F-4D97-AF65-F5344CB8AC3E}">
        <p14:creationId xmlns:p14="http://schemas.microsoft.com/office/powerpoint/2010/main" val="31159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4BBBC6-EF45-4439-BB80-2C7F8525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F829B26-DDF1-4414-919D-D6DC48416C8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0205"/>
            <a:ext cx="7223125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800" b="1" u="sng" dirty="0">
                <a:solidFill>
                  <a:srgbClr val="004C97"/>
                </a:solidFill>
                <a:latin typeface="Garamond" pitchFamily="18" charset="0"/>
                <a:ea typeface="+mj-ea"/>
                <a:cs typeface="+mj-cs"/>
              </a:rPr>
              <a:t>Effective Prompts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AE47A8-FC0D-429E-B32D-1C015B86BF02}"/>
              </a:ext>
            </a:extLst>
          </p:cNvPr>
          <p:cNvSpPr/>
          <p:nvPr/>
        </p:nvSpPr>
        <p:spPr>
          <a:xfrm>
            <a:off x="609600" y="1905000"/>
            <a:ext cx="10668000" cy="4203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Be specific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“Act as if”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Specify output presentation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Use “do” and “don’t”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Use examples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Specify tone and audience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Build on previous prompts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Save for future use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886AEA-B497-4B5B-8ADD-BB9D4D72FB77}"/>
              </a:ext>
            </a:extLst>
          </p:cNvPr>
          <p:cNvSpPr/>
          <p:nvPr/>
        </p:nvSpPr>
        <p:spPr>
          <a:xfrm>
            <a:off x="5655545" y="2011915"/>
            <a:ext cx="41706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https://huit.harvard.edu/news/ai-prompts</a:t>
            </a:r>
            <a:endParaRPr lang="en-US" dirty="0"/>
          </a:p>
          <a:p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47E6338-ED4D-4C62-BCA3-68C282BDF228}"/>
              </a:ext>
            </a:extLst>
          </p:cNvPr>
          <p:cNvSpPr/>
          <p:nvPr/>
        </p:nvSpPr>
        <p:spPr>
          <a:xfrm>
            <a:off x="6858000" y="2703731"/>
            <a:ext cx="3124200" cy="141106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A585C-FCF3-4268-AAEE-2D0D352EC0E1}"/>
              </a:ext>
            </a:extLst>
          </p:cNvPr>
          <p:cNvSpPr txBox="1"/>
          <p:nvPr/>
        </p:nvSpPr>
        <p:spPr>
          <a:xfrm>
            <a:off x="7315200" y="2978344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 AI to build an AI prompt!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B21E8-FCDF-48E8-8EF6-E5CF37D8BCA4}"/>
              </a:ext>
            </a:extLst>
          </p:cNvPr>
          <p:cNvSpPr/>
          <p:nvPr/>
        </p:nvSpPr>
        <p:spPr>
          <a:xfrm>
            <a:off x="5426945" y="1657555"/>
            <a:ext cx="433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Good resource for prompting best practices: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93403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BCDAE-5DF9-482F-BA93-EA7D8EE6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76A78-E49E-4161-BC7A-26C65ED3D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48000"/>
            <a:ext cx="9753600" cy="3438939"/>
          </a:xfrm>
          <a:prstGeom prst="rect">
            <a:avLst/>
          </a:prstGeom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E1FE44DA-C2AC-4234-AB4E-CBC4AE357144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0205"/>
            <a:ext cx="7223125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800" b="1" u="sng" dirty="0">
                <a:solidFill>
                  <a:srgbClr val="004C97"/>
                </a:solidFill>
                <a:latin typeface="Garamond" pitchFamily="18" charset="0"/>
                <a:ea typeface="+mj-ea"/>
                <a:cs typeface="+mj-cs"/>
              </a:rPr>
              <a:t>Token Calculator and PDF Splitter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313C4-2C99-40C0-A883-CCCA0850B743}"/>
              </a:ext>
            </a:extLst>
          </p:cNvPr>
          <p:cNvSpPr/>
          <p:nvPr/>
        </p:nvSpPr>
        <p:spPr>
          <a:xfrm>
            <a:off x="457200" y="1474730"/>
            <a:ext cx="10668000" cy="5127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Calculating token “weight” and splitting PDF is key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Pairing with appropriate AI “context window” to prevent coherency loss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Files with images have large token counts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EE44E969-0B86-4A07-BFAC-0F2BDC757B31}"/>
              </a:ext>
            </a:extLst>
          </p:cNvPr>
          <p:cNvSpPr/>
          <p:nvPr/>
        </p:nvSpPr>
        <p:spPr>
          <a:xfrm rot="19639795">
            <a:off x="2142383" y="4547623"/>
            <a:ext cx="838200" cy="27820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1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7B8EBA-E547-4D41-A65C-BAB6E0FB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0D8BCBE-138E-4F42-8CF4-E5AFABB4C6B4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0205"/>
            <a:ext cx="7223125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800" b="1" u="sng" dirty="0">
                <a:solidFill>
                  <a:srgbClr val="004C97"/>
                </a:solidFill>
                <a:latin typeface="Garamond" pitchFamily="18" charset="0"/>
                <a:ea typeface="+mj-ea"/>
                <a:cs typeface="+mj-cs"/>
              </a:rPr>
              <a:t>Context Window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658BB6-144E-41D8-89B7-C519556287A6}"/>
              </a:ext>
            </a:extLst>
          </p:cNvPr>
          <p:cNvSpPr/>
          <p:nvPr/>
        </p:nvSpPr>
        <p:spPr>
          <a:xfrm>
            <a:off x="152400" y="1896139"/>
            <a:ext cx="4876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# tokens a model can process in a single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aramond" panose="02020404030301010803" pitchFamily="18" charset="0"/>
              </a:rPr>
              <a:t>Gemini 1.5 Flash </a:t>
            </a:r>
            <a:r>
              <a:rPr lang="en-US" sz="2000" b="1" u="sng" dirty="0">
                <a:solidFill>
                  <a:srgbClr val="FF0000"/>
                </a:solidFill>
                <a:latin typeface="Garamond" panose="02020404030301010803" pitchFamily="18" charset="0"/>
              </a:rPr>
              <a:t>1M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518058-2FD9-40CB-A6C8-E1395BA0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896139"/>
            <a:ext cx="6106899" cy="398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23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78721D-F6CD-43EA-B61A-DE2FC981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03B781-677E-4BF1-8789-7CDF7897CED3}"/>
              </a:ext>
            </a:extLst>
          </p:cNvPr>
          <p:cNvSpPr/>
          <p:nvPr/>
        </p:nvSpPr>
        <p:spPr>
          <a:xfrm>
            <a:off x="533400" y="1548790"/>
            <a:ext cx="10287000" cy="5309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Poe AI Toolbox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Offers various AI models for different use cases.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Uses Gemini 1.5 Flash 1M Model (1M refers to the number of tokens handled in one session).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Poe manages API tokens in the cloud.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Run PDF through Token Counter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Example: PDF contains 700k tokens, Gemini model's limit is 1M tokens per question.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Run PDF through Splitter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Splits PDF into sections to preserve tokens.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Smaller sections are easier for processing.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Load Question Set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Uses predetermined prompts from a word document.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Starts fresh each session to avoid contamination.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Load Spec Review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Copy and paste a premade prompt, such as “You are an engineer,” to focus LLM's perspective.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Generate Output</a:t>
            </a: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Save the output into a text file and organize responses into a .csv file for further analysis.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5DD4FE7-03D2-4F77-81AB-89F0E9F41D99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8200"/>
            <a:ext cx="7223125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800" b="1" u="sng" dirty="0">
                <a:solidFill>
                  <a:srgbClr val="004C97"/>
                </a:solidFill>
                <a:latin typeface="Garamond" pitchFamily="18" charset="0"/>
                <a:ea typeface="+mj-ea"/>
                <a:cs typeface="+mj-cs"/>
              </a:rPr>
              <a:t>Revere – Spec Review Process</a:t>
            </a:r>
          </a:p>
        </p:txBody>
      </p:sp>
    </p:spTree>
    <p:extLst>
      <p:ext uri="{BB962C8B-B14F-4D97-AF65-F5344CB8AC3E}">
        <p14:creationId xmlns:p14="http://schemas.microsoft.com/office/powerpoint/2010/main" val="960361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4BBBC6-EF45-4439-BB80-2C7F8525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F829B26-DDF1-4414-919D-D6DC48416C8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0205"/>
            <a:ext cx="7223125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800" b="1" u="sng" dirty="0">
                <a:solidFill>
                  <a:srgbClr val="004C97"/>
                </a:solidFill>
                <a:latin typeface="Garamond" pitchFamily="18" charset="0"/>
                <a:ea typeface="+mj-ea"/>
                <a:cs typeface="+mj-cs"/>
              </a:rPr>
              <a:t>Confidentiality and Copyright Protection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AE47A8-FC0D-429E-B32D-1C015B86BF02}"/>
              </a:ext>
            </a:extLst>
          </p:cNvPr>
          <p:cNvSpPr/>
          <p:nvPr/>
        </p:nvSpPr>
        <p:spPr>
          <a:xfrm>
            <a:off x="609600" y="1905000"/>
            <a:ext cx="10668000" cy="4203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Best practice is to scrub docs of sensitive info. Can write a program to do this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Generally speaking, AI output is </a:t>
            </a:r>
            <a:r>
              <a:rPr lang="en-US" sz="2000" u="sng" dirty="0">
                <a:solidFill>
                  <a:srgbClr val="000000"/>
                </a:solidFill>
                <a:latin typeface="Garamond" panose="02020404030301010803" pitchFamily="18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 copyright protected as it is computed by a generative model, therefore should be “original”. Many universities and company now allow it with proper citing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Regulations and legal analysis is evolving rapidly; may change in future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Enterprise AI versions have ability to create “closed” networks, but lose access to the global database (and costs more $)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19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4BBBC6-EF45-4439-BB80-2C7F8525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F829B26-DDF1-4414-919D-D6DC48416C8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0205"/>
            <a:ext cx="7223125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800" b="1" u="sng" dirty="0">
                <a:solidFill>
                  <a:srgbClr val="004C97"/>
                </a:solidFill>
                <a:latin typeface="Garamond" pitchFamily="18" charset="0"/>
                <a:ea typeface="+mj-ea"/>
                <a:cs typeface="+mj-cs"/>
              </a:rPr>
              <a:t>Accuracy Testing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AE47A8-FC0D-429E-B32D-1C015B86BF02}"/>
              </a:ext>
            </a:extLst>
          </p:cNvPr>
          <p:cNvSpPr/>
          <p:nvPr/>
        </p:nvSpPr>
        <p:spPr>
          <a:xfrm>
            <a:off x="373062" y="1752600"/>
            <a:ext cx="7086600" cy="5127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How to trust and test the model?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Key part of implementation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Benchmark AI result vs human effectiveness (humans are not 100%)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Accuracy vs efficiency – how accurate does it need to be?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Depends on focus area and associated risk vs efficiencies gained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Confusion matrix approach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Subject Matter Experts to develop answer keys for scoring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1026" name="Picture 2" descr="How to interpret a confusion matrix for a machine learning model">
            <a:extLst>
              <a:ext uri="{FF2B5EF4-FFF2-40B4-BE49-F238E27FC236}">
                <a16:creationId xmlns:a16="http://schemas.microsoft.com/office/drawing/2014/main" id="{6CD92A9D-8780-4210-88FC-F79BD732A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286000"/>
            <a:ext cx="433267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03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B2BEC-6207-4E6E-A6E7-D5E45463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2E6C94-E562-4BA1-A746-D1A0C97F8CA7}"/>
              </a:ext>
            </a:extLst>
          </p:cNvPr>
          <p:cNvSpPr/>
          <p:nvPr/>
        </p:nvSpPr>
        <p:spPr>
          <a:xfrm>
            <a:off x="533400" y="2057400"/>
            <a:ext cx="8839200" cy="1275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latin typeface="Garamond" panose="020204040303010108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Define accuracy requirements.</a:t>
            </a:r>
            <a:endParaRPr lang="en-US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latin typeface="Garamond" panose="020204040303010108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Assess the relevance of items missed by AI and humans.</a:t>
            </a:r>
            <a:endParaRPr lang="en-US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latin typeface="Garamond" panose="020204040303010108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Evaluate time lost due to inaccuracies.</a:t>
            </a:r>
            <a:endParaRPr lang="en-US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7A83364-97AF-45D0-BE10-61F80BEE95F5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0205"/>
            <a:ext cx="7223125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800" b="1" u="sng" dirty="0">
                <a:solidFill>
                  <a:srgbClr val="004C97"/>
                </a:solidFill>
                <a:latin typeface="Garamond" pitchFamily="18" charset="0"/>
                <a:ea typeface="+mj-ea"/>
                <a:cs typeface="+mj-cs"/>
              </a:rPr>
              <a:t>Accuracy Testing</a:t>
            </a:r>
          </a:p>
        </p:txBody>
      </p:sp>
    </p:spTree>
    <p:extLst>
      <p:ext uri="{BB962C8B-B14F-4D97-AF65-F5344CB8AC3E}">
        <p14:creationId xmlns:p14="http://schemas.microsoft.com/office/powerpoint/2010/main" val="1865182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7B0C86-0C3A-44CC-B8CA-0D2B428B7BE0}"/>
              </a:ext>
            </a:extLst>
          </p:cNvPr>
          <p:cNvSpPr/>
          <p:nvPr/>
        </p:nvSpPr>
        <p:spPr>
          <a:xfrm>
            <a:off x="609600" y="1905000"/>
            <a:ext cx="10668000" cy="4203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Working Group should remain intact through testing, implementation, continuous improvement, etc. and meet regularly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Initial steps (testing, implementation, refinement) will take employee’s time; the Company needs to allow for this, plan appropriately and allocate resources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Select initial focus area(s)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Poe app should be rolled out in lieu of individual databases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Focus areas need a group representative to drive actions and identify sub-tasks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B425A65-A03A-451D-AC69-6F0E441FB87F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0205"/>
            <a:ext cx="7223125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800" b="1" u="sng" dirty="0">
                <a:solidFill>
                  <a:srgbClr val="004C97"/>
                </a:solidFill>
                <a:latin typeface="Garamond" pitchFamily="18" charset="0"/>
                <a:ea typeface="+mj-ea"/>
                <a:cs typeface="+mj-cs"/>
              </a:rPr>
              <a:t>Overall 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16CA8-3B89-4807-A4C6-249A80C5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9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7B0C86-0C3A-44CC-B8CA-0D2B428B7BE0}"/>
              </a:ext>
            </a:extLst>
          </p:cNvPr>
          <p:cNvSpPr/>
          <p:nvPr/>
        </p:nvSpPr>
        <p:spPr>
          <a:xfrm>
            <a:off x="609600" y="1905000"/>
            <a:ext cx="10668000" cy="4203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Goals and Objectives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Revere Meeting Summary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Recommended Next Steps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Action List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Implementation Schedule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Questions / Discussion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B425A65-A03A-451D-AC69-6F0E441FB87F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0205"/>
            <a:ext cx="7223125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800" b="1" u="sng" dirty="0">
                <a:solidFill>
                  <a:srgbClr val="004C97"/>
                </a:solidFill>
                <a:latin typeface="Garamond" pitchFamily="18" charset="0"/>
                <a:ea typeface="+mj-ea"/>
                <a:cs typeface="+mj-cs"/>
              </a:rPr>
              <a:t>Today’s 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16CA8-3B89-4807-A4C6-249A80C5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86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7B425A65-A03A-451D-AC69-6F0E441FB87F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0205"/>
            <a:ext cx="7223125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800" b="1" u="sng" dirty="0">
                <a:solidFill>
                  <a:srgbClr val="004C97"/>
                </a:solidFill>
                <a:latin typeface="Garamond" pitchFamily="18" charset="0"/>
                <a:ea typeface="+mj-ea"/>
                <a:cs typeface="+mj-cs"/>
              </a:rPr>
              <a:t>General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16CA8-3B89-4807-A4C6-249A80C5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26C5466-93C0-4784-88F3-7A4A15BD6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138575"/>
              </p:ext>
            </p:extLst>
          </p:nvPr>
        </p:nvGraphicFramePr>
        <p:xfrm>
          <a:off x="315532" y="2057400"/>
          <a:ext cx="11201400" cy="182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4A8A48-75B9-4540-AC51-9E5C608F587F}"/>
              </a:ext>
            </a:extLst>
          </p:cNvPr>
          <p:cNvSpPr/>
          <p:nvPr/>
        </p:nvSpPr>
        <p:spPr>
          <a:xfrm>
            <a:off x="315532" y="3733800"/>
            <a:ext cx="112014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B21AF4-7A72-4EEC-A431-41EB018DEC9B}"/>
              </a:ext>
            </a:extLst>
          </p:cNvPr>
          <p:cNvSpPr txBox="1"/>
          <p:nvPr/>
        </p:nvSpPr>
        <p:spPr>
          <a:xfrm>
            <a:off x="3505200" y="3685529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Working Group to identify sub-tasks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3114A4-B8AD-45DF-A325-E9BA943BFEE7}"/>
              </a:ext>
            </a:extLst>
          </p:cNvPr>
          <p:cNvSpPr txBox="1"/>
          <p:nvPr/>
        </p:nvSpPr>
        <p:spPr>
          <a:xfrm>
            <a:off x="2438400" y="1594090"/>
            <a:ext cx="4118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SME Involvement is key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82D75EC-2882-4165-8FFC-B20375883694}"/>
              </a:ext>
            </a:extLst>
          </p:cNvPr>
          <p:cNvSpPr/>
          <p:nvPr/>
        </p:nvSpPr>
        <p:spPr>
          <a:xfrm>
            <a:off x="2811067" y="2055756"/>
            <a:ext cx="305092" cy="36512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70DEDBF7-953E-4352-9B22-7C7C79B82AC3}"/>
              </a:ext>
            </a:extLst>
          </p:cNvPr>
          <p:cNvSpPr/>
          <p:nvPr/>
        </p:nvSpPr>
        <p:spPr>
          <a:xfrm>
            <a:off x="4794165" y="2055755"/>
            <a:ext cx="305092" cy="36512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3EECFEB-181C-4E4B-88B0-FEE48FD96A0A}"/>
              </a:ext>
            </a:extLst>
          </p:cNvPr>
          <p:cNvSpPr/>
          <p:nvPr/>
        </p:nvSpPr>
        <p:spPr>
          <a:xfrm>
            <a:off x="326120" y="4525908"/>
            <a:ext cx="1502680" cy="3651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0AE6F3-BBFA-40C4-A187-B089C36F87FC}"/>
              </a:ext>
            </a:extLst>
          </p:cNvPr>
          <p:cNvSpPr txBox="1"/>
          <p:nvPr/>
        </p:nvSpPr>
        <p:spPr>
          <a:xfrm>
            <a:off x="583836" y="4519642"/>
            <a:ext cx="12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2-4 weeks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666E8A-97EC-40F0-B6B7-4E6D08C676C2}"/>
              </a:ext>
            </a:extLst>
          </p:cNvPr>
          <p:cNvSpPr/>
          <p:nvPr/>
        </p:nvSpPr>
        <p:spPr>
          <a:xfrm>
            <a:off x="2254137" y="4540770"/>
            <a:ext cx="1502680" cy="3651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1360D0-4867-4A0E-A57E-D4351923B55C}"/>
              </a:ext>
            </a:extLst>
          </p:cNvPr>
          <p:cNvSpPr txBox="1"/>
          <p:nvPr/>
        </p:nvSpPr>
        <p:spPr>
          <a:xfrm>
            <a:off x="2511853" y="4534504"/>
            <a:ext cx="12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2-4 weeks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5E71416-1826-4D96-9F1A-6D456A30A3D5}"/>
              </a:ext>
            </a:extLst>
          </p:cNvPr>
          <p:cNvSpPr/>
          <p:nvPr/>
        </p:nvSpPr>
        <p:spPr>
          <a:xfrm>
            <a:off x="4237235" y="4525908"/>
            <a:ext cx="1502680" cy="3651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C0F497-1435-49AD-90E4-C84A435DA937}"/>
              </a:ext>
            </a:extLst>
          </p:cNvPr>
          <p:cNvSpPr txBox="1"/>
          <p:nvPr/>
        </p:nvSpPr>
        <p:spPr>
          <a:xfrm>
            <a:off x="4494951" y="4519642"/>
            <a:ext cx="12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4-6 weeks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B1A99B2-F078-4F3D-88A0-23BD94A8F047}"/>
              </a:ext>
            </a:extLst>
          </p:cNvPr>
          <p:cNvSpPr/>
          <p:nvPr/>
        </p:nvSpPr>
        <p:spPr>
          <a:xfrm>
            <a:off x="6220333" y="4534504"/>
            <a:ext cx="1502680" cy="3651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D60009-D9F9-4923-AE2A-FF486DF2545A}"/>
              </a:ext>
            </a:extLst>
          </p:cNvPr>
          <p:cNvSpPr txBox="1"/>
          <p:nvPr/>
        </p:nvSpPr>
        <p:spPr>
          <a:xfrm>
            <a:off x="6478049" y="4528238"/>
            <a:ext cx="12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1-2 weeks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0A5336-608D-4B75-AC78-AAD9D1F16600}"/>
              </a:ext>
            </a:extLst>
          </p:cNvPr>
          <p:cNvSpPr/>
          <p:nvPr/>
        </p:nvSpPr>
        <p:spPr>
          <a:xfrm>
            <a:off x="8148350" y="4525908"/>
            <a:ext cx="1502680" cy="3651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10C5D2-4B3A-4C77-86C8-F1E6136CFA32}"/>
              </a:ext>
            </a:extLst>
          </p:cNvPr>
          <p:cNvSpPr txBox="1"/>
          <p:nvPr/>
        </p:nvSpPr>
        <p:spPr>
          <a:xfrm>
            <a:off x="8406066" y="4519642"/>
            <a:ext cx="1208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ongoing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BE0CE22-C1AF-4D5E-82B7-AA639EB24871}"/>
              </a:ext>
            </a:extLst>
          </p:cNvPr>
          <p:cNvSpPr/>
          <p:nvPr/>
        </p:nvSpPr>
        <p:spPr>
          <a:xfrm>
            <a:off x="10076367" y="4534504"/>
            <a:ext cx="1502680" cy="36512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628223-7FDB-44B4-82B4-BBD209F94627}"/>
              </a:ext>
            </a:extLst>
          </p:cNvPr>
          <p:cNvSpPr txBox="1"/>
          <p:nvPr/>
        </p:nvSpPr>
        <p:spPr>
          <a:xfrm>
            <a:off x="10076367" y="4528238"/>
            <a:ext cx="1670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After 3 months of use</a:t>
            </a:r>
          </a:p>
        </p:txBody>
      </p:sp>
    </p:spTree>
    <p:extLst>
      <p:ext uri="{BB962C8B-B14F-4D97-AF65-F5344CB8AC3E}">
        <p14:creationId xmlns:p14="http://schemas.microsoft.com/office/powerpoint/2010/main" val="113872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18A6FA-6681-4C1E-9709-5170236F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F5F1D-F140-41B6-B32F-FD8B37AF5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066800"/>
            <a:ext cx="5267325" cy="5905500"/>
          </a:xfrm>
          <a:prstGeom prst="rect">
            <a:avLst/>
          </a:prstGeom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B47ACE0C-42F3-46F0-BF05-85E70EC2BAD4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0205"/>
            <a:ext cx="7223125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800" b="1" u="sng" dirty="0" err="1">
                <a:solidFill>
                  <a:srgbClr val="004C97"/>
                </a:solidFill>
                <a:latin typeface="Garamond" pitchFamily="18" charset="0"/>
                <a:ea typeface="+mj-ea"/>
                <a:cs typeface="+mj-cs"/>
              </a:rPr>
              <a:t>AquaAI</a:t>
            </a:r>
            <a:r>
              <a:rPr lang="en-GB" sz="2800" b="1" u="sng" dirty="0">
                <a:solidFill>
                  <a:srgbClr val="004C97"/>
                </a:solidFill>
                <a:latin typeface="Garamond" pitchFamily="18" charset="0"/>
                <a:ea typeface="+mj-ea"/>
                <a:cs typeface="+mj-cs"/>
              </a:rPr>
              <a:t> Web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487E76-067D-4001-B058-C91B9B51E27D}"/>
              </a:ext>
            </a:extLst>
          </p:cNvPr>
          <p:cNvSpPr/>
          <p:nvPr/>
        </p:nvSpPr>
        <p:spPr>
          <a:xfrm>
            <a:off x="609600" y="1981200"/>
            <a:ext cx="20334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https://aquaai.app/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10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4BBBC6-EF45-4439-BB80-2C7F8525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F829B26-DDF1-4414-919D-D6DC48416C8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0205"/>
            <a:ext cx="7223125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800" b="1" u="sng" dirty="0">
                <a:solidFill>
                  <a:srgbClr val="004C97"/>
                </a:solidFill>
                <a:latin typeface="Garamond" pitchFamily="18" charset="0"/>
                <a:ea typeface="+mj-ea"/>
                <a:cs typeface="+mj-cs"/>
              </a:rPr>
              <a:t>Open Questions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AE47A8-FC0D-429E-B32D-1C015B86BF02}"/>
              </a:ext>
            </a:extLst>
          </p:cNvPr>
          <p:cNvSpPr/>
          <p:nvPr/>
        </p:nvSpPr>
        <p:spPr>
          <a:xfrm>
            <a:off x="609600" y="1905000"/>
            <a:ext cx="10668000" cy="4203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Determine focus area selection methodology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Determine accuracy testing methodology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6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7B0C86-0C3A-44CC-B8CA-0D2B428B7BE0}"/>
              </a:ext>
            </a:extLst>
          </p:cNvPr>
          <p:cNvSpPr/>
          <p:nvPr/>
        </p:nvSpPr>
        <p:spPr>
          <a:xfrm>
            <a:off x="609600" y="1905000"/>
            <a:ext cx="10668000" cy="4203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Understand “guiderails” for use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Understand potential pitfalls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Identify initial focus areas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Develop an implementation and testing plan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Develop an implementation and testing schedule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Continuous improvement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B425A65-A03A-451D-AC69-6F0E441FB87F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0205"/>
            <a:ext cx="8229600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800" b="1" u="sng" dirty="0">
                <a:solidFill>
                  <a:srgbClr val="004C97"/>
                </a:solidFill>
                <a:latin typeface="Garamond" pitchFamily="18" charset="0"/>
                <a:ea typeface="+mj-ea"/>
                <a:cs typeface="+mj-cs"/>
              </a:rPr>
              <a:t>Overall Objectives for AI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16CA8-3B89-4807-A4C6-249A80C5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19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7B0C86-0C3A-44CC-B8CA-0D2B428B7BE0}"/>
              </a:ext>
            </a:extLst>
          </p:cNvPr>
          <p:cNvSpPr/>
          <p:nvPr/>
        </p:nvSpPr>
        <p:spPr>
          <a:xfrm>
            <a:off x="609600" y="1905000"/>
            <a:ext cx="10668000" cy="2818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Similar size company to AASI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Similar use cases, workflow and business environment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B425A65-A03A-451D-AC69-6F0E441FB87F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0205"/>
            <a:ext cx="8229600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800" b="1" u="sng" dirty="0">
                <a:solidFill>
                  <a:srgbClr val="004C97"/>
                </a:solidFill>
                <a:latin typeface="Garamond" pitchFamily="18" charset="0"/>
                <a:ea typeface="+mj-ea"/>
                <a:cs typeface="+mj-cs"/>
              </a:rPr>
              <a:t>Who is Revere?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16CA8-3B89-4807-A4C6-249A80C5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41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7B0C86-0C3A-44CC-B8CA-0D2B428B7BE0}"/>
              </a:ext>
            </a:extLst>
          </p:cNvPr>
          <p:cNvSpPr/>
          <p:nvPr/>
        </p:nvSpPr>
        <p:spPr>
          <a:xfrm>
            <a:off x="609600" y="1905000"/>
            <a:ext cx="10668000" cy="4203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Learned the workings of LLM-based AI 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AI Adaptability: The tool itself is less important than how it’s used. Focus on enhancing roles and training people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Token Management: AI performance depends on token limits; tools like Gemini handle large documents by splitting them into manageable sections.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Accuracy Testing to gain confidence in outputs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Future Potential: Explore areas like data analysis, accuracy testing, and enhancing QA through AI.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B425A65-A03A-451D-AC69-6F0E441FB87F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0205"/>
            <a:ext cx="7223125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800" b="1" u="sng" dirty="0">
                <a:solidFill>
                  <a:srgbClr val="004C97"/>
                </a:solidFill>
                <a:latin typeface="Garamond" pitchFamily="18" charset="0"/>
                <a:ea typeface="+mj-ea"/>
                <a:cs typeface="+mj-cs"/>
              </a:rPr>
              <a:t>Revere Meeting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16CA8-3B89-4807-A4C6-249A80C5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4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7B0C86-0C3A-44CC-B8CA-0D2B428B7BE0}"/>
              </a:ext>
            </a:extLst>
          </p:cNvPr>
          <p:cNvSpPr/>
          <p:nvPr/>
        </p:nvSpPr>
        <p:spPr>
          <a:xfrm>
            <a:off x="457200" y="1474730"/>
            <a:ext cx="5638800" cy="4665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Most AI initiatives fail because of failure in selecting the right projects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AI project is 15% tech, 85% people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“Buy-in” across the company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Confirmation bias can be dangerous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rgbClr val="000000"/>
                </a:solidFill>
                <a:latin typeface="Garamond" panose="02020404030301010803" pitchFamily="18" charset="0"/>
              </a:rPr>
              <a:t>Seek low-hanging fruit – impact, likelihood of success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u="sng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B425A65-A03A-451D-AC69-6F0E441FB87F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0205"/>
            <a:ext cx="7223125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800" b="1" u="sng" dirty="0">
                <a:solidFill>
                  <a:srgbClr val="004C97"/>
                </a:solidFill>
                <a:latin typeface="Garamond" pitchFamily="18" charset="0"/>
                <a:ea typeface="+mj-ea"/>
                <a:cs typeface="+mj-cs"/>
              </a:rPr>
              <a:t>Selecting Focus Areas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16CA8-3B89-4807-A4C6-249A80C5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1BBC3-B2EE-41DC-B40A-0CD436E1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2424"/>
            <a:ext cx="5486400" cy="292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3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7B0C86-0C3A-44CC-B8CA-0D2B428B7BE0}"/>
              </a:ext>
            </a:extLst>
          </p:cNvPr>
          <p:cNvSpPr/>
          <p:nvPr/>
        </p:nvSpPr>
        <p:spPr>
          <a:xfrm>
            <a:off x="457200" y="1474730"/>
            <a:ext cx="10668000" cy="1433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Portfolio of potential focus areas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B425A65-A03A-451D-AC69-6F0E441FB87F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0205"/>
            <a:ext cx="7223125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800" b="1" u="sng" dirty="0">
                <a:solidFill>
                  <a:srgbClr val="004C97"/>
                </a:solidFill>
                <a:latin typeface="Garamond" pitchFamily="18" charset="0"/>
                <a:ea typeface="+mj-ea"/>
                <a:cs typeface="+mj-cs"/>
              </a:rPr>
              <a:t>Selecting Focus Areas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16CA8-3B89-4807-A4C6-249A80C5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5127E-2074-4E22-994B-17798D6D1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780" y="2438400"/>
            <a:ext cx="9310440" cy="379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8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2306BC-8CBD-43C8-8380-980DEACF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4205D-6BF3-4B46-BB7B-F757469A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438400"/>
            <a:ext cx="7044298" cy="4038600"/>
          </a:xfrm>
          <a:prstGeom prst="rect">
            <a:avLst/>
          </a:prstGeom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349E5A6F-6FB8-430A-9696-B43B15157818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0205"/>
            <a:ext cx="7223125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800" b="1" u="sng" dirty="0">
                <a:solidFill>
                  <a:srgbClr val="004C97"/>
                </a:solidFill>
                <a:latin typeface="Garamond" pitchFamily="18" charset="0"/>
                <a:ea typeface="+mj-ea"/>
                <a:cs typeface="+mj-cs"/>
              </a:rPr>
              <a:t>Selecting Focus Areas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C6E2B7-D493-46DA-8DDD-70778A384D3C}"/>
              </a:ext>
            </a:extLst>
          </p:cNvPr>
          <p:cNvSpPr/>
          <p:nvPr/>
        </p:nvSpPr>
        <p:spPr>
          <a:xfrm>
            <a:off x="457200" y="1474730"/>
            <a:ext cx="10668000" cy="1433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“WSJF” method to prioritize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57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05CF0-0E93-4331-9EBE-CAD5E013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2388-6DB6-4B35-A029-2084EC3F71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CB8517-9A3E-443F-9267-63812E122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095" y="2438400"/>
            <a:ext cx="7261810" cy="3797187"/>
          </a:xfrm>
          <a:prstGeom prst="rect">
            <a:avLst/>
          </a:prstGeom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3620819A-99B3-47A2-8BB7-D1F921A001D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830205"/>
            <a:ext cx="7223125" cy="644525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GB" sz="2800" b="1" u="sng" dirty="0">
                <a:solidFill>
                  <a:srgbClr val="004C97"/>
                </a:solidFill>
                <a:latin typeface="Garamond" pitchFamily="18" charset="0"/>
                <a:ea typeface="+mj-ea"/>
                <a:cs typeface="+mj-cs"/>
              </a:rPr>
              <a:t>Selecting Focus Areas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8F1C44-3DA9-4124-9A1D-2830DF0B6A57}"/>
              </a:ext>
            </a:extLst>
          </p:cNvPr>
          <p:cNvSpPr/>
          <p:nvPr/>
        </p:nvSpPr>
        <p:spPr>
          <a:xfrm>
            <a:off x="457200" y="1474730"/>
            <a:ext cx="10668000" cy="1433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Garamond" panose="02020404030301010803" pitchFamily="18" charset="0"/>
              </a:rPr>
              <a:t>Employee survey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0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qua_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qua_widescreen" id="{076E79E5-409D-437D-AF62-389043F3D90D}" vid="{B682C3D9-0672-4C5A-993E-BE2BDE2E6F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33998</TotalTime>
  <Words>964</Words>
  <Application>Microsoft Office PowerPoint</Application>
  <PresentationFormat>Widescreen</PresentationFormat>
  <Paragraphs>178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Calibri</vt:lpstr>
      <vt:lpstr>Courier New</vt:lpstr>
      <vt:lpstr>Garamond</vt:lpstr>
      <vt:lpstr>Tahoma</vt:lpstr>
      <vt:lpstr>Times New Roman</vt:lpstr>
      <vt:lpstr>Theme1</vt:lpstr>
      <vt:lpstr>Aqua_widescreen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JTardio</dc:creator>
  <cp:lastModifiedBy>JTardio</cp:lastModifiedBy>
  <cp:revision>1913</cp:revision>
  <cp:lastPrinted>2022-11-20T20:03:19Z</cp:lastPrinted>
  <dcterms:created xsi:type="dcterms:W3CDTF">2016-03-17T14:25:06Z</dcterms:created>
  <dcterms:modified xsi:type="dcterms:W3CDTF">2024-11-21T23:11:23Z</dcterms:modified>
</cp:coreProperties>
</file>