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9" r:id="rId8"/>
    <p:sldId id="270" r:id="rId9"/>
    <p:sldId id="271" r:id="rId10"/>
    <p:sldId id="272" r:id="rId11"/>
    <p:sldId id="273" r:id="rId12"/>
    <p:sldId id="262" r:id="rId13"/>
    <p:sldId id="263" r:id="rId14"/>
    <p:sldId id="274" r:id="rId15"/>
    <p:sldId id="275" r:id="rId16"/>
    <p:sldId id="276" r:id="rId17"/>
    <p:sldId id="278" r:id="rId18"/>
    <p:sldId id="277" r:id="rId19"/>
    <p:sldId id="265" r:id="rId20"/>
    <p:sldId id="266" r:id="rId21"/>
    <p:sldId id="267" r:id="rId22"/>
    <p:sldId id="268" r:id="rId23"/>
    <p:sldId id="264" r:id="rId24"/>
  </p:sldIdLst>
  <p:sldSz cx="9144000" cy="6858000" type="screen4x3"/>
  <p:notesSz cx="6858000" cy="9144000"/>
  <p:defaultTextStyle>
    <a:defPPr>
      <a:defRPr lang="mk-M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108" d="100"/>
          <a:sy n="108" d="100"/>
        </p:scale>
        <p:origin x="174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818777D-A3D0-4A79-B33C-69CE9778BCD3}" type="datetimeFigureOut">
              <a:rPr lang="mk-MK" smtClean="0"/>
              <a:pPr/>
              <a:t>24.6.2017</a:t>
            </a:fld>
            <a:endParaRPr lang="mk-MK"/>
          </a:p>
        </p:txBody>
      </p:sp>
      <p:sp>
        <p:nvSpPr>
          <p:cNvPr id="19" name="Footer Placeholder 18"/>
          <p:cNvSpPr>
            <a:spLocks noGrp="1"/>
          </p:cNvSpPr>
          <p:nvPr>
            <p:ph type="ftr" sz="quarter" idx="11"/>
          </p:nvPr>
        </p:nvSpPr>
        <p:spPr/>
        <p:txBody>
          <a:bodyPr/>
          <a:lstStyle/>
          <a:p>
            <a:endParaRPr lang="mk-MK"/>
          </a:p>
        </p:txBody>
      </p:sp>
      <p:sp>
        <p:nvSpPr>
          <p:cNvPr id="27" name="Slide Number Placeholder 26"/>
          <p:cNvSpPr>
            <a:spLocks noGrp="1"/>
          </p:cNvSpPr>
          <p:nvPr>
            <p:ph type="sldNum" sz="quarter" idx="12"/>
          </p:nvPr>
        </p:nvSpPr>
        <p:spPr/>
        <p:txBody>
          <a:bodyPr/>
          <a:lstStyle/>
          <a:p>
            <a:fld id="{8BDD1EF0-D019-4AF3-B393-B2363320213A}" type="slidenum">
              <a:rPr lang="mk-MK" smtClean="0"/>
              <a:pPr/>
              <a:t>‹#›</a:t>
            </a:fld>
            <a:endParaRPr lang="mk-MK"/>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18777D-A3D0-4A79-B33C-69CE9778BCD3}" type="datetimeFigureOut">
              <a:rPr lang="mk-MK" smtClean="0"/>
              <a:pPr/>
              <a:t>24.6.2017</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8BDD1EF0-D019-4AF3-B393-B2363320213A}" type="slidenum">
              <a:rPr lang="mk-MK" smtClean="0"/>
              <a:pPr/>
              <a:t>‹#›</a:t>
            </a:fld>
            <a:endParaRPr lang="mk-M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18777D-A3D0-4A79-B33C-69CE9778BCD3}" type="datetimeFigureOut">
              <a:rPr lang="mk-MK" smtClean="0"/>
              <a:pPr/>
              <a:t>24.6.2017</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8BDD1EF0-D019-4AF3-B393-B2363320213A}" type="slidenum">
              <a:rPr lang="mk-MK" smtClean="0"/>
              <a:pPr/>
              <a:t>‹#›</a:t>
            </a:fld>
            <a:endParaRPr lang="mk-M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18777D-A3D0-4A79-B33C-69CE9778BCD3}" type="datetimeFigureOut">
              <a:rPr lang="mk-MK" smtClean="0"/>
              <a:pPr/>
              <a:t>24.6.2017</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8BDD1EF0-D019-4AF3-B393-B2363320213A}" type="slidenum">
              <a:rPr lang="mk-MK" smtClean="0"/>
              <a:pPr/>
              <a:t>‹#›</a:t>
            </a:fld>
            <a:endParaRPr lang="mk-M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818777D-A3D0-4A79-B33C-69CE9778BCD3}" type="datetimeFigureOut">
              <a:rPr lang="mk-MK" smtClean="0"/>
              <a:pPr/>
              <a:t>24.6.2017</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8BDD1EF0-D019-4AF3-B393-B2363320213A}" type="slidenum">
              <a:rPr lang="mk-MK" smtClean="0"/>
              <a:pPr/>
              <a:t>‹#›</a:t>
            </a:fld>
            <a:endParaRPr lang="mk-MK"/>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818777D-A3D0-4A79-B33C-69CE9778BCD3}" type="datetimeFigureOut">
              <a:rPr lang="mk-MK" smtClean="0"/>
              <a:pPr/>
              <a:t>24.6.2017</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8BDD1EF0-D019-4AF3-B393-B2363320213A}" type="slidenum">
              <a:rPr lang="mk-MK" smtClean="0"/>
              <a:pPr/>
              <a:t>‹#›</a:t>
            </a:fld>
            <a:endParaRPr lang="mk-M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818777D-A3D0-4A79-B33C-69CE9778BCD3}" type="datetimeFigureOut">
              <a:rPr lang="mk-MK" smtClean="0"/>
              <a:pPr/>
              <a:t>24.6.2017</a:t>
            </a:fld>
            <a:endParaRPr lang="mk-MK"/>
          </a:p>
        </p:txBody>
      </p:sp>
      <p:sp>
        <p:nvSpPr>
          <p:cNvPr id="8" name="Footer Placeholder 7"/>
          <p:cNvSpPr>
            <a:spLocks noGrp="1"/>
          </p:cNvSpPr>
          <p:nvPr>
            <p:ph type="ftr" sz="quarter" idx="11"/>
          </p:nvPr>
        </p:nvSpPr>
        <p:spPr/>
        <p:txBody>
          <a:bodyPr/>
          <a:lstStyle/>
          <a:p>
            <a:endParaRPr lang="mk-MK"/>
          </a:p>
        </p:txBody>
      </p:sp>
      <p:sp>
        <p:nvSpPr>
          <p:cNvPr id="9" name="Slide Number Placeholder 8"/>
          <p:cNvSpPr>
            <a:spLocks noGrp="1"/>
          </p:cNvSpPr>
          <p:nvPr>
            <p:ph type="sldNum" sz="quarter" idx="12"/>
          </p:nvPr>
        </p:nvSpPr>
        <p:spPr/>
        <p:txBody>
          <a:bodyPr/>
          <a:lstStyle/>
          <a:p>
            <a:fld id="{8BDD1EF0-D019-4AF3-B393-B2363320213A}" type="slidenum">
              <a:rPr lang="mk-MK" smtClean="0"/>
              <a:pPr/>
              <a:t>‹#›</a:t>
            </a:fld>
            <a:endParaRPr lang="mk-M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818777D-A3D0-4A79-B33C-69CE9778BCD3}" type="datetimeFigureOut">
              <a:rPr lang="mk-MK" smtClean="0"/>
              <a:pPr/>
              <a:t>24.6.2017</a:t>
            </a:fld>
            <a:endParaRPr lang="mk-MK"/>
          </a:p>
        </p:txBody>
      </p:sp>
      <p:sp>
        <p:nvSpPr>
          <p:cNvPr id="4" name="Footer Placeholder 3"/>
          <p:cNvSpPr>
            <a:spLocks noGrp="1"/>
          </p:cNvSpPr>
          <p:nvPr>
            <p:ph type="ftr" sz="quarter" idx="11"/>
          </p:nvPr>
        </p:nvSpPr>
        <p:spPr/>
        <p:txBody>
          <a:bodyPr/>
          <a:lstStyle/>
          <a:p>
            <a:endParaRPr lang="mk-MK"/>
          </a:p>
        </p:txBody>
      </p:sp>
      <p:sp>
        <p:nvSpPr>
          <p:cNvPr id="5" name="Slide Number Placeholder 4"/>
          <p:cNvSpPr>
            <a:spLocks noGrp="1"/>
          </p:cNvSpPr>
          <p:nvPr>
            <p:ph type="sldNum" sz="quarter" idx="12"/>
          </p:nvPr>
        </p:nvSpPr>
        <p:spPr/>
        <p:txBody>
          <a:bodyPr/>
          <a:lstStyle/>
          <a:p>
            <a:fld id="{8BDD1EF0-D019-4AF3-B393-B2363320213A}" type="slidenum">
              <a:rPr lang="mk-MK" smtClean="0"/>
              <a:pPr/>
              <a:t>‹#›</a:t>
            </a:fld>
            <a:endParaRPr lang="mk-M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8777D-A3D0-4A79-B33C-69CE9778BCD3}" type="datetimeFigureOut">
              <a:rPr lang="mk-MK" smtClean="0"/>
              <a:pPr/>
              <a:t>24.6.2017</a:t>
            </a:fld>
            <a:endParaRPr lang="mk-MK"/>
          </a:p>
        </p:txBody>
      </p:sp>
      <p:sp>
        <p:nvSpPr>
          <p:cNvPr id="3" name="Footer Placeholder 2"/>
          <p:cNvSpPr>
            <a:spLocks noGrp="1"/>
          </p:cNvSpPr>
          <p:nvPr>
            <p:ph type="ftr" sz="quarter" idx="11"/>
          </p:nvPr>
        </p:nvSpPr>
        <p:spPr/>
        <p:txBody>
          <a:bodyPr/>
          <a:lstStyle/>
          <a:p>
            <a:endParaRPr lang="mk-MK"/>
          </a:p>
        </p:txBody>
      </p:sp>
      <p:sp>
        <p:nvSpPr>
          <p:cNvPr id="4" name="Slide Number Placeholder 3"/>
          <p:cNvSpPr>
            <a:spLocks noGrp="1"/>
          </p:cNvSpPr>
          <p:nvPr>
            <p:ph type="sldNum" sz="quarter" idx="12"/>
          </p:nvPr>
        </p:nvSpPr>
        <p:spPr/>
        <p:txBody>
          <a:bodyPr/>
          <a:lstStyle/>
          <a:p>
            <a:fld id="{8BDD1EF0-D019-4AF3-B393-B2363320213A}" type="slidenum">
              <a:rPr lang="mk-MK" smtClean="0"/>
              <a:pPr/>
              <a:t>‹#›</a:t>
            </a:fld>
            <a:endParaRPr lang="mk-M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818777D-A3D0-4A79-B33C-69CE9778BCD3}" type="datetimeFigureOut">
              <a:rPr lang="mk-MK" smtClean="0"/>
              <a:pPr/>
              <a:t>24.6.2017</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8BDD1EF0-D019-4AF3-B393-B2363320213A}" type="slidenum">
              <a:rPr lang="mk-MK" smtClean="0"/>
              <a:pPr/>
              <a:t>‹#›</a:t>
            </a:fld>
            <a:endParaRPr lang="mk-M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818777D-A3D0-4A79-B33C-69CE9778BCD3}" type="datetimeFigureOut">
              <a:rPr lang="mk-MK" smtClean="0"/>
              <a:pPr/>
              <a:t>24.6.2017</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a:xfrm>
            <a:off x="8077200" y="6356350"/>
            <a:ext cx="609600" cy="365125"/>
          </a:xfrm>
        </p:spPr>
        <p:txBody>
          <a:bodyPr/>
          <a:lstStyle/>
          <a:p>
            <a:fld id="{8BDD1EF0-D019-4AF3-B393-B2363320213A}" type="slidenum">
              <a:rPr lang="mk-MK" smtClean="0"/>
              <a:pPr/>
              <a:t>‹#›</a:t>
            </a:fld>
            <a:endParaRPr lang="mk-MK"/>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818777D-A3D0-4A79-B33C-69CE9778BCD3}" type="datetimeFigureOut">
              <a:rPr lang="mk-MK" smtClean="0"/>
              <a:pPr/>
              <a:t>24.6.2017</a:t>
            </a:fld>
            <a:endParaRPr lang="mk-MK"/>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mk-MK"/>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BDD1EF0-D019-4AF3-B393-B2363320213A}" type="slidenum">
              <a:rPr lang="mk-MK" smtClean="0"/>
              <a:pPr/>
              <a:t>‹#›</a:t>
            </a:fld>
            <a:endParaRPr lang="mk-MK"/>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TypeScript</a:t>
            </a:r>
            <a:endParaRPr lang="mk-MK" dirty="0"/>
          </a:p>
        </p:txBody>
      </p:sp>
      <p:sp>
        <p:nvSpPr>
          <p:cNvPr id="3" name="Subtitle 2"/>
          <p:cNvSpPr>
            <a:spLocks noGrp="1"/>
          </p:cNvSpPr>
          <p:nvPr>
            <p:ph type="subTitle"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Presentation by:</a:t>
            </a:r>
          </a:p>
          <a:p>
            <a:r>
              <a:rPr lang="en-US" dirty="0">
                <a:latin typeface="Tahoma" panose="020B0604030504040204" pitchFamily="34" charset="0"/>
                <a:ea typeface="Tahoma" panose="020B0604030504040204" pitchFamily="34" charset="0"/>
                <a:cs typeface="Tahoma" panose="020B0604030504040204" pitchFamily="34" charset="0"/>
              </a:rPr>
              <a:t>Filip Markoski 161528</a:t>
            </a:r>
            <a:endParaRPr lang="mk-MK"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Kristofer </a:t>
            </a:r>
            <a:r>
              <a:rPr lang="en-US" dirty="0" err="1">
                <a:latin typeface="Tahoma" panose="020B0604030504040204" pitchFamily="34" charset="0"/>
                <a:ea typeface="Tahoma" panose="020B0604030504040204" pitchFamily="34" charset="0"/>
                <a:cs typeface="Tahoma" panose="020B0604030504040204" pitchFamily="34" charset="0"/>
              </a:rPr>
              <a:t>Mladenovski</a:t>
            </a:r>
            <a:r>
              <a:rPr lang="en-US" dirty="0">
                <a:latin typeface="Tahoma" panose="020B0604030504040204" pitchFamily="34" charset="0"/>
                <a:ea typeface="Tahoma" panose="020B0604030504040204" pitchFamily="34" charset="0"/>
                <a:cs typeface="Tahoma" panose="020B0604030504040204" pitchFamily="34" charset="0"/>
              </a:rPr>
              <a:t> 161530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your first </a:t>
            </a:r>
            <a:r>
              <a:rPr lang="en-US" dirty="0" err="1"/>
              <a:t>TypeScript</a:t>
            </a:r>
            <a:r>
              <a:rPr lang="en-US" dirty="0"/>
              <a:t> file</a:t>
            </a:r>
            <a:endParaRPr lang="mk-MK" dirty="0"/>
          </a:p>
        </p:txBody>
      </p:sp>
      <p:sp>
        <p:nvSpPr>
          <p:cNvPr id="3" name="Content Placeholder 2"/>
          <p:cNvSpPr>
            <a:spLocks noGrp="1"/>
          </p:cNvSpPr>
          <p:nvPr>
            <p:ph idx="1"/>
          </p:nvPr>
        </p:nvSpPr>
        <p:spPr/>
        <p:txBody>
          <a:bodyPr/>
          <a:lstStyle/>
          <a:p>
            <a:r>
              <a:rPr lang="en-US" dirty="0"/>
              <a:t>Assuming you’ve went through with the installation process, using the editor of your choice type in the following JavaScript code in a file named “</a:t>
            </a:r>
            <a:r>
              <a:rPr lang="en-US" dirty="0" err="1"/>
              <a:t>greeter.ts</a:t>
            </a:r>
            <a:r>
              <a:rPr lang="en-US" dirty="0"/>
              <a:t>”, notice that the extensions is “.</a:t>
            </a:r>
            <a:r>
              <a:rPr lang="en-US" dirty="0" err="1"/>
              <a:t>ts</a:t>
            </a:r>
            <a:r>
              <a:rPr lang="en-US" dirty="0"/>
              <a:t>” instead of “.</a:t>
            </a:r>
            <a:r>
              <a:rPr lang="en-US" dirty="0" err="1"/>
              <a:t>js</a:t>
            </a:r>
            <a:r>
              <a:rPr lang="en-US" dirty="0"/>
              <a:t>”.</a:t>
            </a:r>
            <a:br>
              <a:rPr lang="en-US" dirty="0"/>
            </a:br>
            <a:endParaRPr lang="mk-MK" dirty="0"/>
          </a:p>
        </p:txBody>
      </p:sp>
      <p:pic>
        <p:nvPicPr>
          <p:cNvPr id="1026" name="Picture 2" descr="D:\Кристофер\Desktop\Screenshot_5.png"/>
          <p:cNvPicPr>
            <a:picLocks noChangeAspect="1" noChangeArrowheads="1"/>
          </p:cNvPicPr>
          <p:nvPr/>
        </p:nvPicPr>
        <p:blipFill>
          <a:blip r:embed="rId2"/>
          <a:srcRect/>
          <a:stretch>
            <a:fillRect/>
          </a:stretch>
        </p:blipFill>
        <p:spPr bwMode="auto">
          <a:xfrm>
            <a:off x="1071538" y="3714752"/>
            <a:ext cx="4128516" cy="210979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your first </a:t>
            </a:r>
            <a:r>
              <a:rPr lang="en-US" dirty="0" err="1"/>
              <a:t>TypeScript</a:t>
            </a:r>
            <a:r>
              <a:rPr lang="en-US" dirty="0"/>
              <a:t> file</a:t>
            </a:r>
            <a:endParaRPr lang="mk-MK" dirty="0"/>
          </a:p>
        </p:txBody>
      </p:sp>
      <p:sp>
        <p:nvSpPr>
          <p:cNvPr id="3" name="Content Placeholder 2"/>
          <p:cNvSpPr>
            <a:spLocks noGrp="1"/>
          </p:cNvSpPr>
          <p:nvPr>
            <p:ph idx="1"/>
          </p:nvPr>
        </p:nvSpPr>
        <p:spPr/>
        <p:txBody>
          <a:bodyPr/>
          <a:lstStyle/>
          <a:p>
            <a:r>
              <a:rPr lang="en-US" dirty="0"/>
              <a:t>At the command line, run the </a:t>
            </a:r>
            <a:r>
              <a:rPr lang="en-US" dirty="0" err="1"/>
              <a:t>TypeScript</a:t>
            </a:r>
            <a:r>
              <a:rPr lang="en-US" dirty="0"/>
              <a:t> compiler: “</a:t>
            </a:r>
            <a:r>
              <a:rPr lang="en-US" dirty="0" err="1"/>
              <a:t>tsc</a:t>
            </a:r>
            <a:r>
              <a:rPr lang="en-US" dirty="0"/>
              <a:t> </a:t>
            </a:r>
            <a:r>
              <a:rPr lang="en-US" dirty="0" err="1"/>
              <a:t>greeter.ts</a:t>
            </a:r>
            <a:r>
              <a:rPr lang="en-US" dirty="0"/>
              <a:t>”. The result will be a file greeter.js which contains the same JavaScript that we fed in.</a:t>
            </a:r>
          </a:p>
          <a:p>
            <a:r>
              <a:rPr lang="en-US" dirty="0"/>
              <a:t>If you want to combine multiple files, you use the line: </a:t>
            </a:r>
          </a:p>
          <a:p>
            <a:pPr>
              <a:buNone/>
            </a:pPr>
            <a:r>
              <a:rPr lang="en-US" dirty="0"/>
              <a:t>	” </a:t>
            </a:r>
            <a:r>
              <a:rPr lang="en-US" dirty="0" err="1"/>
              <a:t>tsc</a:t>
            </a:r>
            <a:r>
              <a:rPr lang="en-US" dirty="0"/>
              <a:t> </a:t>
            </a:r>
            <a:r>
              <a:rPr lang="en-US" dirty="0" err="1"/>
              <a:t>app.ts</a:t>
            </a:r>
            <a:r>
              <a:rPr lang="en-US" dirty="0"/>
              <a:t> </a:t>
            </a:r>
            <a:r>
              <a:rPr lang="en-US" dirty="0" err="1"/>
              <a:t>another.ts</a:t>
            </a:r>
            <a:r>
              <a:rPr lang="en-US" dirty="0"/>
              <a:t> </a:t>
            </a:r>
            <a:r>
              <a:rPr lang="en-US" dirty="0" err="1"/>
              <a:t>someMore.ts</a:t>
            </a:r>
            <a:r>
              <a:rPr lang="en-US" dirty="0"/>
              <a:t>”. This will result in files, app.js, another.js and someMore.js.</a:t>
            </a:r>
          </a:p>
          <a:p>
            <a:r>
              <a:rPr lang="en-US" dirty="0"/>
              <a:t>If you want to compile all the typescript files in the current folder, use the command: “</a:t>
            </a:r>
            <a:r>
              <a:rPr lang="en-US" dirty="0" err="1"/>
              <a:t>tsc</a:t>
            </a:r>
            <a:r>
              <a:rPr lang="en-US" dirty="0"/>
              <a:t> *.</a:t>
            </a:r>
            <a:r>
              <a:rPr lang="en-US" dirty="0" err="1"/>
              <a:t>ts</a:t>
            </a:r>
            <a:r>
              <a:rPr lang="en-US" dirty="0"/>
              <a:t>”</a:t>
            </a:r>
            <a:br>
              <a:rPr lang="en-US" dirty="0"/>
            </a:br>
            <a:endParaRPr lang="mk-MK"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Keywords and Features in </a:t>
            </a:r>
            <a:r>
              <a:rPr lang="en-US" dirty="0" err="1"/>
              <a:t>TypeScript</a:t>
            </a:r>
            <a:endParaRPr lang="mk-MK" dirty="0"/>
          </a:p>
        </p:txBody>
      </p:sp>
      <p:sp>
        <p:nvSpPr>
          <p:cNvPr id="3" name="Content Placeholder 2"/>
          <p:cNvSpPr>
            <a:spLocks noGrp="1"/>
          </p:cNvSpPr>
          <p:nvPr>
            <p:ph idx="1"/>
          </p:nvPr>
        </p:nvSpPr>
        <p:spPr/>
        <p:txBody>
          <a:bodyPr>
            <a:normAutofit fontScale="92500"/>
          </a:bodyPr>
          <a:lstStyle/>
          <a:p>
            <a:r>
              <a:rPr lang="en-US" dirty="0"/>
              <a:t>let</a:t>
            </a:r>
            <a:br>
              <a:rPr lang="en-US" dirty="0"/>
            </a:br>
            <a:r>
              <a:rPr lang="en-US" dirty="0"/>
              <a:t>JavaScript variables are function scoped, and the let variable lets you define variables with true block scopes.</a:t>
            </a:r>
          </a:p>
          <a:p>
            <a:r>
              <a:rPr lang="en-US" dirty="0"/>
              <a:t>const</a:t>
            </a:r>
            <a:br>
              <a:rPr lang="en-US" dirty="0"/>
            </a:br>
            <a:r>
              <a:rPr lang="en-US" dirty="0"/>
              <a:t>const allows you to be immutable with variables, i.e. create a variable with a value that doesn’t change</a:t>
            </a:r>
          </a:p>
          <a:p>
            <a:r>
              <a:rPr lang="en-US" dirty="0"/>
              <a:t>for…of</a:t>
            </a:r>
            <a:br>
              <a:rPr lang="en-US" dirty="0"/>
            </a:br>
            <a:r>
              <a:rPr lang="en-US" dirty="0"/>
              <a:t>for…in in JavaScript does not cycle through items, instead it cycles through the keys of the object passed in, however in </a:t>
            </a:r>
            <a:r>
              <a:rPr lang="en-US" dirty="0" err="1"/>
              <a:t>TypeScript</a:t>
            </a:r>
            <a:r>
              <a:rPr lang="en-US" dirty="0"/>
              <a:t>, for…in correctly iterates over the items.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Keywords and Features in </a:t>
            </a:r>
            <a:r>
              <a:rPr lang="en-US" dirty="0" err="1"/>
              <a:t>TypeScript</a:t>
            </a:r>
            <a:endParaRPr lang="mk-MK" dirty="0"/>
          </a:p>
        </p:txBody>
      </p:sp>
      <p:sp>
        <p:nvSpPr>
          <p:cNvPr id="3" name="Content Placeholder 2"/>
          <p:cNvSpPr>
            <a:spLocks noGrp="1"/>
          </p:cNvSpPr>
          <p:nvPr>
            <p:ph idx="1"/>
          </p:nvPr>
        </p:nvSpPr>
        <p:spPr/>
        <p:txBody>
          <a:bodyPr/>
          <a:lstStyle/>
          <a:p>
            <a:r>
              <a:rPr lang="en-US" dirty="0"/>
              <a:t>Multiline Strings</a:t>
            </a:r>
            <a:br>
              <a:rPr lang="en-US" dirty="0"/>
            </a:br>
            <a:r>
              <a:rPr lang="en-US" dirty="0"/>
              <a:t>In JavaScript, creating multiline string was achieved with the escape character ‘\’ and putting a newline manually in the string ‘\n’. In </a:t>
            </a:r>
            <a:r>
              <a:rPr lang="en-US" dirty="0" err="1"/>
              <a:t>TypeScript</a:t>
            </a:r>
            <a:r>
              <a:rPr lang="en-US" dirty="0"/>
              <a:t>, you only need to surround the string with “``”.</a:t>
            </a:r>
          </a:p>
          <a:p>
            <a:r>
              <a:rPr lang="en-US" dirty="0"/>
              <a:t>Arrow Functions</a:t>
            </a:r>
            <a:br>
              <a:rPr lang="en-US" dirty="0"/>
            </a:br>
            <a:r>
              <a:rPr lang="en-US" dirty="0"/>
              <a:t>Arrow functions provide an alternate way to create functions, instead of having to write function all the time you only need to write ()=&gt;something</a:t>
            </a:r>
            <a:endParaRPr lang="mk-MK"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Object-Oriented Programming in Typescript</a:t>
            </a:r>
            <a:endParaRPr lang="mk-MK" dirty="0"/>
          </a:p>
        </p:txBody>
      </p:sp>
      <p:sp>
        <p:nvSpPr>
          <p:cNvPr id="3" name="Content Placeholder 2"/>
          <p:cNvSpPr>
            <a:spLocks noGrp="1"/>
          </p:cNvSpPr>
          <p:nvPr>
            <p:ph idx="1"/>
          </p:nvPr>
        </p:nvSpPr>
        <p:spPr/>
        <p:txBody>
          <a:bodyPr/>
          <a:lstStyle/>
          <a:p>
            <a:r>
              <a:rPr lang="en-US" sz="2000" dirty="0" err="1"/>
              <a:t>TypeScript</a:t>
            </a:r>
            <a:r>
              <a:rPr lang="en-US" sz="2000" dirty="0"/>
              <a:t> allows for  a much simple Object-oriented style of programming as opposed to JavaScript because it doesn’t use the strange syntax of prototyping in JavaScript. In </a:t>
            </a:r>
            <a:r>
              <a:rPr lang="en-US" sz="2000" dirty="0" err="1"/>
              <a:t>TypeScript</a:t>
            </a:r>
            <a:r>
              <a:rPr lang="en-US" sz="2000" dirty="0"/>
              <a:t> defining classes is immediately familiar and straightforward as you can see from the following code example:</a:t>
            </a:r>
          </a:p>
          <a:p>
            <a:pPr>
              <a:buNone/>
            </a:pPr>
            <a:br>
              <a:rPr lang="en-US" dirty="0"/>
            </a:br>
            <a:endParaRPr lang="mk-MK" dirty="0"/>
          </a:p>
        </p:txBody>
      </p:sp>
      <p:pic>
        <p:nvPicPr>
          <p:cNvPr id="2050" name="Picture 2" descr="D:\Кристофер\Desktop\Screenshot_6.png"/>
          <p:cNvPicPr>
            <a:picLocks noChangeAspect="1" noChangeArrowheads="1"/>
          </p:cNvPicPr>
          <p:nvPr/>
        </p:nvPicPr>
        <p:blipFill>
          <a:blip r:embed="rId2"/>
          <a:srcRect/>
          <a:stretch>
            <a:fillRect/>
          </a:stretch>
        </p:blipFill>
        <p:spPr bwMode="auto">
          <a:xfrm>
            <a:off x="1285852" y="3571876"/>
            <a:ext cx="3643338" cy="2556547"/>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Object-Oriented programming in </a:t>
            </a:r>
            <a:r>
              <a:rPr lang="en-US" dirty="0" err="1"/>
              <a:t>TypeScript</a:t>
            </a:r>
            <a:endParaRPr lang="mk-MK" dirty="0"/>
          </a:p>
        </p:txBody>
      </p:sp>
      <p:sp>
        <p:nvSpPr>
          <p:cNvPr id="3" name="Content Placeholder 2"/>
          <p:cNvSpPr>
            <a:spLocks noGrp="1"/>
          </p:cNvSpPr>
          <p:nvPr>
            <p:ph idx="1"/>
          </p:nvPr>
        </p:nvSpPr>
        <p:spPr/>
        <p:txBody>
          <a:bodyPr>
            <a:noAutofit/>
          </a:bodyPr>
          <a:lstStyle/>
          <a:p>
            <a:r>
              <a:rPr lang="en-US" sz="2000" dirty="0"/>
              <a:t>In contrast, the same code in the previous slide, but in JavaScript, would be translated as:</a:t>
            </a:r>
            <a:br>
              <a:rPr lang="en-US" sz="2000" dirty="0"/>
            </a:b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endParaRPr lang="en-US" sz="2000" dirty="0"/>
          </a:p>
          <a:p>
            <a:endParaRPr lang="en-US" sz="2000" dirty="0"/>
          </a:p>
          <a:p>
            <a:r>
              <a:rPr lang="en-US" sz="2000" dirty="0"/>
              <a:t>As we can see, JavaScript creates classes using various functions, and does so in a fairly roundabout way because of its functional nature and the fact that JavaScript was never meant to be an Object-Oriented programming language.</a:t>
            </a:r>
          </a:p>
        </p:txBody>
      </p:sp>
      <p:pic>
        <p:nvPicPr>
          <p:cNvPr id="3074" name="Picture 2" descr="D:\Кристофер\Desktop\Screenshot_7.png"/>
          <p:cNvPicPr>
            <a:picLocks noChangeAspect="1" noChangeArrowheads="1"/>
          </p:cNvPicPr>
          <p:nvPr/>
        </p:nvPicPr>
        <p:blipFill>
          <a:blip r:embed="rId2"/>
          <a:srcRect/>
          <a:stretch>
            <a:fillRect/>
          </a:stretch>
        </p:blipFill>
        <p:spPr bwMode="auto">
          <a:xfrm>
            <a:off x="857224" y="2571744"/>
            <a:ext cx="2481266" cy="248126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Object-Oriented programming in </a:t>
            </a:r>
            <a:r>
              <a:rPr lang="en-US" dirty="0" err="1"/>
              <a:t>TypeScript</a:t>
            </a:r>
            <a:endParaRPr lang="mk-MK" dirty="0"/>
          </a:p>
        </p:txBody>
      </p:sp>
      <p:sp>
        <p:nvSpPr>
          <p:cNvPr id="3" name="Content Placeholder 2"/>
          <p:cNvSpPr>
            <a:spLocks noGrp="1"/>
          </p:cNvSpPr>
          <p:nvPr>
            <p:ph idx="1"/>
          </p:nvPr>
        </p:nvSpPr>
        <p:spPr/>
        <p:txBody>
          <a:bodyPr/>
          <a:lstStyle/>
          <a:p>
            <a:r>
              <a:rPr lang="en-US" sz="2400" dirty="0"/>
              <a:t>Creating members of a certain class in </a:t>
            </a:r>
            <a:r>
              <a:rPr lang="en-US" sz="2400" dirty="0" err="1"/>
              <a:t>TypeScript</a:t>
            </a:r>
            <a:r>
              <a:rPr lang="en-US" sz="2400" dirty="0"/>
              <a:t> is pretty simple, we need only to specify whether it’s private, protected or public, then typing the name of the member, and finally, specify the type of the member preceded by colons. For  example:</a:t>
            </a:r>
          </a:p>
          <a:p>
            <a:endParaRPr lang="mk-MK" dirty="0"/>
          </a:p>
        </p:txBody>
      </p:sp>
      <p:pic>
        <p:nvPicPr>
          <p:cNvPr id="4098" name="Picture 2" descr="D:\Кристофер\Desktop\Screenshot_8.png"/>
          <p:cNvPicPr>
            <a:picLocks noChangeAspect="1" noChangeArrowheads="1"/>
          </p:cNvPicPr>
          <p:nvPr/>
        </p:nvPicPr>
        <p:blipFill>
          <a:blip r:embed="rId2"/>
          <a:srcRect/>
          <a:stretch>
            <a:fillRect/>
          </a:stretch>
        </p:blipFill>
        <p:spPr bwMode="auto">
          <a:xfrm>
            <a:off x="928662" y="4071942"/>
            <a:ext cx="3929090" cy="175592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Object-Oriented programming in </a:t>
            </a:r>
            <a:r>
              <a:rPr lang="en-US" dirty="0" err="1"/>
              <a:t>TypeScript</a:t>
            </a:r>
            <a:endParaRPr lang="mk-MK" dirty="0"/>
          </a:p>
        </p:txBody>
      </p:sp>
      <p:sp>
        <p:nvSpPr>
          <p:cNvPr id="3" name="Content Placeholder 2"/>
          <p:cNvSpPr>
            <a:spLocks noGrp="1"/>
          </p:cNvSpPr>
          <p:nvPr>
            <p:ph idx="1"/>
          </p:nvPr>
        </p:nvSpPr>
        <p:spPr/>
        <p:txBody>
          <a:bodyPr/>
          <a:lstStyle/>
          <a:p>
            <a:r>
              <a:rPr lang="en-US" dirty="0"/>
              <a:t>The syntax for a constructor in </a:t>
            </a:r>
            <a:r>
              <a:rPr lang="en-US" dirty="0" err="1"/>
              <a:t>TypeScript</a:t>
            </a:r>
            <a:r>
              <a:rPr lang="en-US" dirty="0"/>
              <a:t> is pretty straightforward and succinct, as we can see from the following example:</a:t>
            </a:r>
            <a:endParaRPr lang="mk-MK" dirty="0"/>
          </a:p>
        </p:txBody>
      </p:sp>
      <p:pic>
        <p:nvPicPr>
          <p:cNvPr id="6146" name="Picture 2" descr="D:\Кристофер\Desktop\Screenshot_10.png"/>
          <p:cNvPicPr>
            <a:picLocks noChangeAspect="1" noChangeArrowheads="1"/>
          </p:cNvPicPr>
          <p:nvPr/>
        </p:nvPicPr>
        <p:blipFill>
          <a:blip r:embed="rId2"/>
          <a:srcRect/>
          <a:stretch>
            <a:fillRect/>
          </a:stretch>
        </p:blipFill>
        <p:spPr bwMode="auto">
          <a:xfrm>
            <a:off x="857224" y="3643314"/>
            <a:ext cx="5931320" cy="17859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Object-Oriented programming in </a:t>
            </a:r>
            <a:r>
              <a:rPr lang="en-US" dirty="0" err="1"/>
              <a:t>TypeScript</a:t>
            </a:r>
            <a:endParaRPr lang="mk-MK" dirty="0"/>
          </a:p>
        </p:txBody>
      </p:sp>
      <p:sp>
        <p:nvSpPr>
          <p:cNvPr id="3" name="Content Placeholder 2"/>
          <p:cNvSpPr>
            <a:spLocks noGrp="1"/>
          </p:cNvSpPr>
          <p:nvPr>
            <p:ph idx="1"/>
          </p:nvPr>
        </p:nvSpPr>
        <p:spPr/>
        <p:txBody>
          <a:bodyPr>
            <a:normAutofit/>
          </a:bodyPr>
          <a:lstStyle/>
          <a:p>
            <a:r>
              <a:rPr lang="en-US" sz="2000" dirty="0"/>
              <a:t>Here is an example of inheritance with </a:t>
            </a:r>
            <a:r>
              <a:rPr lang="en-US" sz="2000" dirty="0" err="1"/>
              <a:t>TypeScript</a:t>
            </a:r>
            <a:r>
              <a:rPr lang="en-US" sz="2000" dirty="0"/>
              <a:t>:</a:t>
            </a:r>
            <a:endParaRPr lang="mk-MK" sz="2000" dirty="0"/>
          </a:p>
        </p:txBody>
      </p:sp>
      <p:pic>
        <p:nvPicPr>
          <p:cNvPr id="5122" name="Picture 2" descr="D:\Кристофер\Desktop\Screenshot_9.png"/>
          <p:cNvPicPr>
            <a:picLocks noChangeAspect="1" noChangeArrowheads="1"/>
          </p:cNvPicPr>
          <p:nvPr/>
        </p:nvPicPr>
        <p:blipFill>
          <a:blip r:embed="rId2"/>
          <a:srcRect/>
          <a:stretch>
            <a:fillRect/>
          </a:stretch>
        </p:blipFill>
        <p:spPr bwMode="auto">
          <a:xfrm>
            <a:off x="857224" y="2285992"/>
            <a:ext cx="5505843" cy="425293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Pitfalls of JavaScript</a:t>
            </a:r>
            <a:endParaRPr lang="mk-MK" dirty="0"/>
          </a:p>
        </p:txBody>
      </p:sp>
      <p:sp>
        <p:nvSpPr>
          <p:cNvPr id="3" name="Content Placeholder 2"/>
          <p:cNvSpPr>
            <a:spLocks noGrp="1"/>
          </p:cNvSpPr>
          <p:nvPr>
            <p:ph idx="1"/>
          </p:nvPr>
        </p:nvSpPr>
        <p:spPr/>
        <p:txBody>
          <a:bodyPr>
            <a:normAutofit/>
          </a:bodyPr>
          <a:lstStyle/>
          <a:p>
            <a:r>
              <a:rPr lang="en-US" sz="2400" dirty="0"/>
              <a:t>Array Type:</a:t>
            </a:r>
            <a:br>
              <a:rPr lang="en-US" sz="2400" dirty="0"/>
            </a:br>
            <a:r>
              <a:rPr lang="en-US" sz="2400" dirty="0"/>
              <a:t>Lets consider the following code</a:t>
            </a:r>
          </a:p>
        </p:txBody>
      </p:sp>
      <p:pic>
        <p:nvPicPr>
          <p:cNvPr id="1027" name="Picture 3" descr="D:\Кристофер\Desktop\Screenshot_3.png"/>
          <p:cNvPicPr>
            <a:picLocks noChangeAspect="1" noChangeArrowheads="1"/>
          </p:cNvPicPr>
          <p:nvPr/>
        </p:nvPicPr>
        <p:blipFill>
          <a:blip r:embed="rId2"/>
          <a:srcRect/>
          <a:stretch>
            <a:fillRect/>
          </a:stretch>
        </p:blipFill>
        <p:spPr bwMode="auto">
          <a:xfrm>
            <a:off x="714348" y="2857496"/>
            <a:ext cx="5112258" cy="284869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mk-MK" dirty="0"/>
          </a:p>
        </p:txBody>
      </p:sp>
      <p:sp>
        <p:nvSpPr>
          <p:cNvPr id="3" name="Content Placeholder 2"/>
          <p:cNvSpPr>
            <a:spLocks noGrp="1"/>
          </p:cNvSpPr>
          <p:nvPr>
            <p:ph idx="1"/>
          </p:nvPr>
        </p:nvSpPr>
        <p:spPr/>
        <p:txBody>
          <a:bodyPr/>
          <a:lstStyle/>
          <a:p>
            <a:r>
              <a:rPr lang="en-US" dirty="0"/>
              <a:t>JavaScript is the most popular programming language by far, however it is also the most notorious for being quirky and strange.</a:t>
            </a:r>
          </a:p>
          <a:p>
            <a:r>
              <a:rPr lang="en-US" dirty="0"/>
              <a:t>Because of that reason, languages like </a:t>
            </a:r>
            <a:r>
              <a:rPr lang="en-US" dirty="0" err="1"/>
              <a:t>TypeScript</a:t>
            </a:r>
            <a:r>
              <a:rPr lang="en-US" dirty="0"/>
              <a:t>, </a:t>
            </a:r>
            <a:r>
              <a:rPr lang="en-US" dirty="0" err="1"/>
              <a:t>CoffeeScript</a:t>
            </a:r>
            <a:r>
              <a:rPr lang="en-US" dirty="0"/>
              <a:t>  and many others try to amend the pitfalls of JavaScript.</a:t>
            </a:r>
          </a:p>
          <a:p>
            <a:r>
              <a:rPr lang="en-US" dirty="0"/>
              <a:t>In this project we will explain how </a:t>
            </a:r>
            <a:r>
              <a:rPr lang="en-US" dirty="0" err="1"/>
              <a:t>TypeScript</a:t>
            </a:r>
            <a:r>
              <a:rPr lang="en-US" dirty="0"/>
              <a:t> works and deals with JavaScript’s aforementioned quirkiness</a:t>
            </a:r>
            <a:endParaRPr lang="mk-MK"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Pitfalls of JavaScript</a:t>
            </a:r>
            <a:endParaRPr lang="mk-MK" dirty="0"/>
          </a:p>
        </p:txBody>
      </p:sp>
      <p:sp>
        <p:nvSpPr>
          <p:cNvPr id="3" name="Content Placeholder 2"/>
          <p:cNvSpPr>
            <a:spLocks noGrp="1"/>
          </p:cNvSpPr>
          <p:nvPr>
            <p:ph idx="1"/>
          </p:nvPr>
        </p:nvSpPr>
        <p:spPr/>
        <p:txBody>
          <a:bodyPr>
            <a:noAutofit/>
          </a:bodyPr>
          <a:lstStyle/>
          <a:p>
            <a:r>
              <a:rPr lang="en-US" sz="2800" dirty="0"/>
              <a:t>From the code in the previous slide and the results of it we can conclude that arrays in JavaScript have very strange behavior, they behave like a list, sometimes like an object, and sometimes like an array.</a:t>
            </a:r>
          </a:p>
          <a:p>
            <a:r>
              <a:rPr lang="en-US" sz="2800" dirty="0"/>
              <a:t>This type of “looseness” isn’t isolated in JavaScript, instead it is present throughout the entire language</a:t>
            </a:r>
            <a:br>
              <a:rPr lang="en-US" sz="2800" dirty="0"/>
            </a:br>
            <a:endParaRPr lang="mk-MK" sz="2800" dirty="0"/>
          </a:p>
          <a:p>
            <a:endParaRPr lang="mk-MK"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Pitfalls of JavaScript</a:t>
            </a:r>
            <a:endParaRPr lang="mk-MK" dirty="0"/>
          </a:p>
        </p:txBody>
      </p:sp>
      <p:sp>
        <p:nvSpPr>
          <p:cNvPr id="3" name="Content Placeholder 2"/>
          <p:cNvSpPr>
            <a:spLocks noGrp="1"/>
          </p:cNvSpPr>
          <p:nvPr>
            <p:ph idx="1"/>
          </p:nvPr>
        </p:nvSpPr>
        <p:spPr/>
        <p:txBody>
          <a:bodyPr/>
          <a:lstStyle/>
          <a:p>
            <a:r>
              <a:rPr lang="en-US" dirty="0"/>
              <a:t>Another example of JavaScript’s “looseness” is a feature called optional semicolons, consider the following code:</a:t>
            </a:r>
            <a:endParaRPr lang="mk-MK" dirty="0"/>
          </a:p>
        </p:txBody>
      </p:sp>
      <p:pic>
        <p:nvPicPr>
          <p:cNvPr id="2050" name="Picture 2" descr="D:\Кристофер\Desktop\Screenshot_4.png"/>
          <p:cNvPicPr>
            <a:picLocks noChangeAspect="1" noChangeArrowheads="1"/>
          </p:cNvPicPr>
          <p:nvPr/>
        </p:nvPicPr>
        <p:blipFill>
          <a:blip r:embed="rId2"/>
          <a:srcRect/>
          <a:stretch>
            <a:fillRect/>
          </a:stretch>
        </p:blipFill>
        <p:spPr bwMode="auto">
          <a:xfrm>
            <a:off x="857223" y="3214686"/>
            <a:ext cx="5942045" cy="318611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Pitfalls of JavaScript</a:t>
            </a:r>
            <a:endParaRPr lang="mk-MK" dirty="0"/>
          </a:p>
        </p:txBody>
      </p:sp>
      <p:sp>
        <p:nvSpPr>
          <p:cNvPr id="3" name="Content Placeholder 2"/>
          <p:cNvSpPr>
            <a:spLocks noGrp="1"/>
          </p:cNvSpPr>
          <p:nvPr>
            <p:ph idx="1"/>
          </p:nvPr>
        </p:nvSpPr>
        <p:spPr/>
        <p:txBody>
          <a:bodyPr/>
          <a:lstStyle/>
          <a:p>
            <a:r>
              <a:rPr lang="en-US" dirty="0"/>
              <a:t>As we can see from the code, the only difference between the two functions is that in the second functions there is a newline after the return statement, yet the first function works while the second gives an error.</a:t>
            </a:r>
          </a:p>
          <a:p>
            <a:r>
              <a:rPr lang="en-US" dirty="0"/>
              <a:t>This is because </a:t>
            </a:r>
            <a:r>
              <a:rPr lang="en-US" dirty="0" err="1"/>
              <a:t>JavaScripts</a:t>
            </a:r>
            <a:r>
              <a:rPr lang="en-US" dirty="0"/>
              <a:t> has seemingly random rules as to when it inserts a semicolon, one of those rules is that it always inserts a semicolon after a return statement, causing the previous </a:t>
            </a:r>
            <a:r>
              <a:rPr lang="en-US"/>
              <a:t>strange situation.</a:t>
            </a:r>
            <a:endParaRPr lang="mk-MK"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mk-MK" dirty="0"/>
          </a:p>
        </p:txBody>
      </p:sp>
      <p:sp>
        <p:nvSpPr>
          <p:cNvPr id="3" name="Content Placeholder 2"/>
          <p:cNvSpPr>
            <a:spLocks noGrp="1"/>
          </p:cNvSpPr>
          <p:nvPr>
            <p:ph idx="1"/>
          </p:nvPr>
        </p:nvSpPr>
        <p:spPr/>
        <p:txBody>
          <a:bodyPr/>
          <a:lstStyle/>
          <a:p>
            <a:r>
              <a:rPr lang="en-US" dirty="0"/>
              <a:t>From all the information in this presentation, we may conclude that every web developer must learn JavaScript because of its ubiquity in the web development world, however since JavaScript was never meant to create big projects, it has many pitfalls associated with it.</a:t>
            </a:r>
          </a:p>
          <a:p>
            <a:r>
              <a:rPr lang="en-US" dirty="0" err="1"/>
              <a:t>TypeScript</a:t>
            </a:r>
            <a:r>
              <a:rPr lang="en-US" dirty="0"/>
              <a:t> tries to rectify the problems with JavaScript while still reaping its benefits, it has help a lot of programmers with coding efficient and stable websites.</a:t>
            </a:r>
            <a:endParaRPr lang="mk-MK"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a:t>
            </a:r>
            <a:r>
              <a:rPr lang="en-US" dirty="0" err="1"/>
              <a:t>Transpiling</a:t>
            </a:r>
            <a:endParaRPr lang="mk-MK" dirty="0"/>
          </a:p>
        </p:txBody>
      </p:sp>
      <p:sp>
        <p:nvSpPr>
          <p:cNvPr id="3" name="Content Placeholder 2"/>
          <p:cNvSpPr>
            <a:spLocks noGrp="1"/>
          </p:cNvSpPr>
          <p:nvPr>
            <p:ph idx="1"/>
          </p:nvPr>
        </p:nvSpPr>
        <p:spPr/>
        <p:txBody>
          <a:bodyPr/>
          <a:lstStyle/>
          <a:p>
            <a:r>
              <a:rPr lang="en-US" dirty="0" err="1"/>
              <a:t>TypeScript</a:t>
            </a:r>
            <a:r>
              <a:rPr lang="en-US" dirty="0"/>
              <a:t> is </a:t>
            </a:r>
            <a:r>
              <a:rPr lang="en-US" dirty="0" err="1"/>
              <a:t>transpiled</a:t>
            </a:r>
            <a:r>
              <a:rPr lang="en-US" dirty="0"/>
              <a:t> as opposed to compiled.</a:t>
            </a:r>
          </a:p>
          <a:p>
            <a:r>
              <a:rPr lang="en-US" dirty="0"/>
              <a:t>Compiling means translating code into a lower level language, whereas </a:t>
            </a:r>
            <a:r>
              <a:rPr lang="en-US" dirty="0" err="1"/>
              <a:t>transpiling</a:t>
            </a:r>
            <a:r>
              <a:rPr lang="en-US" dirty="0"/>
              <a:t> means translating one language into another language in the same level of abstraction</a:t>
            </a:r>
          </a:p>
          <a:p>
            <a:r>
              <a:rPr lang="en-US" dirty="0"/>
              <a:t>Whenever you write a </a:t>
            </a:r>
            <a:r>
              <a:rPr lang="en-US" dirty="0" err="1"/>
              <a:t>TypeScript</a:t>
            </a:r>
            <a:r>
              <a:rPr lang="en-US" dirty="0"/>
              <a:t> file, it automatically creates a file of the same name, but with the extension .</a:t>
            </a:r>
            <a:r>
              <a:rPr lang="en-US" dirty="0" err="1"/>
              <a:t>js</a:t>
            </a:r>
            <a:r>
              <a:rPr lang="en-US" dirty="0"/>
              <a:t>, which means that the original </a:t>
            </a:r>
            <a:r>
              <a:rPr lang="en-US" dirty="0" err="1"/>
              <a:t>TypeScript</a:t>
            </a:r>
            <a:r>
              <a:rPr lang="en-US" dirty="0"/>
              <a:t> file gets </a:t>
            </a:r>
            <a:r>
              <a:rPr lang="en-US" dirty="0" err="1"/>
              <a:t>transpiled</a:t>
            </a:r>
            <a:r>
              <a:rPr lang="en-US" dirty="0"/>
              <a:t> into JavaScript</a:t>
            </a:r>
            <a:endParaRPr lang="mk-MK"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use </a:t>
            </a:r>
            <a:r>
              <a:rPr lang="en-US" dirty="0" err="1"/>
              <a:t>TypeScript</a:t>
            </a:r>
            <a:r>
              <a:rPr lang="en-US" dirty="0"/>
              <a:t>?</a:t>
            </a:r>
            <a:endParaRPr lang="mk-MK" dirty="0"/>
          </a:p>
        </p:txBody>
      </p:sp>
      <p:sp>
        <p:nvSpPr>
          <p:cNvPr id="3" name="Content Placeholder 2"/>
          <p:cNvSpPr>
            <a:spLocks noGrp="1"/>
          </p:cNvSpPr>
          <p:nvPr>
            <p:ph idx="1"/>
          </p:nvPr>
        </p:nvSpPr>
        <p:spPr/>
        <p:txBody>
          <a:bodyPr/>
          <a:lstStyle/>
          <a:p>
            <a:r>
              <a:rPr lang="en-US" dirty="0"/>
              <a:t>The biggest selling point of </a:t>
            </a:r>
            <a:r>
              <a:rPr lang="en-US" dirty="0" err="1"/>
              <a:t>TypeScript</a:t>
            </a:r>
            <a:r>
              <a:rPr lang="en-US" dirty="0"/>
              <a:t> is tooling. It provides advanced </a:t>
            </a:r>
            <a:r>
              <a:rPr lang="en-US" dirty="0" err="1"/>
              <a:t>autocompletion</a:t>
            </a:r>
            <a:r>
              <a:rPr lang="en-US" dirty="0"/>
              <a:t>, navigation, and refactoring.</a:t>
            </a:r>
          </a:p>
          <a:p>
            <a:r>
              <a:rPr lang="en-US" dirty="0" err="1"/>
              <a:t>TypeScript</a:t>
            </a:r>
            <a:r>
              <a:rPr lang="en-US" dirty="0"/>
              <a:t>, as its name suggests, has specific types, which allow for easier debugging and consistency, however the types are completely optional.</a:t>
            </a:r>
          </a:p>
          <a:p>
            <a:r>
              <a:rPr lang="en-US" dirty="0" err="1"/>
              <a:t>TypeScript</a:t>
            </a:r>
            <a:r>
              <a:rPr lang="en-US" dirty="0"/>
              <a:t> has interfaces, which are missing in JavaScript.</a:t>
            </a:r>
          </a:p>
          <a:p>
            <a:r>
              <a:rPr lang="en-US" dirty="0" err="1"/>
              <a:t>TypeScript</a:t>
            </a:r>
            <a:r>
              <a:rPr lang="en-US" dirty="0"/>
              <a:t> has more intuitive object-oriented elements.</a:t>
            </a:r>
          </a:p>
          <a:p>
            <a:endParaRPr lang="mk-MK"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types?</a:t>
            </a:r>
            <a:endParaRPr lang="mk-MK" dirty="0"/>
          </a:p>
        </p:txBody>
      </p:sp>
      <p:sp>
        <p:nvSpPr>
          <p:cNvPr id="3" name="Content Placeholder 2"/>
          <p:cNvSpPr>
            <a:spLocks noGrp="1"/>
          </p:cNvSpPr>
          <p:nvPr>
            <p:ph idx="1"/>
          </p:nvPr>
        </p:nvSpPr>
        <p:spPr/>
        <p:txBody>
          <a:bodyPr>
            <a:normAutofit fontScale="92500" lnSpcReduction="10000"/>
          </a:bodyPr>
          <a:lstStyle/>
          <a:p>
            <a:r>
              <a:rPr lang="en-US" dirty="0"/>
              <a:t> The term dynamic typing refers to the practice where a programmer needn’t declare the type of a variable when programming his code, because the variable will dynamically be assigned a type when needed.</a:t>
            </a:r>
          </a:p>
          <a:p>
            <a:r>
              <a:rPr lang="en-US" dirty="0"/>
              <a:t>Static typing is the practice where the programmer is forced into declaring the type of every single variable.</a:t>
            </a:r>
          </a:p>
          <a:p>
            <a:r>
              <a:rPr lang="en-US" dirty="0"/>
              <a:t>Static typing most of the time leads the programmer to think along the lines of software structure, meaning he needs to understand what variable and more specifically what kind of variable can use a certain function and which cannot.</a:t>
            </a:r>
            <a:br>
              <a:rPr lang="en-US" dirty="0"/>
            </a:br>
            <a:endParaRPr lang="mk-MK"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Types in </a:t>
            </a:r>
            <a:r>
              <a:rPr lang="en-US" dirty="0" err="1"/>
              <a:t>TypeScript</a:t>
            </a:r>
            <a:endParaRPr lang="mk-MK" dirty="0"/>
          </a:p>
        </p:txBody>
      </p:sp>
      <p:sp>
        <p:nvSpPr>
          <p:cNvPr id="3" name="Content Placeholder 2"/>
          <p:cNvSpPr>
            <a:spLocks noGrp="1"/>
          </p:cNvSpPr>
          <p:nvPr>
            <p:ph idx="1"/>
          </p:nvPr>
        </p:nvSpPr>
        <p:spPr/>
        <p:txBody>
          <a:bodyPr>
            <a:normAutofit fontScale="85000" lnSpcReduction="10000"/>
          </a:bodyPr>
          <a:lstStyle/>
          <a:p>
            <a:r>
              <a:rPr lang="en-US" dirty="0"/>
              <a:t>Boolean (true or false)</a:t>
            </a:r>
          </a:p>
          <a:p>
            <a:r>
              <a:rPr lang="en-US" dirty="0"/>
              <a:t>Number (decimal, hexadecimal, binary and octal floating point numbers)</a:t>
            </a:r>
          </a:p>
          <a:p>
            <a:r>
              <a:rPr lang="en-US" dirty="0"/>
              <a:t>String (any textual data)</a:t>
            </a:r>
          </a:p>
          <a:p>
            <a:r>
              <a:rPr lang="en-US" dirty="0"/>
              <a:t>Array (a list of items)</a:t>
            </a:r>
          </a:p>
          <a:p>
            <a:r>
              <a:rPr lang="en-US" dirty="0" err="1"/>
              <a:t>Tuple</a:t>
            </a:r>
            <a:r>
              <a:rPr lang="en-US" dirty="0"/>
              <a:t> (arrays with fixed number of elements)</a:t>
            </a:r>
          </a:p>
          <a:p>
            <a:r>
              <a:rPr lang="en-US" dirty="0" err="1"/>
              <a:t>Enum</a:t>
            </a:r>
            <a:r>
              <a:rPr lang="en-US" dirty="0"/>
              <a:t> (enumerator, array of numeric values which have specific names)</a:t>
            </a:r>
          </a:p>
          <a:p>
            <a:r>
              <a:rPr lang="en-US" dirty="0"/>
              <a:t>Any (can hold any type)</a:t>
            </a:r>
          </a:p>
          <a:p>
            <a:r>
              <a:rPr lang="en-US" dirty="0"/>
              <a:t>Void (opposite of any, denotes absence of any type)</a:t>
            </a:r>
          </a:p>
          <a:p>
            <a:r>
              <a:rPr lang="en-US" dirty="0"/>
              <a:t>Null/Undefined (you cannot assign anything to these types)</a:t>
            </a:r>
          </a:p>
          <a:p>
            <a:r>
              <a:rPr lang="en-US" dirty="0"/>
              <a:t>Never (denotes values that never occur)</a:t>
            </a:r>
            <a:endParaRPr lang="mk-MK"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Process </a:t>
            </a:r>
            <a:endParaRPr lang="mk-MK" dirty="0"/>
          </a:p>
        </p:txBody>
      </p:sp>
      <p:sp>
        <p:nvSpPr>
          <p:cNvPr id="3" name="Content Placeholder 2"/>
          <p:cNvSpPr>
            <a:spLocks noGrp="1"/>
          </p:cNvSpPr>
          <p:nvPr>
            <p:ph idx="1"/>
          </p:nvPr>
        </p:nvSpPr>
        <p:spPr/>
        <p:txBody>
          <a:bodyPr/>
          <a:lstStyle/>
          <a:p>
            <a:r>
              <a:rPr lang="en-US" dirty="0" err="1"/>
              <a:t>TypeScript</a:t>
            </a:r>
            <a:r>
              <a:rPr lang="en-US" dirty="0"/>
              <a:t> is very easy, straightforward and convenient to install. </a:t>
            </a:r>
          </a:p>
          <a:p>
            <a:r>
              <a:rPr lang="en-US" dirty="0"/>
              <a:t>There are 2 main ways to get the </a:t>
            </a:r>
            <a:r>
              <a:rPr lang="en-US" dirty="0" err="1"/>
              <a:t>TypeScript</a:t>
            </a:r>
            <a:r>
              <a:rPr lang="en-US" dirty="0"/>
              <a:t> tools:</a:t>
            </a:r>
          </a:p>
          <a:p>
            <a:pPr marL="514350" indent="-514350">
              <a:buFont typeface="+mj-lt"/>
              <a:buAutoNum type="arabicPeriod"/>
            </a:pPr>
            <a:r>
              <a:rPr lang="en-US" dirty="0"/>
              <a:t>With </a:t>
            </a:r>
            <a:r>
              <a:rPr lang="en-US" dirty="0" err="1"/>
              <a:t>npm</a:t>
            </a:r>
            <a:r>
              <a:rPr lang="en-US" dirty="0"/>
              <a:t>(Node.js package manager)</a:t>
            </a:r>
          </a:p>
          <a:p>
            <a:pPr marL="514350" indent="-514350">
              <a:buFont typeface="+mj-lt"/>
              <a:buAutoNum type="arabicPeriod"/>
            </a:pPr>
            <a:r>
              <a:rPr lang="en-US" dirty="0"/>
              <a:t>Installing </a:t>
            </a:r>
            <a:r>
              <a:rPr lang="en-US" dirty="0" err="1"/>
              <a:t>TypeScript’s</a:t>
            </a:r>
            <a:r>
              <a:rPr lang="en-US" dirty="0"/>
              <a:t> Visual Studio </a:t>
            </a:r>
            <a:r>
              <a:rPr lang="en-US" dirty="0" err="1"/>
              <a:t>plugins</a:t>
            </a:r>
            <a:endParaRPr lang="mk-MK"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US" dirty="0"/>
              <a:t>Installing </a:t>
            </a:r>
            <a:r>
              <a:rPr lang="en-US" dirty="0" err="1"/>
              <a:t>TypeScript</a:t>
            </a:r>
            <a:r>
              <a:rPr lang="en-US" dirty="0"/>
              <a:t> with </a:t>
            </a:r>
            <a:r>
              <a:rPr lang="en-US" dirty="0" err="1"/>
              <a:t>npm</a:t>
            </a:r>
            <a:endParaRPr lang="mk-MK" dirty="0"/>
          </a:p>
        </p:txBody>
      </p:sp>
      <p:sp>
        <p:nvSpPr>
          <p:cNvPr id="3" name="Content Placeholder 2"/>
          <p:cNvSpPr>
            <a:spLocks noGrp="1"/>
          </p:cNvSpPr>
          <p:nvPr>
            <p:ph idx="1"/>
          </p:nvPr>
        </p:nvSpPr>
        <p:spPr>
          <a:xfrm>
            <a:off x="428596" y="1500174"/>
            <a:ext cx="8229600" cy="4389120"/>
          </a:xfrm>
        </p:spPr>
        <p:txBody>
          <a:bodyPr>
            <a:noAutofit/>
          </a:bodyPr>
          <a:lstStyle/>
          <a:p>
            <a:r>
              <a:rPr lang="en-US" sz="2400" dirty="0"/>
              <a:t>To install </a:t>
            </a:r>
            <a:r>
              <a:rPr lang="en-US" sz="2400" dirty="0" err="1"/>
              <a:t>TypeScript</a:t>
            </a:r>
            <a:r>
              <a:rPr lang="en-US" sz="2400" dirty="0"/>
              <a:t> with </a:t>
            </a:r>
            <a:r>
              <a:rPr lang="en-US" sz="2400" dirty="0" err="1"/>
              <a:t>npm</a:t>
            </a:r>
            <a:r>
              <a:rPr lang="en-US" sz="2400" dirty="0"/>
              <a:t> you will need to have </a:t>
            </a:r>
            <a:r>
              <a:rPr lang="en-US" sz="2400" dirty="0" err="1"/>
              <a:t>NodeJS</a:t>
            </a:r>
            <a:r>
              <a:rPr lang="en-US" sz="2400" dirty="0"/>
              <a:t> installed with </a:t>
            </a:r>
            <a:r>
              <a:rPr lang="en-US" sz="2400" dirty="0" err="1"/>
              <a:t>npm</a:t>
            </a:r>
            <a:r>
              <a:rPr lang="en-US" sz="2400" dirty="0"/>
              <a:t>, then you can verify the installation by typing “node -v”.</a:t>
            </a:r>
          </a:p>
          <a:p>
            <a:r>
              <a:rPr lang="en-US" sz="2400" dirty="0"/>
              <a:t>After  the installation has been verified you can type “</a:t>
            </a:r>
            <a:r>
              <a:rPr lang="de-DE" sz="2400" dirty="0"/>
              <a:t>npm install -g typescript</a:t>
            </a:r>
            <a:r>
              <a:rPr lang="en-US" sz="2400" dirty="0"/>
              <a:t>” to install </a:t>
            </a:r>
            <a:r>
              <a:rPr lang="en-US" sz="2400" dirty="0" err="1"/>
              <a:t>TypeScript</a:t>
            </a:r>
            <a:r>
              <a:rPr lang="en-US" sz="2400" dirty="0"/>
              <a:t> itself, the argument “g” meaning global, as in </a:t>
            </a:r>
            <a:r>
              <a:rPr lang="en-US" sz="2400" dirty="0" err="1"/>
              <a:t>TypeScript</a:t>
            </a:r>
            <a:r>
              <a:rPr lang="en-US" sz="2400" dirty="0"/>
              <a:t> will be installed on the whole machine.</a:t>
            </a:r>
          </a:p>
          <a:p>
            <a:pPr>
              <a:buNone/>
            </a:pPr>
            <a:br>
              <a:rPr lang="en-US" dirty="0"/>
            </a:br>
            <a:endParaRPr lang="mk-MK"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Installing </a:t>
            </a:r>
            <a:r>
              <a:rPr lang="en-US" dirty="0" err="1"/>
              <a:t>TypeScript</a:t>
            </a:r>
            <a:r>
              <a:rPr lang="en-US" dirty="0"/>
              <a:t> with Visual Studio</a:t>
            </a:r>
            <a:endParaRPr lang="mk-MK" dirty="0"/>
          </a:p>
        </p:txBody>
      </p:sp>
      <p:sp>
        <p:nvSpPr>
          <p:cNvPr id="3" name="Content Placeholder 2"/>
          <p:cNvSpPr>
            <a:spLocks noGrp="1"/>
          </p:cNvSpPr>
          <p:nvPr>
            <p:ph idx="1"/>
          </p:nvPr>
        </p:nvSpPr>
        <p:spPr/>
        <p:txBody>
          <a:bodyPr/>
          <a:lstStyle/>
          <a:p>
            <a:r>
              <a:rPr lang="en-US" dirty="0"/>
              <a:t>Visual Studio 2017 and Visual Studio 2015 Update 3 include </a:t>
            </a:r>
            <a:r>
              <a:rPr lang="en-US" dirty="0" err="1"/>
              <a:t>TypeScript</a:t>
            </a:r>
            <a:r>
              <a:rPr lang="en-US" dirty="0"/>
              <a:t> by default.</a:t>
            </a:r>
          </a:p>
          <a:p>
            <a:r>
              <a:rPr lang="en-US" dirty="0"/>
              <a:t>And if you didn’t install </a:t>
            </a:r>
            <a:r>
              <a:rPr lang="en-US" dirty="0" err="1"/>
              <a:t>TypeScript</a:t>
            </a:r>
            <a:r>
              <a:rPr lang="en-US" dirty="0"/>
              <a:t> with Visual Studio, you can simply download it as a </a:t>
            </a:r>
            <a:r>
              <a:rPr lang="en-US" dirty="0" err="1"/>
              <a:t>plugin</a:t>
            </a:r>
            <a:r>
              <a:rPr lang="en-US" dirty="0"/>
              <a:t>.</a:t>
            </a:r>
          </a:p>
          <a:p>
            <a:r>
              <a:rPr lang="en-US" dirty="0"/>
              <a:t>Many other IDEs like </a:t>
            </a:r>
            <a:r>
              <a:rPr lang="en-US" dirty="0" err="1"/>
              <a:t>WebStorm</a:t>
            </a:r>
            <a:r>
              <a:rPr lang="en-US" dirty="0"/>
              <a:t> and </a:t>
            </a:r>
            <a:r>
              <a:rPr lang="en-US" dirty="0" err="1"/>
              <a:t>PhpStorm</a:t>
            </a:r>
            <a:r>
              <a:rPr lang="en-US" dirty="0"/>
              <a:t> also have </a:t>
            </a:r>
            <a:r>
              <a:rPr lang="en-US" dirty="0" err="1"/>
              <a:t>TypeScript</a:t>
            </a:r>
            <a:r>
              <a:rPr lang="en-US" dirty="0"/>
              <a:t> built-in, so you can just start coding in </a:t>
            </a:r>
            <a:r>
              <a:rPr lang="en-US" dirty="0" err="1"/>
              <a:t>TypeScript</a:t>
            </a:r>
            <a:r>
              <a:rPr lang="en-US" dirty="0"/>
              <a:t> if you have any of these IDEs.</a:t>
            </a:r>
            <a:endParaRPr lang="mk-MK"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213</TotalTime>
  <Words>1012</Words>
  <Application>Microsoft Office PowerPoint</Application>
  <PresentationFormat>On-screen Show (4:3)</PresentationFormat>
  <Paragraphs>90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Constantia</vt:lpstr>
      <vt:lpstr>Tahoma</vt:lpstr>
      <vt:lpstr>Wingdings 2</vt:lpstr>
      <vt:lpstr>Flow</vt:lpstr>
      <vt:lpstr>TypeScript</vt:lpstr>
      <vt:lpstr>Introduction</vt:lpstr>
      <vt:lpstr>About Transpiling</vt:lpstr>
      <vt:lpstr>Why use TypeScript?</vt:lpstr>
      <vt:lpstr>Why use types?</vt:lpstr>
      <vt:lpstr>Basic Types in TypeScript</vt:lpstr>
      <vt:lpstr>Installation Process </vt:lpstr>
      <vt:lpstr>Installing TypeScript with npm</vt:lpstr>
      <vt:lpstr>Installing TypeScript with Visual Studio</vt:lpstr>
      <vt:lpstr>Making your first TypeScript file</vt:lpstr>
      <vt:lpstr>Making your first TypeScript file</vt:lpstr>
      <vt:lpstr>Keywords and Features in TypeScript</vt:lpstr>
      <vt:lpstr>Keywords and Features in TypeScript</vt:lpstr>
      <vt:lpstr>Object-Oriented Programming in Typescript</vt:lpstr>
      <vt:lpstr>Object-Oriented programming in TypeScript</vt:lpstr>
      <vt:lpstr>Object-Oriented programming in TypeScript</vt:lpstr>
      <vt:lpstr>Object-Oriented programming in TypeScript</vt:lpstr>
      <vt:lpstr>Object-Oriented programming in TypeScript</vt:lpstr>
      <vt:lpstr>Pitfalls of JavaScript</vt:lpstr>
      <vt:lpstr>Pitfalls of JavaScript</vt:lpstr>
      <vt:lpstr>Pitfalls of JavaScript</vt:lpstr>
      <vt:lpstr>Pitfalls of JavaScript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Kristofer;Filip Markoski</dc:creator>
  <cp:lastModifiedBy>Филип Маркоски</cp:lastModifiedBy>
  <cp:revision>24</cp:revision>
  <dcterms:created xsi:type="dcterms:W3CDTF">2017-06-21T16:08:26Z</dcterms:created>
  <dcterms:modified xsi:type="dcterms:W3CDTF">2017-06-24T08:45:08Z</dcterms:modified>
</cp:coreProperties>
</file>