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71" r:id="rId3"/>
    <p:sldId id="276" r:id="rId4"/>
    <p:sldId id="272" r:id="rId5"/>
    <p:sldId id="273" r:id="rId6"/>
    <p:sldId id="274" r:id="rId7"/>
    <p:sldId id="275" r:id="rId8"/>
    <p:sldId id="277" r:id="rId9"/>
  </p:sldIdLst>
  <p:sldSz cx="12192000" cy="6858000"/>
  <p:notesSz cx="6858000" cy="9144000"/>
  <p:embeddedFontLst>
    <p:embeddedFont>
      <p:font typeface="Cambria Math" panose="02040503050406030204" pitchFamily="18" charset="0"/>
      <p:regular r:id="rId11"/>
    </p:embeddedFont>
    <p:embeddedFont>
      <p:font typeface="等线" panose="02010600030101010101" pitchFamily="2" charset="-122"/>
      <p:regular r:id="rId12"/>
      <p:bold r:id="rId13"/>
    </p:embeddedFont>
    <p:embeddedFont>
      <p:font typeface="微软雅黑" panose="020B0503020204020204" pitchFamily="34" charset="-122"/>
      <p:regular r:id="rId14"/>
      <p:bold r:id="rId15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页" id="{314C4C9D-AE76-4E05-B037-5A5DB805C9BD}">
          <p14:sldIdLst>
            <p14:sldId id="256"/>
          </p14:sldIdLst>
        </p14:section>
        <p14:section name="内页" id="{8D1A6813-68F6-49A0-A239-92955AC6E8C5}">
          <p14:sldIdLst>
            <p14:sldId id="271"/>
            <p14:sldId id="276"/>
            <p14:sldId id="272"/>
            <p14:sldId id="273"/>
            <p14:sldId id="274"/>
            <p14:sldId id="275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29">
          <p15:clr>
            <a:srgbClr val="A4A3A4"/>
          </p15:clr>
        </p15:guide>
        <p15:guide id="2" orient="horz" pos="4190">
          <p15:clr>
            <a:srgbClr val="A4A3A4"/>
          </p15:clr>
        </p15:guide>
        <p15:guide id="3" orient="horz" pos="561">
          <p15:clr>
            <a:srgbClr val="A4A3A4"/>
          </p15:clr>
        </p15:guide>
        <p15:guide id="4" orient="horz" pos="691">
          <p15:clr>
            <a:srgbClr val="A4A3A4"/>
          </p15:clr>
        </p15:guide>
        <p15:guide id="5" orient="horz" pos="4017">
          <p15:clr>
            <a:srgbClr val="A4A3A4"/>
          </p15:clr>
        </p15:guide>
        <p15:guide id="6" orient="horz" pos="3888">
          <p15:clr>
            <a:srgbClr val="A4A3A4"/>
          </p15:clr>
        </p15:guide>
        <p15:guide id="7" pos="230">
          <p15:clr>
            <a:srgbClr val="A4A3A4"/>
          </p15:clr>
        </p15:guide>
        <p15:guide id="8" pos="74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  <a:srgbClr val="F7FCFE"/>
    <a:srgbClr val="FFFFFC"/>
    <a:srgbClr val="FFFFFF"/>
    <a:srgbClr val="E6E6E6"/>
    <a:srgbClr val="44BE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 autoAdjust="0"/>
    <p:restoredTop sz="94618" autoAdjust="0"/>
  </p:normalViewPr>
  <p:slideViewPr>
    <p:cSldViewPr snapToGrid="0" showGuides="1">
      <p:cViewPr varScale="1">
        <p:scale>
          <a:sx n="118" d="100"/>
          <a:sy n="118" d="100"/>
        </p:scale>
        <p:origin x="96" y="126"/>
      </p:cViewPr>
      <p:guideLst>
        <p:guide orient="horz" pos="129"/>
        <p:guide orient="horz" pos="4190"/>
        <p:guide orient="horz" pos="561"/>
        <p:guide orient="horz" pos="691"/>
        <p:guide orient="horz" pos="4017"/>
        <p:guide orient="horz" pos="3888"/>
        <p:guide pos="230"/>
        <p:guide pos="744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743F9-9B08-422F-9ECE-BE7148BC7DDC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C0232-94FA-4EBE-BB9B-79FBE48603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871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模板部分元素使用了幻灯片母版制作。如果需要修改，点击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视图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幻灯片母版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修改；完成后关闭编辑母版即可。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30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438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742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432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019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746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5000">
        <p14:ripple/>
      </p:transition>
    </mc:Choice>
    <mc:Fallback xmlns="">
      <p:transition spd="slow" advClick="0" advTm="5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21917" tIns="60958" rIns="121917" bIns="60958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lIns="121917" tIns="60958" rIns="121917" bIns="60958"/>
          <a:lstStyle>
            <a:lvl1pPr>
              <a:defRPr/>
            </a:lvl1pPr>
          </a:lstStyle>
          <a:p>
            <a:fld id="{80F42DC0-2E3F-F440-A3AA-64F0AA1F84F2}" type="datetime1">
              <a:rPr lang="zh-CN" altLang="en-US"/>
              <a:t>2019/12/30</a:t>
            </a:fld>
            <a:endParaRPr lang="zh-CN" altLang="en-US" sz="19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lIns="121917" tIns="60958" rIns="121917" bIns="60958"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lIns="121917" tIns="60958" rIns="121917" bIns="60958"/>
          <a:lstStyle>
            <a:lvl1pPr>
              <a:defRPr/>
            </a:lvl1pPr>
          </a:lstStyle>
          <a:p>
            <a:fld id="{C5FC99A0-26D8-5E4B-82FB-70809BCEE9F6}" type="slidenum">
              <a:rPr lang="zh-CN" altLang="en-US"/>
              <a:t>‹#›</a:t>
            </a:fld>
            <a:endParaRPr lang="zh-CN" altLang="en-US" sz="19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5000">
        <p14:doors dir="vert"/>
      </p:transition>
    </mc:Choice>
    <mc:Fallback xmlns="">
      <p:transition spd="slow" advClick="0" advTm="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过度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1"/>
          <p:cNvSpPr/>
          <p:nvPr userDrawn="1"/>
        </p:nvSpPr>
        <p:spPr>
          <a:xfrm rot="2603202">
            <a:off x="336606" y="165885"/>
            <a:ext cx="470229" cy="470228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1" rIns="121920" bIns="60961" rtlCol="0" anchor="ctr"/>
          <a:lstStyle/>
          <a:p>
            <a:pPr algn="ctr"/>
            <a:endParaRPr lang="zh-CN" altLang="en-US" sz="3200"/>
          </a:p>
        </p:txBody>
      </p:sp>
      <p:sp>
        <p:nvSpPr>
          <p:cNvPr id="3" name="Line 9"/>
          <p:cNvSpPr>
            <a:spLocks noChangeShapeType="1"/>
          </p:cNvSpPr>
          <p:nvPr userDrawn="1"/>
        </p:nvSpPr>
        <p:spPr bwMode="auto">
          <a:xfrm>
            <a:off x="805839" y="695491"/>
            <a:ext cx="11387572" cy="0"/>
          </a:xfrm>
          <a:prstGeom prst="line">
            <a:avLst/>
          </a:prstGeom>
          <a:ln w="28575">
            <a:gradFill>
              <a:gsLst>
                <a:gs pos="0">
                  <a:schemeClr val="tx1">
                    <a:lumMod val="35000"/>
                    <a:lumOff val="65000"/>
                  </a:schemeClr>
                </a:gs>
                <a:gs pos="100000">
                  <a:schemeClr val="bg1"/>
                </a:gs>
              </a:gsLst>
              <a:lin ang="5400000" scaled="0"/>
            </a:gra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121920" tIns="60961" rIns="121920" bIns="60961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 sz="32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13"/>
          <p:cNvSpPr/>
          <p:nvPr userDrawn="1"/>
        </p:nvSpPr>
        <p:spPr>
          <a:xfrm rot="2634344">
            <a:off x="551426" y="237849"/>
            <a:ext cx="410548" cy="410548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1" rIns="121920" bIns="60961" rtlCol="0" anchor="ctr"/>
          <a:lstStyle/>
          <a:p>
            <a:pPr algn="ctr"/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prism isInverted="1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8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1"/>
          <p:cNvSpPr/>
          <p:nvPr userDrawn="1"/>
        </p:nvSpPr>
        <p:spPr>
          <a:xfrm rot="2603202">
            <a:off x="336606" y="165885"/>
            <a:ext cx="470229" cy="470228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1" rIns="121920" bIns="60961" rtlCol="0" anchor="ctr"/>
          <a:lstStyle/>
          <a:p>
            <a:pPr algn="ctr"/>
            <a:endParaRPr lang="zh-CN" altLang="en-US" sz="3200"/>
          </a:p>
        </p:txBody>
      </p:sp>
      <p:sp>
        <p:nvSpPr>
          <p:cNvPr id="3" name="Line 9"/>
          <p:cNvSpPr>
            <a:spLocks noChangeShapeType="1"/>
          </p:cNvSpPr>
          <p:nvPr userDrawn="1"/>
        </p:nvSpPr>
        <p:spPr bwMode="auto">
          <a:xfrm>
            <a:off x="805839" y="695491"/>
            <a:ext cx="11387572" cy="0"/>
          </a:xfrm>
          <a:prstGeom prst="line">
            <a:avLst/>
          </a:prstGeom>
          <a:ln w="28575">
            <a:gradFill>
              <a:gsLst>
                <a:gs pos="0">
                  <a:schemeClr val="tx1">
                    <a:lumMod val="35000"/>
                    <a:lumOff val="65000"/>
                  </a:schemeClr>
                </a:gs>
                <a:gs pos="100000">
                  <a:schemeClr val="bg1"/>
                </a:gs>
              </a:gsLst>
              <a:lin ang="5400000" scaled="0"/>
            </a:gra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121920" tIns="60961" rIns="121920" bIns="60961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 sz="32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13"/>
          <p:cNvSpPr/>
          <p:nvPr userDrawn="1"/>
        </p:nvSpPr>
        <p:spPr>
          <a:xfrm rot="2634344">
            <a:off x="551426" y="237849"/>
            <a:ext cx="410548" cy="410548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1" rIns="121920" bIns="60961" rtlCol="0" anchor="ctr"/>
          <a:lstStyle/>
          <a:p>
            <a:pPr algn="ctr"/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5000">
        <p14:switch dir="r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8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1"/>
          <p:cNvSpPr/>
          <p:nvPr userDrawn="1"/>
        </p:nvSpPr>
        <p:spPr>
          <a:xfrm rot="2603202">
            <a:off x="336606" y="165885"/>
            <a:ext cx="470229" cy="470228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1" rIns="121920" bIns="60961" rtlCol="0" anchor="ctr"/>
          <a:lstStyle/>
          <a:p>
            <a:pPr algn="ctr"/>
            <a:endParaRPr lang="zh-CN" altLang="en-US" sz="3200"/>
          </a:p>
        </p:txBody>
      </p:sp>
      <p:sp>
        <p:nvSpPr>
          <p:cNvPr id="3" name="Line 9"/>
          <p:cNvSpPr>
            <a:spLocks noChangeShapeType="1"/>
          </p:cNvSpPr>
          <p:nvPr userDrawn="1"/>
        </p:nvSpPr>
        <p:spPr bwMode="auto">
          <a:xfrm>
            <a:off x="805839" y="695491"/>
            <a:ext cx="11387572" cy="0"/>
          </a:xfrm>
          <a:prstGeom prst="line">
            <a:avLst/>
          </a:prstGeom>
          <a:ln w="28575">
            <a:gradFill>
              <a:gsLst>
                <a:gs pos="0">
                  <a:schemeClr val="tx1">
                    <a:lumMod val="35000"/>
                    <a:lumOff val="65000"/>
                  </a:schemeClr>
                </a:gs>
                <a:gs pos="100000">
                  <a:schemeClr val="bg1"/>
                </a:gs>
              </a:gsLst>
              <a:lin ang="5400000" scaled="0"/>
            </a:gra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121920" tIns="60961" rIns="121920" bIns="60961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 sz="32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13"/>
          <p:cNvSpPr/>
          <p:nvPr userDrawn="1"/>
        </p:nvSpPr>
        <p:spPr>
          <a:xfrm rot="2634344">
            <a:off x="551426" y="237849"/>
            <a:ext cx="410548" cy="410548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1" rIns="121920" bIns="60961" rtlCol="0" anchor="ctr"/>
          <a:lstStyle/>
          <a:p>
            <a:pPr algn="ctr"/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5000">
        <p14:flip dir="r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8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1"/>
          <p:cNvSpPr/>
          <p:nvPr userDrawn="1"/>
        </p:nvSpPr>
        <p:spPr>
          <a:xfrm rot="2603202">
            <a:off x="336606" y="165885"/>
            <a:ext cx="470229" cy="470228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1" rIns="121920" bIns="60961" rtlCol="0" anchor="ctr"/>
          <a:lstStyle/>
          <a:p>
            <a:pPr algn="ctr"/>
            <a:endParaRPr lang="zh-CN" altLang="en-US" sz="3200"/>
          </a:p>
        </p:txBody>
      </p:sp>
      <p:sp>
        <p:nvSpPr>
          <p:cNvPr id="3" name="Line 9"/>
          <p:cNvSpPr>
            <a:spLocks noChangeShapeType="1"/>
          </p:cNvSpPr>
          <p:nvPr userDrawn="1"/>
        </p:nvSpPr>
        <p:spPr bwMode="auto">
          <a:xfrm>
            <a:off x="805839" y="695491"/>
            <a:ext cx="11387572" cy="0"/>
          </a:xfrm>
          <a:prstGeom prst="line">
            <a:avLst/>
          </a:prstGeom>
          <a:ln w="28575">
            <a:gradFill>
              <a:gsLst>
                <a:gs pos="0">
                  <a:schemeClr val="tx1">
                    <a:lumMod val="35000"/>
                    <a:lumOff val="65000"/>
                  </a:schemeClr>
                </a:gs>
                <a:gs pos="100000">
                  <a:schemeClr val="bg1"/>
                </a:gs>
              </a:gsLst>
              <a:lin ang="5400000" scaled="0"/>
            </a:gra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121920" tIns="60961" rIns="121920" bIns="60961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 sz="32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13"/>
          <p:cNvSpPr/>
          <p:nvPr userDrawn="1"/>
        </p:nvSpPr>
        <p:spPr>
          <a:xfrm rot="2634344">
            <a:off x="551426" y="237849"/>
            <a:ext cx="410548" cy="410548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1" rIns="121920" bIns="60961" rtlCol="0" anchor="ctr"/>
          <a:lstStyle/>
          <a:p>
            <a:pPr algn="ctr"/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gallery dir="l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8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版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:blinds dir="vert"/>
      </p:transition>
    </mc:Choice>
    <mc:Fallback xmlns="">
      <p:transition spd="slow" advClick="0" advTm="5000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2" y="776798"/>
            <a:ext cx="5070060" cy="5454498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grpSp>
        <p:nvGrpSpPr>
          <p:cNvPr id="5" name="组合 4"/>
          <p:cNvGrpSpPr/>
          <p:nvPr/>
        </p:nvGrpSpPr>
        <p:grpSpPr>
          <a:xfrm>
            <a:off x="5741065" y="3735608"/>
            <a:ext cx="5863771" cy="57767"/>
            <a:chOff x="5280505" y="3963496"/>
            <a:chExt cx="5863771" cy="57767"/>
          </a:xfrm>
          <a:solidFill>
            <a:schemeClr val="tx1"/>
          </a:solidFill>
        </p:grpSpPr>
        <p:sp>
          <p:nvSpPr>
            <p:cNvPr id="6" name="任意多边形 16"/>
            <p:cNvSpPr/>
            <p:nvPr/>
          </p:nvSpPr>
          <p:spPr>
            <a:xfrm>
              <a:off x="5280505" y="3992380"/>
              <a:ext cx="5863771" cy="0"/>
            </a:xfrm>
            <a:custGeom>
              <a:avLst/>
              <a:gdLst>
                <a:gd name="connsiteX0" fmla="*/ 0 w 5863771"/>
                <a:gd name="connsiteY0" fmla="*/ 0 h 0"/>
                <a:gd name="connsiteX1" fmla="*/ 58057 w 5863771"/>
                <a:gd name="connsiteY1" fmla="*/ 0 h 0"/>
                <a:gd name="connsiteX2" fmla="*/ 5863771 w 5863771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63771">
                  <a:moveTo>
                    <a:pt x="0" y="0"/>
                  </a:moveTo>
                  <a:lnTo>
                    <a:pt x="58057" y="0"/>
                  </a:lnTo>
                  <a:lnTo>
                    <a:pt x="5863771" y="0"/>
                  </a:lnTo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" name="圆角矩形 17"/>
            <p:cNvSpPr/>
            <p:nvPr/>
          </p:nvSpPr>
          <p:spPr>
            <a:xfrm>
              <a:off x="7456740" y="3963496"/>
              <a:ext cx="1511300" cy="5776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32" name="TextBox 84"/>
          <p:cNvSpPr txBox="1"/>
          <p:nvPr/>
        </p:nvSpPr>
        <p:spPr>
          <a:xfrm>
            <a:off x="7541872" y="424954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汇报人：唐杰浩</a:t>
            </a: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165" y="890173"/>
            <a:ext cx="1506435" cy="150643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79287A3-A5BC-4C2F-8800-7944835E9893}"/>
              </a:ext>
            </a:extLst>
          </p:cNvPr>
          <p:cNvSpPr txBox="1"/>
          <p:nvPr/>
        </p:nvSpPr>
        <p:spPr>
          <a:xfrm>
            <a:off x="7541872" y="2822160"/>
            <a:ext cx="3639475" cy="6998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相机标定</a:t>
            </a:r>
            <a:endParaRPr lang="en-US" altLang="zh-CN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5000">
        <p14:ripple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4"/>
          <p:cNvSpPr txBox="1"/>
          <p:nvPr userDrawn="1"/>
        </p:nvSpPr>
        <p:spPr>
          <a:xfrm>
            <a:off x="1158408" y="15287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800" dirty="0"/>
              <a:t>计算单应性矩阵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3" y="5996764"/>
            <a:ext cx="822989" cy="82298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1CF0701-F628-4D47-910D-9DB34698CAAA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82" y="1692180"/>
            <a:ext cx="6210608" cy="3680577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EF5D9D9-807D-4343-9A4D-0C8A207337D0}"/>
                  </a:ext>
                </a:extLst>
              </p:cNvPr>
              <p:cNvSpPr txBox="1"/>
              <p:nvPr/>
            </p:nvSpPr>
            <p:spPr>
              <a:xfrm>
                <a:off x="7082890" y="1358476"/>
                <a:ext cx="4131475" cy="5020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400" b="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400" b="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>
                  <a:lnSpc>
                    <a:spcPct val="120000"/>
                  </a:lnSpc>
                </a:pPr>
                <a:endParaRPr lang="en-US" altLang="zh-CN" sz="2400" b="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2400" i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4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sz="24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4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altLang="zh-CN" sz="24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>
                  <a:lnSpc>
                    <a:spcPct val="120000"/>
                  </a:lnSpc>
                </a:pPr>
                <a:endPara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dirty="0"/>
              </a:p>
              <a:p>
                <a:endParaRPr lang="zh-CN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zh-CN" altLang="zh-CN" sz="2400" dirty="0"/>
              </a:p>
              <a:p>
                <a:pPr algn="ctr">
                  <a:lnSpc>
                    <a:spcPct val="120000"/>
                  </a:lnSpc>
                </a:pPr>
                <a:endPara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>
                  <a:lnSpc>
                    <a:spcPct val="120000"/>
                  </a:lnSpc>
                </a:pPr>
                <a:endParaRPr lang="zh-CN" altLang="zh-CN" dirty="0"/>
              </a:p>
              <a:p>
                <a:pPr algn="ctr">
                  <a:lnSpc>
                    <a:spcPct val="120000"/>
                  </a:lnSpc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EF5D9D9-807D-4343-9A4D-0C8A20733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2890" y="1358476"/>
                <a:ext cx="4131475" cy="50203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933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prism isInverted="1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D7938E0-D748-4520-9873-90416F459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599" y="934404"/>
            <a:ext cx="7448801" cy="5608005"/>
          </a:xfrm>
          <a:prstGeom prst="rect">
            <a:avLst/>
          </a:prstGeom>
        </p:spPr>
      </p:pic>
      <p:sp>
        <p:nvSpPr>
          <p:cNvPr id="4" name="标题 4">
            <a:extLst>
              <a:ext uri="{FF2B5EF4-FFF2-40B4-BE49-F238E27FC236}">
                <a16:creationId xmlns:a16="http://schemas.microsoft.com/office/drawing/2014/main" id="{5B745064-08FA-431F-A3C1-839675C1DAF7}"/>
              </a:ext>
            </a:extLst>
          </p:cNvPr>
          <p:cNvSpPr txBox="1"/>
          <p:nvPr/>
        </p:nvSpPr>
        <p:spPr>
          <a:xfrm>
            <a:off x="1158408" y="15287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</a:pPr>
            <a:r>
              <a:rPr lang="zh-CN" altLang="en-US" sz="2800" dirty="0"/>
              <a:t>计算单应性矩阵</a:t>
            </a:r>
          </a:p>
        </p:txBody>
      </p:sp>
    </p:spTree>
    <p:extLst>
      <p:ext uri="{BB962C8B-B14F-4D97-AF65-F5344CB8AC3E}">
        <p14:creationId xmlns:p14="http://schemas.microsoft.com/office/powerpoint/2010/main" val="4278486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prism isInverted="1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4"/>
          <p:cNvSpPr txBox="1"/>
          <p:nvPr userDrawn="1"/>
        </p:nvSpPr>
        <p:spPr>
          <a:xfrm>
            <a:off x="1158408" y="15287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</a:pPr>
            <a:r>
              <a:rPr lang="zh-CN" altLang="en-US" sz="2800" dirty="0"/>
              <a:t>计算单应性矩阵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3" y="5996764"/>
            <a:ext cx="822989" cy="822989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A9C1765E-C33D-457A-8ED0-1A4E07F8D1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9944" y="1503763"/>
            <a:ext cx="5706271" cy="3362794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1BF2F44-8D59-4805-A50E-21196D75BB3A}"/>
              </a:ext>
            </a:extLst>
          </p:cNvPr>
          <p:cNvCxnSpPr/>
          <p:nvPr/>
        </p:nvCxnSpPr>
        <p:spPr>
          <a:xfrm>
            <a:off x="5684520" y="2994660"/>
            <a:ext cx="411480" cy="43434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B74D818-A42A-48FB-89E3-B09558CA7B18}"/>
              </a:ext>
            </a:extLst>
          </p:cNvPr>
          <p:cNvCxnSpPr>
            <a:cxnSpLocks/>
          </p:cNvCxnSpPr>
          <p:nvPr/>
        </p:nvCxnSpPr>
        <p:spPr>
          <a:xfrm>
            <a:off x="7065367" y="2125980"/>
            <a:ext cx="882293" cy="86868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17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prism isInverted="1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4"/>
          <p:cNvSpPr txBox="1"/>
          <p:nvPr userDrawn="1"/>
        </p:nvSpPr>
        <p:spPr>
          <a:xfrm>
            <a:off x="1158408" y="15287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</a:pPr>
            <a:r>
              <a:rPr lang="zh-CN" altLang="en-US" sz="2800" dirty="0"/>
              <a:t>计算单应性矩阵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3" y="5996764"/>
            <a:ext cx="822989" cy="82298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F3D16F6-6887-4275-A0D1-EE4E7643E9F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82" y="1588711"/>
            <a:ext cx="6210608" cy="3680577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48E3573-A1B8-46D4-BE77-F26928887AD1}"/>
                  </a:ext>
                </a:extLst>
              </p:cNvPr>
              <p:cNvSpPr/>
              <p:nvPr/>
            </p:nvSpPr>
            <p:spPr>
              <a:xfrm>
                <a:off x="7311464" y="1346954"/>
                <a:ext cx="32117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48E3573-A1B8-46D4-BE77-F26928887A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1464" y="1346954"/>
                <a:ext cx="32117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D94D7033-824F-42C9-90E8-236FE872E9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5132" y="1804530"/>
            <a:ext cx="1858468" cy="183204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3FC7B36-66B5-4C67-B0B4-C7A3071D98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5132" y="3773788"/>
            <a:ext cx="2057687" cy="8383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6D2C917-BD4B-488B-8E42-C5D9C0029DE1}"/>
                  </a:ext>
                </a:extLst>
              </p:cNvPr>
              <p:cNvSpPr txBox="1"/>
              <p:nvPr/>
            </p:nvSpPr>
            <p:spPr>
              <a:xfrm>
                <a:off x="7311464" y="4749319"/>
                <a:ext cx="3731406" cy="85542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2400" b="0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p>
                      <m:sSup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</a:rPr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p>
                      <m:sSup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6D2C917-BD4B-488B-8E42-C5D9C0029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1464" y="4749319"/>
                <a:ext cx="3731406" cy="855427"/>
              </a:xfrm>
              <a:prstGeom prst="rect">
                <a:avLst/>
              </a:prstGeom>
              <a:blipFill>
                <a:blip r:embed="rId8"/>
                <a:stretch>
                  <a:fillRect l="-2941" r="-817" b="-22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704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prism isInverted="1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4"/>
          <p:cNvSpPr txBox="1"/>
          <p:nvPr userDrawn="1"/>
        </p:nvSpPr>
        <p:spPr>
          <a:xfrm>
            <a:off x="1158408" y="15287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800" dirty="0"/>
              <a:t>计算内外参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3" y="5996764"/>
            <a:ext cx="822989" cy="82298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C046A54-54EE-4B3C-B968-F14850529EF1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82" y="1588711"/>
            <a:ext cx="6210608" cy="3680577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4C8D092-6D25-445E-8C4E-F25B8DF29C55}"/>
                  </a:ext>
                </a:extLst>
              </p:cNvPr>
              <p:cNvSpPr/>
              <p:nvPr/>
            </p:nvSpPr>
            <p:spPr>
              <a:xfrm>
                <a:off x="7678758" y="1119985"/>
                <a:ext cx="3102867" cy="7338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p>
                        <m:sSup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4C8D092-6D25-445E-8C4E-F25B8DF29C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758" y="1119985"/>
                <a:ext cx="3102867" cy="733855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DCE6D984-87A1-44DF-BAC1-4B3C883428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5025" y="2224052"/>
            <a:ext cx="2057687" cy="10955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C3BC618-FE18-412A-B6DC-42CE87302B6D}"/>
                  </a:ext>
                </a:extLst>
              </p:cNvPr>
              <p:cNvSpPr txBox="1"/>
              <p:nvPr/>
            </p:nvSpPr>
            <p:spPr>
              <a:xfrm>
                <a:off x="7954471" y="3671796"/>
                <a:ext cx="2429051" cy="30367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对称正定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C3BC618-FE18-412A-B6DC-42CE87302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4471" y="3671796"/>
                <a:ext cx="2429051" cy="303673"/>
              </a:xfrm>
              <a:prstGeom prst="rect">
                <a:avLst/>
              </a:prstGeom>
              <a:blipFill>
                <a:blip r:embed="rId7"/>
                <a:stretch>
                  <a:fillRect l="-3518" t="-14000" b="-4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8B343F81-95DB-42CB-B043-E74D40E757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35551" y="4248522"/>
            <a:ext cx="1676634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549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prism isInverted="1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4"/>
          <p:cNvSpPr txBox="1"/>
          <p:nvPr userDrawn="1"/>
        </p:nvSpPr>
        <p:spPr>
          <a:xfrm>
            <a:off x="1158408" y="15287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800" dirty="0"/>
              <a:t>最小化重投影误差优化参数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3" y="5996764"/>
            <a:ext cx="822989" cy="8229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1628E86-ED1E-4C1A-B7DA-361DE2898922}"/>
                  </a:ext>
                </a:extLst>
              </p:cNvPr>
              <p:cNvSpPr txBox="1"/>
              <p:nvPr/>
            </p:nvSpPr>
            <p:spPr>
              <a:xfrm>
                <a:off x="4912822" y="1472292"/>
                <a:ext cx="3141822" cy="36388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1628E86-ED1E-4C1A-B7DA-361DE2898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822" y="1472292"/>
                <a:ext cx="3141822" cy="363882"/>
              </a:xfrm>
              <a:prstGeom prst="rect">
                <a:avLst/>
              </a:prstGeom>
              <a:blipFill>
                <a:blip r:embed="rId4"/>
                <a:stretch>
                  <a:fillRect l="-388" t="-6780" r="-971" b="-186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9976F4EC-DDF2-4617-A7C8-B700029F34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9769" y="2496951"/>
            <a:ext cx="3907951" cy="74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424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prism isInverted="1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4">
            <a:extLst>
              <a:ext uri="{FF2B5EF4-FFF2-40B4-BE49-F238E27FC236}">
                <a16:creationId xmlns:a16="http://schemas.microsoft.com/office/drawing/2014/main" id="{F2B4FBDB-C0D6-40A3-9FAC-522AC755B9A0}"/>
              </a:ext>
            </a:extLst>
          </p:cNvPr>
          <p:cNvSpPr txBox="1"/>
          <p:nvPr/>
        </p:nvSpPr>
        <p:spPr>
          <a:xfrm>
            <a:off x="1158408" y="15287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800" dirty="0"/>
              <a:t>径向畸变估计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5ABBA1F-3D6C-4BB8-BBFF-5E91DBABC55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82" y="931528"/>
            <a:ext cx="6210608" cy="3680577"/>
          </a:xfrm>
          <a:prstGeom prst="rect">
            <a:avLst/>
          </a:prstGeom>
          <a:noFill/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DD417D3-E33E-452A-B84A-75CC0C441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013" y="1806889"/>
            <a:ext cx="5355555" cy="87286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CE6CF8D-6E9A-468F-B93B-B9D369F226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4437" y="2871250"/>
            <a:ext cx="6645131" cy="82420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9FAAECA-2BCD-4D45-8DE7-C5322F8D82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0001" y="3929910"/>
            <a:ext cx="1121521" cy="39932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6E3FE20-13F4-4689-9B00-F1B1BB03A2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7695" y="4493539"/>
            <a:ext cx="3712872" cy="62012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CA771BA-2314-47DC-9BE2-BC07AC0B73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5277959"/>
            <a:ext cx="4871406" cy="82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87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prism isInverted="1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夏雨家 https://xnwe.taobao.com/">
  <a:themeElements>
    <a:clrScheme name="MC-欧美风主题色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68F9C"/>
      </a:accent1>
      <a:accent2>
        <a:srgbClr val="2A566E"/>
      </a:accent2>
      <a:accent3>
        <a:srgbClr val="D71D49"/>
      </a:accent3>
      <a:accent4>
        <a:srgbClr val="268F9C"/>
      </a:accent4>
      <a:accent5>
        <a:srgbClr val="2A566E"/>
      </a:accent5>
      <a:accent6>
        <a:srgbClr val="D71D49"/>
      </a:accent6>
      <a:hlink>
        <a:srgbClr val="0563C1"/>
      </a:hlink>
      <a:folHlink>
        <a:srgbClr val="954F72"/>
      </a:folHlink>
    </a:clrScheme>
    <a:fontScheme name="Arial+微软雅黑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ctr">
        <a:spAutoFit/>
      </a:bodyPr>
      <a:lstStyle>
        <a:defPPr>
          <a:lnSpc>
            <a:spcPct val="120000"/>
          </a:lnSpc>
          <a:defRPr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</Template>
  <TotalTime>847</TotalTime>
  <Words>158</Words>
  <Application>Microsoft Office PowerPoint</Application>
  <PresentationFormat>宽屏</PresentationFormat>
  <Paragraphs>32</Paragraphs>
  <Slides>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微软雅黑</vt:lpstr>
      <vt:lpstr>等线</vt:lpstr>
      <vt:lpstr>Cambria Math</vt:lpstr>
      <vt:lpstr>Arial</vt:lpstr>
      <vt:lpstr>夏雨家 https://xnwe.taobao.com/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演示文稿3</dc:title>
  <dc:creator>柚子设计</dc:creator>
  <cp:keywords>MC-PPT模板</cp:keywords>
  <cp:lastModifiedBy>唐 杰浩</cp:lastModifiedBy>
  <cp:revision>40</cp:revision>
  <dcterms:created xsi:type="dcterms:W3CDTF">2018-11-08T00:18:38Z</dcterms:created>
  <dcterms:modified xsi:type="dcterms:W3CDTF">2019-12-30T00:43:06Z</dcterms:modified>
  <cp:category>模板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2052-1.2.5.490</vt:lpwstr>
  </property>
</Properties>
</file>