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100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10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109" name="Subtítulo da agend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da agenda</a:t>
            </a:r>
          </a:p>
        </p:txBody>
      </p:sp>
      <p:sp>
        <p:nvSpPr>
          <p:cNvPr id="110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um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um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ção factual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Informação factual</a:t>
            </a:r>
          </a:p>
        </p:txBody>
      </p:sp>
      <p:sp>
        <p:nvSpPr>
          <p:cNvPr id="12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Atribuição</a:t>
            </a:r>
          </a:p>
        </p:txBody>
      </p:sp>
      <p:sp>
        <p:nvSpPr>
          <p:cNvPr id="136" name="Nível um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lões de ar quente vistos de baixo contra um céu azul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ande plano de um balão de ar quente visto de cima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alões de ar quente vistos de baixo contra um céu azul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alões de ar quente vistos de baixo contra um céu azul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nde plano de um balão de ar quente visto de cima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Autor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e data</a:t>
            </a:r>
          </a:p>
        </p:txBody>
      </p:sp>
      <p:sp>
        <p:nvSpPr>
          <p:cNvPr id="24" name="Nível um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ande plano de um balão de ar quente visto de baixo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diapositiv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Subtítulo do diapositivo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4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1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alões de ar quente vistos de baixo contra um céu azul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/marcas/vídeo em diret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72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7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/marcas/vídeo em dire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2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ção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secção</a:t>
            </a:r>
          </a:p>
        </p:txBody>
      </p:sp>
      <p:sp>
        <p:nvSpPr>
          <p:cNvPr id="92" name="Número do diapositivo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jeto - Sola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Projeto - Solar</a:t>
            </a:r>
          </a:p>
        </p:txBody>
      </p:sp>
      <p:sp>
        <p:nvSpPr>
          <p:cNvPr id="172" name="/Co-Net-Working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/Co-Net-Working/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Log 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 In</a:t>
            </a:r>
          </a:p>
        </p:txBody>
      </p:sp>
      <p:sp>
        <p:nvSpPr>
          <p:cNvPr id="242" name="- Utilizador faz logIn com o seu username/email e password"/>
          <p:cNvSpPr txBox="1"/>
          <p:nvPr/>
        </p:nvSpPr>
        <p:spPr>
          <a:xfrm>
            <a:off x="3095396" y="4882575"/>
            <a:ext cx="10235454" cy="146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- Utilizador faz logIn com o seu</a:t>
            </a:r>
            <a:r>
              <a:rPr i="1"/>
              <a:t> username/email </a:t>
            </a:r>
            <a:r>
              <a:t>e </a:t>
            </a:r>
            <a:r>
              <a:rPr i="1"/>
              <a:t>password</a:t>
            </a:r>
          </a:p>
        </p:txBody>
      </p:sp>
      <p:grpSp>
        <p:nvGrpSpPr>
          <p:cNvPr id="246" name="Agrupar"/>
          <p:cNvGrpSpPr/>
          <p:nvPr/>
        </p:nvGrpSpPr>
        <p:grpSpPr>
          <a:xfrm>
            <a:off x="15228362" y="-3955596"/>
            <a:ext cx="40919519" cy="21627192"/>
            <a:chOff x="0" y="0"/>
            <a:chExt cx="40919519" cy="21627191"/>
          </a:xfrm>
        </p:grpSpPr>
        <p:pic>
          <p:nvPicPr>
            <p:cNvPr id="243" name="User Flow - Cowork Space Manager [Recovered]-02-01.svg" descr="User Flow - Cowork Space Manager [Recovered]-02-01.sv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53699"/>
              <a:ext cx="29303499" cy="20719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4" name="User Flow - Cowork Space Manager [Recovered]-02-02.svg" descr="User Flow - Cowork Space Manager [Recovered]-02-02.sv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934874" y="453699"/>
              <a:ext cx="29303499" cy="207197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User Flow - Cowork Space Manager [Recovered]-02-03.svg" descr="User Flow - Cowork Space Manager [Recovered]-02-03.sv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332710" y="0"/>
              <a:ext cx="30586810" cy="2162719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7" name="Linha"/>
          <p:cNvSpPr/>
          <p:nvPr/>
        </p:nvSpPr>
        <p:spPr>
          <a:xfrm flipH="1">
            <a:off x="-720325" y="-524008"/>
            <a:ext cx="10997473" cy="704286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8" name="Linha"/>
          <p:cNvSpPr/>
          <p:nvPr/>
        </p:nvSpPr>
        <p:spPr>
          <a:xfrm flipH="1" flipV="1">
            <a:off x="-1849606" y="7973905"/>
            <a:ext cx="22385476" cy="904853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Main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Page</a:t>
            </a:r>
          </a:p>
        </p:txBody>
      </p:sp>
      <p:sp>
        <p:nvSpPr>
          <p:cNvPr id="251" name="Event P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Event Page</a:t>
            </a:r>
          </a:p>
        </p:txBody>
      </p:sp>
      <p:pic>
        <p:nvPicPr>
          <p:cNvPr id="252" name="User Flow - Cowork Space Manager [Recovered]-02-01.svg" descr="User Flow - Cowork Space Manager [Recovered]-02-0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4361" y="-3298696"/>
            <a:ext cx="29303500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230036" y="-32986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User Flow - Cowork Space Manager [Recovered]-02-03.svg" descr="User Flow - Cowork Space Manager [Recovered]-02-03.sv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577072" y="-3752396"/>
            <a:ext cx="30586810" cy="21627192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- Utilizador visualiza os eventos disponíveis. Vê o nome do evento, a sua descrição, a hora de início e os comentários de outros usuários"/>
          <p:cNvSpPr txBox="1"/>
          <p:nvPr/>
        </p:nvSpPr>
        <p:spPr>
          <a:xfrm>
            <a:off x="3120796" y="4635759"/>
            <a:ext cx="10235454" cy="276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- Utilizador visualiza os eventos disponíveis. Vê o nome do evento, a sua descrição, a hora de início e os comentários de outros usuários</a:t>
            </a:r>
          </a:p>
        </p:txBody>
      </p:sp>
      <p:sp>
        <p:nvSpPr>
          <p:cNvPr id="256" name="Linha"/>
          <p:cNvSpPr/>
          <p:nvPr/>
        </p:nvSpPr>
        <p:spPr>
          <a:xfrm flipH="1">
            <a:off x="-720325" y="-524008"/>
            <a:ext cx="10997473" cy="704286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7" name="Linha"/>
          <p:cNvSpPr/>
          <p:nvPr/>
        </p:nvSpPr>
        <p:spPr>
          <a:xfrm flipH="1" flipV="1">
            <a:off x="-1849606" y="7973905"/>
            <a:ext cx="22385476" cy="904853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7" dur="indefinite" fill="hold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54167 -0.014815" origin="layout" pathEditMode="relative">
                                      <p:cBhvr>
                                        <p:cTn id="10" dur="1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1250 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with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0833 0.000000" origin="layout" pathEditMode="relative">
                                      <p:cBhvr>
                                        <p:cTn id="16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2836" y="-32986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User Flow - Cowork Space Manager [Recovered]-02-01.svg" descr="User Flow - Cowork Space Manager [Recovered]-02-01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17961" y="-3298696"/>
            <a:ext cx="29303500" cy="20719793"/>
          </a:xfrm>
          <a:prstGeom prst="rect">
            <a:avLst/>
          </a:prstGeom>
          <a:ln w="12700">
            <a:miter lim="400000"/>
          </a:ln>
        </p:spPr>
      </p:pic>
      <p:sp>
        <p:nvSpPr>
          <p:cNvPr id="261" name="R.S.V.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R.S.V.P</a:t>
            </a:r>
          </a:p>
        </p:txBody>
      </p:sp>
      <p:sp>
        <p:nvSpPr>
          <p:cNvPr id="262" name="- Utilizador vê mais informações sobre o evento e escolha participar ou ser notificado mais tarde."/>
          <p:cNvSpPr txBox="1"/>
          <p:nvPr/>
        </p:nvSpPr>
        <p:spPr>
          <a:xfrm>
            <a:off x="3120796" y="4962367"/>
            <a:ext cx="1023545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- Utilizador vê mais informações sobre o evento e escolha participar ou ser notificado mais tarde.</a:t>
            </a:r>
          </a:p>
        </p:txBody>
      </p:sp>
      <p:pic>
        <p:nvPicPr>
          <p:cNvPr id="263" name="User Flow - Cowork Space Manager [Recovered]-02.svg" descr="User Flow - Cowork Space Manager [Recovered]-02.sv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429816" y="1292988"/>
            <a:ext cx="6427170" cy="1113002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Linha"/>
          <p:cNvSpPr/>
          <p:nvPr/>
        </p:nvSpPr>
        <p:spPr>
          <a:xfrm flipH="1">
            <a:off x="-720325" y="-524008"/>
            <a:ext cx="10997473" cy="704286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5" name="Linha"/>
          <p:cNvSpPr/>
          <p:nvPr/>
        </p:nvSpPr>
        <p:spPr>
          <a:xfrm flipH="1" flipV="1">
            <a:off x="-1849606" y="7973905"/>
            <a:ext cx="22385476" cy="904853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mph" nodeType="afterEffect" presetID="9" grpId="1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; ">
                                      <p:cBhvr>
                                        <p:cTn id="7" dur="indefinite" fill="hold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31250 0.000000" origin="layout" pathEditMode="relative">
                                      <p:cBhvr>
                                        <p:cTn id="10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path" nodeType="with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0833 0.000000" origin="layout" pathEditMode="relative">
                                      <p:cBhvr>
                                        <p:cTn id="1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; ">
                                      <p:cBhvr>
                                        <p:cTn id="17" dur="indefinite" fill="hold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with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52083 0.000000" origin="layout" pathEditMode="relative">
                                      <p:cBhvr>
                                        <p:cTn id="2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4"/>
      <p:bldP build="whole" bldLvl="1" animBg="1" rev="0" advAuto="0" spid="26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uião de Test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Guião de Testes</a:t>
            </a:r>
          </a:p>
          <a:p>
            <a:pPr>
              <a:lnSpc>
                <a:spcPct val="120000"/>
              </a:lnSpc>
              <a:defRPr spc="-100" sz="5000">
                <a:solidFill>
                  <a:srgbClr val="000000"/>
                </a:solidFill>
              </a:defRPr>
            </a:pPr>
            <a:r>
              <a:t>(Core - Gestão de subscrição)</a:t>
            </a:r>
          </a:p>
        </p:txBody>
      </p:sp>
      <p:sp>
        <p:nvSpPr>
          <p:cNvPr id="268" name="Linha"/>
          <p:cNvSpPr/>
          <p:nvPr/>
        </p:nvSpPr>
        <p:spPr>
          <a:xfrm flipV="1">
            <a:off x="-1712913" y="9538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9" name="Linha"/>
          <p:cNvSpPr/>
          <p:nvPr/>
        </p:nvSpPr>
        <p:spPr>
          <a:xfrm>
            <a:off x="-955083" y="4417878"/>
            <a:ext cx="14818327" cy="1192679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0" name="Linha"/>
          <p:cNvSpPr/>
          <p:nvPr/>
        </p:nvSpPr>
        <p:spPr>
          <a:xfrm>
            <a:off x="6863258" y="-234543"/>
            <a:ext cx="20008654" cy="5583165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1" name="Linha"/>
          <p:cNvSpPr/>
          <p:nvPr/>
        </p:nvSpPr>
        <p:spPr>
          <a:xfrm flipV="1">
            <a:off x="11275516" y="2575650"/>
            <a:ext cx="15557501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4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5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76" name="Main P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Page</a:t>
            </a:r>
          </a:p>
        </p:txBody>
      </p:sp>
      <p:sp>
        <p:nvSpPr>
          <p:cNvPr id="277" name="Event P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Event Page</a:t>
            </a:r>
          </a:p>
        </p:txBody>
      </p:sp>
      <p:pic>
        <p:nvPicPr>
          <p:cNvPr id="278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436" y="-32986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User Flow - Cowork Space Manager [Recovered]-02-03.svg" descr="User Flow - Cowork Space Manager [Recovered]-02-03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93472" y="-3752396"/>
            <a:ext cx="30586810" cy="21627192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- Para mais informações sobre a subscrição vamos para a pagina do perfil do utilizador"/>
          <p:cNvSpPr txBox="1"/>
          <p:nvPr/>
        </p:nvSpPr>
        <p:spPr>
          <a:xfrm>
            <a:off x="3120796" y="4962367"/>
            <a:ext cx="1023545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- Para mais informações sobre a subscrição vamos para a pagina do perfil do utilizador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3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4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85" name="Perfi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Perfil</a:t>
            </a:r>
          </a:p>
        </p:txBody>
      </p:sp>
      <p:pic>
        <p:nvPicPr>
          <p:cNvPr id="286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46436" y="-32986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User Flow - Cowork Space Manager [Recovered]-02-03.svg" descr="User Flow - Cowork Space Manager [Recovered]-02-03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93472" y="-3752396"/>
            <a:ext cx="30586810" cy="21627192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Nesta pagina conseguimos observar os eventos aceites pelo utilizador, a sua foto e mais informações pessoais.…"/>
          <p:cNvSpPr txBox="1"/>
          <p:nvPr/>
        </p:nvSpPr>
        <p:spPr>
          <a:xfrm>
            <a:off x="3120796" y="4084975"/>
            <a:ext cx="10235454" cy="595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-"/>
            </a:pPr>
            <a:r>
              <a:t>Nesta pagina conseguimos observar os eventos aceites pelo utilizador, a sua foto e mais informações pessoais.</a:t>
            </a:r>
          </a:p>
          <a:p>
            <a:pPr marL="609600" indent="-609600">
              <a:buSzPct val="123000"/>
              <a:buChar char="-"/>
            </a:pPr>
            <a:r>
              <a:t>Ao ir para a pagina das preferências conseguimos “interagir” com a nossa subscrição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54167 -0.014815" origin="layout" pathEditMode="relative">
                                      <p:cBhvr>
                                        <p:cTn id="6" dur="1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0833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; ">
                                      <p:cBhvr>
                                        <p:cTn id="13" dur="indefinite" fill="hold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6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1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2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3" name="Preferenc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Preferencias</a:t>
            </a:r>
          </a:p>
        </p:txBody>
      </p:sp>
      <p:pic>
        <p:nvPicPr>
          <p:cNvPr id="294" name="User Flow - Cowork Space Manager [Recovered]-02-02.svg" descr="User Flow - Cowork Space Manager [Recovered]-02-02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2836" y="-3501896"/>
            <a:ext cx="29303499" cy="2071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User Flow - Cowork Space Manager [Recovered]-02-03.svg" descr="User Flow - Cowork Space Manager [Recovered]-02-03.sv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59072" y="-3955596"/>
            <a:ext cx="30586810" cy="216271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after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42187 0.000000" origin="layout" pathEditMode="relative">
                                      <p:cBhvr>
                                        <p:cTn id="6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path" nodeType="with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0833 0.000000" origin="layout" pathEditMode="relative">
                                      <p:cBhvr>
                                        <p:cTn id="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; ">
                                      <p:cBhvr>
                                        <p:cTn id="13" dur="indefinite" fill="hold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4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8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99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300" name="User Flow - Cowork Space Manager [Recovered]-01.svg" descr="User Flow - Cowork Space Manager [Recovered]-01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65410" y="90927"/>
            <a:ext cx="19141011" cy="13534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quipa"/>
          <p:cNvSpPr txBox="1"/>
          <p:nvPr>
            <p:ph type="title"/>
          </p:nvPr>
        </p:nvSpPr>
        <p:spPr>
          <a:xfrm>
            <a:off x="1663313" y="1375816"/>
            <a:ext cx="4785192" cy="1434950"/>
          </a:xfrm>
          <a:prstGeom prst="rect">
            <a:avLst/>
          </a:prstGeom>
        </p:spPr>
        <p:txBody>
          <a:bodyPr/>
          <a:lstStyle/>
          <a:p>
            <a:pPr/>
            <a:r>
              <a:t>Equipa</a:t>
            </a:r>
          </a:p>
        </p:txBody>
      </p:sp>
      <p:sp>
        <p:nvSpPr>
          <p:cNvPr id="175" name="Ricardo Dias"/>
          <p:cNvSpPr txBox="1"/>
          <p:nvPr>
            <p:ph type="body" idx="21"/>
          </p:nvPr>
        </p:nvSpPr>
        <p:spPr>
          <a:xfrm>
            <a:off x="4973439" y="4986951"/>
            <a:ext cx="5369322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Ricardo Dias </a:t>
            </a:r>
          </a:p>
        </p:txBody>
      </p:sp>
      <p:sp>
        <p:nvSpPr>
          <p:cNvPr id="176" name="Nº 20220494"/>
          <p:cNvSpPr txBox="1"/>
          <p:nvPr/>
        </p:nvSpPr>
        <p:spPr>
          <a:xfrm>
            <a:off x="4973439" y="5903372"/>
            <a:ext cx="5369322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Nº 20220494</a:t>
            </a:r>
          </a:p>
        </p:txBody>
      </p:sp>
      <p:grpSp>
        <p:nvGrpSpPr>
          <p:cNvPr id="179" name="Agrupar"/>
          <p:cNvGrpSpPr/>
          <p:nvPr/>
        </p:nvGrpSpPr>
        <p:grpSpPr>
          <a:xfrm>
            <a:off x="13457039" y="6314410"/>
            <a:ext cx="5369322" cy="1798380"/>
            <a:chOff x="0" y="0"/>
            <a:chExt cx="5369321" cy="1798378"/>
          </a:xfrm>
        </p:grpSpPr>
        <p:sp>
          <p:nvSpPr>
            <p:cNvPr id="177" name="João Coelho"/>
            <p:cNvSpPr txBox="1"/>
            <p:nvPr/>
          </p:nvSpPr>
          <p:spPr>
            <a:xfrm>
              <a:off x="0" y="0"/>
              <a:ext cx="5369322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5500"/>
              </a:lvl1pPr>
            </a:lstStyle>
            <a:p>
              <a:pPr/>
              <a:r>
                <a:t>João Coelho</a:t>
              </a:r>
            </a:p>
          </p:txBody>
        </p:sp>
        <p:sp>
          <p:nvSpPr>
            <p:cNvPr id="178" name="Nº 20220753"/>
            <p:cNvSpPr txBox="1"/>
            <p:nvPr/>
          </p:nvSpPr>
          <p:spPr>
            <a:xfrm>
              <a:off x="0" y="863600"/>
              <a:ext cx="5369322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sz="3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Nº 20220753</a:t>
              </a:r>
            </a:p>
          </p:txBody>
        </p:sp>
      </p:grpSp>
      <p:sp>
        <p:nvSpPr>
          <p:cNvPr id="180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ha"/>
          <p:cNvSpPr/>
          <p:nvPr/>
        </p:nvSpPr>
        <p:spPr>
          <a:xfrm>
            <a:off x="-2123483" y="3655878"/>
            <a:ext cx="14818327" cy="1192679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bjetiv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</a:t>
            </a:r>
          </a:p>
        </p:txBody>
      </p:sp>
      <p:sp>
        <p:nvSpPr>
          <p:cNvPr id="186" name="- Melhorar a forma de interação e bem estar no local de trabalho de empresas pequena e de tamanho medio."/>
          <p:cNvSpPr txBox="1"/>
          <p:nvPr>
            <p:ph type="body" sz="half" idx="1"/>
          </p:nvPr>
        </p:nvSpPr>
        <p:spPr>
          <a:xfrm>
            <a:off x="3009900" y="3410304"/>
            <a:ext cx="9950649" cy="8256012"/>
          </a:xfrm>
          <a:prstGeom prst="rect">
            <a:avLst/>
          </a:prstGeom>
        </p:spPr>
        <p:txBody>
          <a:bodyPr/>
          <a:lstStyle>
            <a:lvl1pPr marL="0" indent="0" algn="just">
              <a:buSzTx/>
              <a:buNone/>
            </a:lvl1pPr>
          </a:lstStyle>
          <a:p>
            <a:pPr/>
            <a:r>
              <a:t> - Melhorar a forma de interação e bem estar no local de trabalho de empresas pequena e de tamanho medio.</a:t>
            </a:r>
          </a:p>
        </p:txBody>
      </p:sp>
      <p:sp>
        <p:nvSpPr>
          <p:cNvPr id="187" name="- Promover o uso e funcionamento de espaços cowork"/>
          <p:cNvSpPr txBox="1"/>
          <p:nvPr/>
        </p:nvSpPr>
        <p:spPr>
          <a:xfrm>
            <a:off x="3975100" y="7118705"/>
            <a:ext cx="9950649" cy="8256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/>
            <a:r>
              <a:t> - Promover o uso e funcionamento de espaços </a:t>
            </a:r>
            <a:r>
              <a:rPr i="1"/>
              <a:t>cowork</a:t>
            </a:r>
          </a:p>
        </p:txBody>
      </p:sp>
      <p:sp>
        <p:nvSpPr>
          <p:cNvPr id="188" name="Linha"/>
          <p:cNvSpPr/>
          <p:nvPr/>
        </p:nvSpPr>
        <p:spPr>
          <a:xfrm flipV="1">
            <a:off x="12206485" y="-609600"/>
            <a:ext cx="6995916" cy="1454993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Linha"/>
          <p:cNvSpPr/>
          <p:nvPr/>
        </p:nvSpPr>
        <p:spPr>
          <a:xfrm>
            <a:off x="-2031037" y="2799522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Linha"/>
          <p:cNvSpPr/>
          <p:nvPr/>
        </p:nvSpPr>
        <p:spPr>
          <a:xfrm>
            <a:off x="10369450" y="-44948"/>
            <a:ext cx="14315381" cy="3025977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roposta"/>
          <p:cNvSpPr txBox="1"/>
          <p:nvPr>
            <p:ph type="title"/>
          </p:nvPr>
        </p:nvSpPr>
        <p:spPr>
          <a:xfrm>
            <a:off x="1028700" y="952439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Proposta</a:t>
            </a:r>
          </a:p>
        </p:txBody>
      </p:sp>
      <p:sp>
        <p:nvSpPr>
          <p:cNvPr id="193" name="Propomos uma App:"/>
          <p:cNvSpPr txBox="1"/>
          <p:nvPr/>
        </p:nvSpPr>
        <p:spPr>
          <a:xfrm>
            <a:off x="1241196" y="2307234"/>
            <a:ext cx="57500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Propomos uma App:</a:t>
            </a:r>
          </a:p>
        </p:txBody>
      </p:sp>
      <p:sp>
        <p:nvSpPr>
          <p:cNvPr id="194" name="- Que promova o convívio entre clientes do espaço"/>
          <p:cNvSpPr txBox="1"/>
          <p:nvPr/>
        </p:nvSpPr>
        <p:spPr>
          <a:xfrm>
            <a:off x="10639196" y="8218837"/>
            <a:ext cx="632772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 - Que promova o convívio entre clientes do espaço </a:t>
            </a:r>
          </a:p>
        </p:txBody>
      </p:sp>
      <p:sp>
        <p:nvSpPr>
          <p:cNvPr id="195" name="- Que facilite a interação do espaço com os seus clientes"/>
          <p:cNvSpPr txBox="1"/>
          <p:nvPr/>
        </p:nvSpPr>
        <p:spPr>
          <a:xfrm>
            <a:off x="10639196" y="4244817"/>
            <a:ext cx="6327724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 - Que facilite a interação do espaço com os seus clientes</a:t>
            </a:r>
          </a:p>
        </p:txBody>
      </p:sp>
      <p:sp>
        <p:nvSpPr>
          <p:cNvPr id="196" name="Linha"/>
          <p:cNvSpPr/>
          <p:nvPr/>
        </p:nvSpPr>
        <p:spPr>
          <a:xfrm flipV="1">
            <a:off x="16041885" y="-403325"/>
            <a:ext cx="7529514" cy="1556385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Linha"/>
          <p:cNvSpPr/>
          <p:nvPr/>
        </p:nvSpPr>
        <p:spPr>
          <a:xfrm>
            <a:off x="-481637" y="3216185"/>
            <a:ext cx="9931036" cy="1212017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8" name="Linha"/>
          <p:cNvSpPr/>
          <p:nvPr/>
        </p:nvSpPr>
        <p:spPr>
          <a:xfrm>
            <a:off x="11093052" y="-137519"/>
            <a:ext cx="14192846" cy="3613079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Linha"/>
          <p:cNvSpPr/>
          <p:nvPr/>
        </p:nvSpPr>
        <p:spPr>
          <a:xfrm flipH="1">
            <a:off x="3262712" y="-706155"/>
            <a:ext cx="7991741" cy="1547418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de Social"/>
          <p:cNvSpPr txBox="1"/>
          <p:nvPr>
            <p:ph type="body" sz="half" idx="1"/>
          </p:nvPr>
        </p:nvSpPr>
        <p:spPr>
          <a:xfrm>
            <a:off x="-2781300" y="3498443"/>
            <a:ext cx="21971000" cy="3874314"/>
          </a:xfrm>
          <a:prstGeom prst="rect">
            <a:avLst/>
          </a:prstGeom>
        </p:spPr>
        <p:txBody>
          <a:bodyPr/>
          <a:lstStyle>
            <a:lvl1pPr>
              <a:defRPr spc="-200" sz="10000">
                <a:solidFill>
                  <a:srgbClr val="155BB0"/>
                </a:solidFill>
              </a:defRPr>
            </a:lvl1pPr>
          </a:lstStyle>
          <a:p>
            <a:pPr/>
            <a:r>
              <a:t>Rede Social </a:t>
            </a:r>
          </a:p>
        </p:txBody>
      </p:sp>
      <p:sp>
        <p:nvSpPr>
          <p:cNvPr id="202" name="Linha"/>
          <p:cNvSpPr/>
          <p:nvPr/>
        </p:nvSpPr>
        <p:spPr>
          <a:xfrm flipV="1">
            <a:off x="13908285" y="-861535"/>
            <a:ext cx="7529514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Linha"/>
          <p:cNvSpPr/>
          <p:nvPr/>
        </p:nvSpPr>
        <p:spPr>
          <a:xfrm>
            <a:off x="-2615237" y="2757975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Linha"/>
          <p:cNvSpPr/>
          <p:nvPr/>
        </p:nvSpPr>
        <p:spPr>
          <a:xfrm>
            <a:off x="8959452" y="-595729"/>
            <a:ext cx="16594537" cy="384953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5" name="Linha"/>
          <p:cNvSpPr/>
          <p:nvPr/>
        </p:nvSpPr>
        <p:spPr>
          <a:xfrm flipH="1">
            <a:off x="-293287" y="-1723166"/>
            <a:ext cx="7991740" cy="1547418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Linha"/>
          <p:cNvSpPr/>
          <p:nvPr/>
        </p:nvSpPr>
        <p:spPr>
          <a:xfrm flipH="1" flipV="1">
            <a:off x="-1849607" y="7973906"/>
            <a:ext cx="26965614" cy="588622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Gestor de Espaço"/>
          <p:cNvSpPr txBox="1"/>
          <p:nvPr/>
        </p:nvSpPr>
        <p:spPr>
          <a:xfrm>
            <a:off x="4737100" y="6343243"/>
            <a:ext cx="21971000" cy="3874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pc="-200" sz="10000">
                <a:solidFill>
                  <a:srgbClr val="0D2C53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Gestor de Espaço</a:t>
            </a:r>
          </a:p>
        </p:txBody>
      </p:sp>
      <p:sp>
        <p:nvSpPr>
          <p:cNvPr id="208" name="X"/>
          <p:cNvSpPr txBox="1"/>
          <p:nvPr/>
        </p:nvSpPr>
        <p:spPr>
          <a:xfrm>
            <a:off x="419099" y="4940370"/>
            <a:ext cx="21971001" cy="387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pc="-200" sz="10000">
                <a:solidFill>
                  <a:srgbClr val="1E4D8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oblem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Problemas</a:t>
            </a:r>
          </a:p>
        </p:txBody>
      </p:sp>
      <p:sp>
        <p:nvSpPr>
          <p:cNvPr id="211" name="1º - Existem demasiadas redes sociais hoje em dia."/>
          <p:cNvSpPr txBox="1"/>
          <p:nvPr/>
        </p:nvSpPr>
        <p:spPr>
          <a:xfrm>
            <a:off x="3751381" y="4541463"/>
            <a:ext cx="7371856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1º - Existem demasiadas redes sociais hoje em dia.</a:t>
            </a:r>
          </a:p>
        </p:txBody>
      </p:sp>
      <p:sp>
        <p:nvSpPr>
          <p:cNvPr id="212" name="2º - O método e tipo de subscrição varia de espaço para espaço"/>
          <p:cNvSpPr txBox="1"/>
          <p:nvPr/>
        </p:nvSpPr>
        <p:spPr>
          <a:xfrm>
            <a:off x="3857396" y="6268416"/>
            <a:ext cx="7159826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2º - O método e tipo de subscrição varia de espaço para espaço</a:t>
            </a:r>
          </a:p>
        </p:txBody>
      </p:sp>
      <p:sp>
        <p:nvSpPr>
          <p:cNvPr id="213" name="Linha"/>
          <p:cNvSpPr/>
          <p:nvPr/>
        </p:nvSpPr>
        <p:spPr>
          <a:xfrm flipV="1">
            <a:off x="12460485" y="-812594"/>
            <a:ext cx="6995916" cy="1454993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4" name="Linha"/>
          <p:cNvSpPr/>
          <p:nvPr/>
        </p:nvSpPr>
        <p:spPr>
          <a:xfrm>
            <a:off x="-2691437" y="4272928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5" name="Linha"/>
          <p:cNvSpPr/>
          <p:nvPr/>
        </p:nvSpPr>
        <p:spPr>
          <a:xfrm>
            <a:off x="10308927" y="-996448"/>
            <a:ext cx="14629905" cy="3774483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oluçõ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Soluções</a:t>
            </a:r>
          </a:p>
        </p:txBody>
      </p:sp>
      <p:sp>
        <p:nvSpPr>
          <p:cNvPr id="218" name="Para todos os problemas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Para todos os problemas:</a:t>
            </a:r>
          </a:p>
        </p:txBody>
      </p:sp>
      <p:sp>
        <p:nvSpPr>
          <p:cNvPr id="219" name="1º - Criar uma rede social de baixo compromisso"/>
          <p:cNvSpPr txBox="1"/>
          <p:nvPr/>
        </p:nvSpPr>
        <p:spPr>
          <a:xfrm>
            <a:off x="3095396" y="4984175"/>
            <a:ext cx="7159826" cy="146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1º - Criar uma rede social de baixo compromisso</a:t>
            </a:r>
          </a:p>
        </p:txBody>
      </p:sp>
      <p:sp>
        <p:nvSpPr>
          <p:cNvPr id="220" name="2º - Personalizar a gestão de subscrições de acordo com o espaço"/>
          <p:cNvSpPr txBox="1"/>
          <p:nvPr/>
        </p:nvSpPr>
        <p:spPr>
          <a:xfrm>
            <a:off x="5914796" y="7319077"/>
            <a:ext cx="7709597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2º - Personalizar a gestão de subscrições de acordo com o espaço</a:t>
            </a:r>
          </a:p>
        </p:txBody>
      </p:sp>
      <p:sp>
        <p:nvSpPr>
          <p:cNvPr id="221" name="Linha"/>
          <p:cNvSpPr/>
          <p:nvPr/>
        </p:nvSpPr>
        <p:spPr>
          <a:xfrm flipV="1">
            <a:off x="15940285" y="-582135"/>
            <a:ext cx="7529514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2" name="Linha"/>
          <p:cNvSpPr/>
          <p:nvPr/>
        </p:nvSpPr>
        <p:spPr>
          <a:xfrm>
            <a:off x="-583237" y="3037375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3" name="Linha"/>
          <p:cNvSpPr/>
          <p:nvPr/>
        </p:nvSpPr>
        <p:spPr>
          <a:xfrm>
            <a:off x="10991452" y="-316329"/>
            <a:ext cx="16594537" cy="384953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4" name="Linha"/>
          <p:cNvSpPr/>
          <p:nvPr/>
        </p:nvSpPr>
        <p:spPr>
          <a:xfrm flipH="1" flipV="1">
            <a:off x="-20807" y="9370906"/>
            <a:ext cx="26965614" cy="588622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nclus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Conclusão</a:t>
            </a:r>
          </a:p>
        </p:txBody>
      </p:sp>
      <p:sp>
        <p:nvSpPr>
          <p:cNvPr id="227" name="Concluindo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Concluindo…</a:t>
            </a:r>
          </a:p>
        </p:txBody>
      </p:sp>
      <p:sp>
        <p:nvSpPr>
          <p:cNvPr id="228" name="Ao juntar estes dois conceitos conseguimos satisfazer as necessidades tanto dos clientes como do espaço de coworking."/>
          <p:cNvSpPr txBox="1"/>
          <p:nvPr/>
        </p:nvSpPr>
        <p:spPr>
          <a:xfrm>
            <a:off x="7949848" y="5147350"/>
            <a:ext cx="8484304" cy="342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Ao juntar estes dois conceitos conseguimos satisfazer as necessidades tanto dos clientes como do espaço de </a:t>
            </a:r>
            <a:r>
              <a:rPr i="1"/>
              <a:t>coworking.</a:t>
            </a:r>
          </a:p>
        </p:txBody>
      </p:sp>
      <p:sp>
        <p:nvSpPr>
          <p:cNvPr id="229" name="Linha"/>
          <p:cNvSpPr/>
          <p:nvPr/>
        </p:nvSpPr>
        <p:spPr>
          <a:xfrm flipV="1">
            <a:off x="15483085" y="2065"/>
            <a:ext cx="7529514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0" name="Linha"/>
          <p:cNvSpPr/>
          <p:nvPr/>
        </p:nvSpPr>
        <p:spPr>
          <a:xfrm>
            <a:off x="10272711" y="-223460"/>
            <a:ext cx="16856078" cy="43408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ha"/>
          <p:cNvSpPr/>
          <p:nvPr/>
        </p:nvSpPr>
        <p:spPr>
          <a:xfrm flipH="1">
            <a:off x="-2231427" y="-898619"/>
            <a:ext cx="13250136" cy="1470162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Linha"/>
          <p:cNvSpPr/>
          <p:nvPr/>
        </p:nvSpPr>
        <p:spPr>
          <a:xfrm flipH="1" flipV="1">
            <a:off x="-274807" y="8837506"/>
            <a:ext cx="26965614" cy="588622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uião de Test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</a:pPr>
            <a:r>
              <a:t>Guião de Testes</a:t>
            </a:r>
          </a:p>
          <a:p>
            <a:pPr>
              <a:lnSpc>
                <a:spcPct val="120000"/>
              </a:lnSpc>
              <a:defRPr spc="-100" sz="5000">
                <a:solidFill>
                  <a:srgbClr val="000000"/>
                </a:solidFill>
              </a:defRPr>
            </a:pPr>
            <a:r>
              <a:t>(Core - Eventos)</a:t>
            </a:r>
          </a:p>
        </p:txBody>
      </p:sp>
      <p:sp>
        <p:nvSpPr>
          <p:cNvPr id="235" name="Linha"/>
          <p:cNvSpPr/>
          <p:nvPr/>
        </p:nvSpPr>
        <p:spPr>
          <a:xfrm flipH="1" flipV="1">
            <a:off x="-15821847" y="408465"/>
            <a:ext cx="7529515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6" name="Linha"/>
          <p:cNvSpPr/>
          <p:nvPr/>
        </p:nvSpPr>
        <p:spPr>
          <a:xfrm flipH="1">
            <a:off x="-1699846" y="-1178232"/>
            <a:ext cx="12242236" cy="1732637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7" name="Linha"/>
          <p:cNvSpPr/>
          <p:nvPr/>
        </p:nvSpPr>
        <p:spPr>
          <a:xfrm flipH="1" flipV="1">
            <a:off x="11704109" y="-657797"/>
            <a:ext cx="17270416" cy="11595852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Linha"/>
          <p:cNvSpPr/>
          <p:nvPr/>
        </p:nvSpPr>
        <p:spPr>
          <a:xfrm>
            <a:off x="-2082503" y="-453165"/>
            <a:ext cx="7991744" cy="1547418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Linha"/>
          <p:cNvSpPr/>
          <p:nvPr/>
        </p:nvSpPr>
        <p:spPr>
          <a:xfrm flipV="1">
            <a:off x="-19500055" y="6041918"/>
            <a:ext cx="47362012" cy="908821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