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e data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Autor e data</a:t>
            </a:r>
          </a:p>
        </p:txBody>
      </p:sp>
      <p:sp>
        <p:nvSpPr>
          <p:cNvPr id="12" name="Título da apresentação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13" name="Nível um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o diapositivo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100" name="Subtítulo do diapositivo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101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a agenda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da agenda</a:t>
            </a:r>
          </a:p>
        </p:txBody>
      </p:sp>
      <p:sp>
        <p:nvSpPr>
          <p:cNvPr id="109" name="Subtítulo da agenda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da agenda</a:t>
            </a:r>
          </a:p>
        </p:txBody>
      </p:sp>
      <p:sp>
        <p:nvSpPr>
          <p:cNvPr id="110" name="Nível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Tópicos da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ível um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c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ível um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ção factual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Informação factual</a:t>
            </a:r>
          </a:p>
        </p:txBody>
      </p:sp>
      <p:sp>
        <p:nvSpPr>
          <p:cNvPr id="128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ição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Atribuição</a:t>
            </a:r>
          </a:p>
        </p:txBody>
      </p:sp>
      <p:sp>
        <p:nvSpPr>
          <p:cNvPr id="136" name="Nível um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“Citação notável”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 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alões de ar quente vistos de baixo contra um céu azul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Grande plano de um balão de ar quente visto de cima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alões de ar quente vistos de baixo contra um céu azul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alões de ar quente vistos de baixo contra um céu azul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ande plano de um balão de ar quente visto de cima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a apresentação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23" name="Autor e dat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 e data</a:t>
            </a:r>
          </a:p>
        </p:txBody>
      </p:sp>
      <p:sp>
        <p:nvSpPr>
          <p:cNvPr id="24" name="Nível um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grafia alterna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rande plano de um balão de ar quente visto de baixo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o diapositivo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do diapositivo</a:t>
            </a:r>
          </a:p>
        </p:txBody>
      </p:sp>
      <p:sp>
        <p:nvSpPr>
          <p:cNvPr id="34" name="Nível um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do diapositivo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o diapositivo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diapositiv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43" name="Subtítulo do diapositivo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44" name="Nível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s e fotograf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o diapositivo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61" name="Nível um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alões de ar quente vistos de baixo contra um céu azul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o diapositivo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64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/marcas/vídeo em direto peque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ubtítulo do diapositivo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72" name="Nível um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Título do diapositivo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74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/marcas/vídeo em dire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ítulo do diapositivo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diapositivo</a:t>
            </a:r>
          </a:p>
        </p:txBody>
      </p:sp>
      <p:sp>
        <p:nvSpPr>
          <p:cNvPr id="82" name="Nível um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Título do diapositivo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do diapositivo</a:t>
            </a:r>
          </a:p>
        </p:txBody>
      </p:sp>
      <p:sp>
        <p:nvSpPr>
          <p:cNvPr id="84" name="Número do diapositivo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ção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ção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de secção</a:t>
            </a:r>
          </a:p>
        </p:txBody>
      </p:sp>
      <p:sp>
        <p:nvSpPr>
          <p:cNvPr id="92" name="Número do diapositivo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diapositivo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do diapositivo</a:t>
            </a:r>
          </a:p>
        </p:txBody>
      </p:sp>
      <p:sp>
        <p:nvSpPr>
          <p:cNvPr id="3" name="Nível um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do diapositivo com marcas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o diapositivo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925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rotótipo - Sola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Protótipo - Solar</a:t>
            </a:r>
          </a:p>
        </p:txBody>
      </p:sp>
      <p:sp>
        <p:nvSpPr>
          <p:cNvPr id="172" name="/* Co-Net-Working */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2A5BF"/>
                </a:solidFill>
              </a:defRPr>
            </a:lvl1pPr>
          </a:lstStyle>
          <a:p>
            <a:pPr/>
            <a:r>
              <a:t>/* Co-Net-Working */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onclus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Conclusão</a:t>
            </a:r>
          </a:p>
        </p:txBody>
      </p:sp>
      <p:sp>
        <p:nvSpPr>
          <p:cNvPr id="230" name="Linha"/>
          <p:cNvSpPr/>
          <p:nvPr/>
        </p:nvSpPr>
        <p:spPr>
          <a:xfrm flipH="1">
            <a:off x="16661314" y="7807898"/>
            <a:ext cx="10997473" cy="704286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1" name="Linha"/>
          <p:cNvSpPr/>
          <p:nvPr/>
        </p:nvSpPr>
        <p:spPr>
          <a:xfrm flipH="1" flipV="1">
            <a:off x="-1849606" y="7973905"/>
            <a:ext cx="22385476" cy="9048530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2" name="Com o protótipo concluído, o próximo passo será a API."/>
          <p:cNvSpPr txBox="1"/>
          <p:nvPr/>
        </p:nvSpPr>
        <p:spPr>
          <a:xfrm>
            <a:off x="2861582" y="4412978"/>
            <a:ext cx="8508139" cy="146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pPr/>
            <a:r>
              <a:t>Com o protótipo concluído, o próximo passo será a API.</a:t>
            </a:r>
          </a:p>
        </p:txBody>
      </p:sp>
      <p:sp>
        <p:nvSpPr>
          <p:cNvPr id="233" name="A API permite-nos testar a app com informação persistente e em situações de stress."/>
          <p:cNvSpPr txBox="1"/>
          <p:nvPr/>
        </p:nvSpPr>
        <p:spPr>
          <a:xfrm>
            <a:off x="10064264" y="7188156"/>
            <a:ext cx="11458155" cy="2114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/>
            <a:r>
              <a:t>A API permite-nos testar a app com informação persistente e em situações de </a:t>
            </a:r>
            <a:r>
              <a:rPr i="1"/>
              <a:t>stress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Objetivos - AP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Objetivos - API</a:t>
            </a:r>
          </a:p>
        </p:txBody>
      </p:sp>
      <p:sp>
        <p:nvSpPr>
          <p:cNvPr id="236" name="Estar preparada para o crescimento da App e possíveis novas features.…"/>
          <p:cNvSpPr txBox="1"/>
          <p:nvPr/>
        </p:nvSpPr>
        <p:spPr>
          <a:xfrm>
            <a:off x="4677768" y="4208383"/>
            <a:ext cx="9616237" cy="5299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just">
              <a:buSzPct val="123000"/>
              <a:buChar char="-"/>
            </a:pPr>
            <a:r>
              <a:t>Estar preparada para o crescimento da App e possíveis novas features.</a:t>
            </a:r>
          </a:p>
          <a:p>
            <a:pPr marL="609600" indent="-609600" algn="just">
              <a:buSzPct val="123000"/>
              <a:buChar char="-"/>
            </a:pPr>
            <a:r>
              <a:t>Mantê-la desassociada da App, sendo adaptável a outros serviços ou aplicações que possam aparecer no futuro</a:t>
            </a:r>
          </a:p>
        </p:txBody>
      </p:sp>
      <p:sp>
        <p:nvSpPr>
          <p:cNvPr id="237" name="Linha"/>
          <p:cNvSpPr/>
          <p:nvPr/>
        </p:nvSpPr>
        <p:spPr>
          <a:xfrm flipV="1">
            <a:off x="18382548" y="1879252"/>
            <a:ext cx="6995916" cy="14549934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8" name="Linha"/>
          <p:cNvSpPr/>
          <p:nvPr/>
        </p:nvSpPr>
        <p:spPr>
          <a:xfrm>
            <a:off x="-2691437" y="4272928"/>
            <a:ext cx="9931036" cy="1212016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39" name="Linha"/>
          <p:cNvSpPr/>
          <p:nvPr/>
        </p:nvSpPr>
        <p:spPr>
          <a:xfrm>
            <a:off x="10308927" y="-996448"/>
            <a:ext cx="14629905" cy="3774483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925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*/"/>
          <p:cNvSpPr txBox="1"/>
          <p:nvPr>
            <p:ph type="ctrTitle"/>
          </p:nvPr>
        </p:nvSpPr>
        <p:spPr>
          <a:xfrm>
            <a:off x="5061444" y="2511639"/>
            <a:ext cx="14261112" cy="6915349"/>
          </a:xfrm>
          <a:prstGeom prst="rect">
            <a:avLst/>
          </a:prstGeom>
        </p:spPr>
        <p:txBody>
          <a:bodyPr/>
          <a:lstStyle>
            <a:lvl1pPr algn="ctr">
              <a:defRPr spc="-600" sz="30000"/>
            </a:lvl1pPr>
          </a:lstStyle>
          <a:p>
            <a:pPr/>
            <a:r>
              <a:t>*/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quipa"/>
          <p:cNvSpPr txBox="1"/>
          <p:nvPr>
            <p:ph type="title"/>
          </p:nvPr>
        </p:nvSpPr>
        <p:spPr>
          <a:xfrm>
            <a:off x="1663313" y="1375816"/>
            <a:ext cx="4785192" cy="1434950"/>
          </a:xfrm>
          <a:prstGeom prst="rect">
            <a:avLst/>
          </a:prstGeom>
        </p:spPr>
        <p:txBody>
          <a:bodyPr/>
          <a:lstStyle/>
          <a:p>
            <a:pPr/>
            <a:r>
              <a:t>Equipa</a:t>
            </a:r>
          </a:p>
        </p:txBody>
      </p:sp>
      <p:sp>
        <p:nvSpPr>
          <p:cNvPr id="175" name="Ricardo Dias"/>
          <p:cNvSpPr txBox="1"/>
          <p:nvPr>
            <p:ph type="body" idx="21"/>
          </p:nvPr>
        </p:nvSpPr>
        <p:spPr>
          <a:xfrm>
            <a:off x="4973439" y="4986951"/>
            <a:ext cx="5369322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Ricardo Dias </a:t>
            </a:r>
          </a:p>
        </p:txBody>
      </p:sp>
      <p:sp>
        <p:nvSpPr>
          <p:cNvPr id="176" name="Nº 20220494"/>
          <p:cNvSpPr txBox="1"/>
          <p:nvPr/>
        </p:nvSpPr>
        <p:spPr>
          <a:xfrm>
            <a:off x="4973439" y="5903372"/>
            <a:ext cx="5369322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r>
              <a:t>Nº 20220494</a:t>
            </a:r>
          </a:p>
        </p:txBody>
      </p:sp>
      <p:grpSp>
        <p:nvGrpSpPr>
          <p:cNvPr id="179" name="Agrupar"/>
          <p:cNvGrpSpPr/>
          <p:nvPr/>
        </p:nvGrpSpPr>
        <p:grpSpPr>
          <a:xfrm>
            <a:off x="13457039" y="6314410"/>
            <a:ext cx="5369322" cy="1798380"/>
            <a:chOff x="0" y="0"/>
            <a:chExt cx="5369321" cy="1798378"/>
          </a:xfrm>
        </p:grpSpPr>
        <p:sp>
          <p:nvSpPr>
            <p:cNvPr id="177" name="João Coelho"/>
            <p:cNvSpPr txBox="1"/>
            <p:nvPr/>
          </p:nvSpPr>
          <p:spPr>
            <a:xfrm>
              <a:off x="0" y="0"/>
              <a:ext cx="5369322" cy="934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defTabSz="825500">
                <a:lnSpc>
                  <a:spcPct val="100000"/>
                </a:lnSpc>
                <a:spcBef>
                  <a:spcPts val="0"/>
                </a:spcBef>
                <a:defRPr b="1" sz="5500"/>
              </a:lvl1pPr>
            </a:lstStyle>
            <a:p>
              <a:pPr/>
              <a:r>
                <a:t>João Coelho</a:t>
              </a:r>
            </a:p>
          </p:txBody>
        </p:sp>
        <p:sp>
          <p:nvSpPr>
            <p:cNvPr id="178" name="Nº 20220753"/>
            <p:cNvSpPr txBox="1"/>
            <p:nvPr/>
          </p:nvSpPr>
          <p:spPr>
            <a:xfrm>
              <a:off x="0" y="863600"/>
              <a:ext cx="5369322" cy="9347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>
              <a:lvl1pPr defTabSz="825500">
                <a:lnSpc>
                  <a:spcPct val="100000"/>
                </a:lnSpc>
                <a:spcBef>
                  <a:spcPts val="0"/>
                </a:spcBef>
                <a:defRPr sz="3000"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lvl1pPr>
            </a:lstStyle>
            <a:p>
              <a:pPr/>
              <a:r>
                <a:t>Nº 20220753</a:t>
              </a:r>
            </a:p>
          </p:txBody>
        </p:sp>
      </p:grpSp>
      <p:sp>
        <p:nvSpPr>
          <p:cNvPr id="180" name="Linha"/>
          <p:cNvSpPr/>
          <p:nvPr/>
        </p:nvSpPr>
        <p:spPr>
          <a:xfrm flipV="1">
            <a:off x="-2881313" y="8776891"/>
            <a:ext cx="28312270" cy="290651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1" name="Linha"/>
          <p:cNvSpPr/>
          <p:nvPr/>
        </p:nvSpPr>
        <p:spPr>
          <a:xfrm>
            <a:off x="-2123483" y="3655878"/>
            <a:ext cx="14818327" cy="11926794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2" name="Linha"/>
          <p:cNvSpPr/>
          <p:nvPr/>
        </p:nvSpPr>
        <p:spPr>
          <a:xfrm>
            <a:off x="6579890" y="-400041"/>
            <a:ext cx="19123621" cy="4986664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3" name="Linha"/>
          <p:cNvSpPr/>
          <p:nvPr/>
        </p:nvSpPr>
        <p:spPr>
          <a:xfrm flipV="1">
            <a:off x="10107116" y="1813650"/>
            <a:ext cx="15557502" cy="16832996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onto de Parti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Ponto de Partida</a:t>
            </a:r>
          </a:p>
        </p:txBody>
      </p:sp>
      <p:sp>
        <p:nvSpPr>
          <p:cNvPr id="186" name="- O projeto Solar tem como objetivo ser o interlocutor entre espaços de Coworking e os seus utilizadores."/>
          <p:cNvSpPr txBox="1"/>
          <p:nvPr>
            <p:ph type="body" sz="half" idx="1"/>
          </p:nvPr>
        </p:nvSpPr>
        <p:spPr>
          <a:xfrm>
            <a:off x="7867668" y="5569304"/>
            <a:ext cx="9950649" cy="8256012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  <a:defRPr>
                <a:solidFill>
                  <a:srgbClr val="484848"/>
                </a:solidFill>
              </a:defRPr>
            </a:pPr>
            <a:r>
              <a:t> - O </a:t>
            </a:r>
            <a:r>
              <a:rPr b="1"/>
              <a:t>projeto </a:t>
            </a:r>
            <a:r>
              <a:rPr b="1" i="1"/>
              <a:t>Solar</a:t>
            </a:r>
            <a:r>
              <a:rPr i="1"/>
              <a:t> </a:t>
            </a:r>
            <a:r>
              <a:t>tem como objetivo </a:t>
            </a:r>
            <a:r>
              <a:rPr b="1"/>
              <a:t>ser o interlocutor</a:t>
            </a:r>
            <a:r>
              <a:t> entre espaços de </a:t>
            </a:r>
            <a:r>
              <a:rPr b="1"/>
              <a:t>Coworking</a:t>
            </a:r>
            <a:r>
              <a:t> e os seus </a:t>
            </a:r>
            <a:r>
              <a:rPr b="1"/>
              <a:t>utilizadores</a:t>
            </a:r>
            <a:r>
              <a:t>.</a:t>
            </a:r>
          </a:p>
        </p:txBody>
      </p:sp>
      <p:sp>
        <p:nvSpPr>
          <p:cNvPr id="187" name="Linha"/>
          <p:cNvSpPr/>
          <p:nvPr/>
        </p:nvSpPr>
        <p:spPr>
          <a:xfrm>
            <a:off x="-2031037" y="2799522"/>
            <a:ext cx="9931036" cy="1212016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8" name="Linha"/>
          <p:cNvSpPr/>
          <p:nvPr/>
        </p:nvSpPr>
        <p:spPr>
          <a:xfrm>
            <a:off x="10369450" y="-44948"/>
            <a:ext cx="14315381" cy="3025977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inha"/>
          <p:cNvSpPr/>
          <p:nvPr/>
        </p:nvSpPr>
        <p:spPr>
          <a:xfrm>
            <a:off x="7181452" y="-1533921"/>
            <a:ext cx="19189306" cy="4827434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" name="Ponto de Partida"/>
          <p:cNvSpPr txBox="1"/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Ponto de Partida</a:t>
            </a:r>
          </a:p>
        </p:txBody>
      </p:sp>
      <p:sp>
        <p:nvSpPr>
          <p:cNvPr id="192" name="- Como tal propusemos:"/>
          <p:cNvSpPr txBox="1"/>
          <p:nvPr/>
        </p:nvSpPr>
        <p:spPr>
          <a:xfrm>
            <a:off x="2354087" y="4113136"/>
            <a:ext cx="995065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just">
              <a:defRPr>
                <a:solidFill>
                  <a:srgbClr val="484848"/>
                </a:solidFill>
              </a:defRPr>
            </a:lvl1pPr>
          </a:lstStyle>
          <a:p>
            <a:pPr/>
            <a:r>
              <a:t> - Como tal propusemos:</a:t>
            </a:r>
          </a:p>
        </p:txBody>
      </p:sp>
      <p:sp>
        <p:nvSpPr>
          <p:cNvPr id="193" name="Uma aplicação móvel onde os utilizadores pudessem gerir as suas subscrições aos espaços."/>
          <p:cNvSpPr txBox="1"/>
          <p:nvPr/>
        </p:nvSpPr>
        <p:spPr>
          <a:xfrm>
            <a:off x="3083774" y="6540759"/>
            <a:ext cx="8034076" cy="2768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defRPr>
                <a:solidFill>
                  <a:srgbClr val="484848"/>
                </a:solidFill>
              </a:defRPr>
            </a:lvl1pPr>
          </a:lstStyle>
          <a:p>
            <a:pPr/>
            <a:r>
              <a:t>Uma aplicação móvel onde os utilizadores pudessem gerir as suas subscrições aos espaços.</a:t>
            </a:r>
          </a:p>
        </p:txBody>
      </p:sp>
      <p:sp>
        <p:nvSpPr>
          <p:cNvPr id="194" name="Uma plataforma para os espaços interagirem de uma forma mais simples e direta com os seus presentes e futuros utilizadores."/>
          <p:cNvSpPr txBox="1"/>
          <p:nvPr/>
        </p:nvSpPr>
        <p:spPr>
          <a:xfrm>
            <a:off x="13538836" y="6196616"/>
            <a:ext cx="8491077" cy="345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>
                <a:solidFill>
                  <a:srgbClr val="484848"/>
                </a:solidFill>
              </a:defRPr>
            </a:pPr>
            <a:r>
              <a:t>Uma </a:t>
            </a:r>
            <a:r>
              <a:rPr b="1"/>
              <a:t>plataforma</a:t>
            </a:r>
            <a:r>
              <a:t> para os </a:t>
            </a:r>
            <a:r>
              <a:rPr b="1"/>
              <a:t>espaços interagirem</a:t>
            </a:r>
            <a:r>
              <a:t> de uma forma mais simples e direta com os seus presentes e futuros </a:t>
            </a:r>
            <a:r>
              <a:rPr b="1"/>
              <a:t>utilizadores</a:t>
            </a:r>
            <a:r>
              <a:t>.</a:t>
            </a:r>
          </a:p>
        </p:txBody>
      </p:sp>
      <p:sp>
        <p:nvSpPr>
          <p:cNvPr id="195" name="Linha"/>
          <p:cNvSpPr/>
          <p:nvPr/>
        </p:nvSpPr>
        <p:spPr>
          <a:xfrm flipH="1">
            <a:off x="11769154" y="5676769"/>
            <a:ext cx="661178" cy="4496062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Declaração"/>
          <p:cNvSpPr txBox="1"/>
          <p:nvPr>
            <p:ph type="body" sz="half" idx="1"/>
          </p:nvPr>
        </p:nvSpPr>
        <p:spPr>
          <a:xfrm>
            <a:off x="-114300" y="5346770"/>
            <a:ext cx="21971000" cy="38743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20000"/>
              </a:lnSpc>
              <a:defRPr>
                <a:solidFill>
                  <a:srgbClr val="0F2F52"/>
                </a:solidFill>
              </a:defRPr>
            </a:pPr>
          </a:p>
        </p:txBody>
      </p:sp>
      <p:sp>
        <p:nvSpPr>
          <p:cNvPr id="198" name="Linha"/>
          <p:cNvSpPr/>
          <p:nvPr/>
        </p:nvSpPr>
        <p:spPr>
          <a:xfrm flipH="1" flipV="1">
            <a:off x="-15821847" y="408465"/>
            <a:ext cx="7529515" cy="1556384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Linha"/>
          <p:cNvSpPr/>
          <p:nvPr/>
        </p:nvSpPr>
        <p:spPr>
          <a:xfrm flipH="1">
            <a:off x="-1699846" y="-1178232"/>
            <a:ext cx="12242236" cy="17326376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0" name="Linha"/>
          <p:cNvSpPr/>
          <p:nvPr/>
        </p:nvSpPr>
        <p:spPr>
          <a:xfrm flipH="1" flipV="1">
            <a:off x="11704109" y="-657797"/>
            <a:ext cx="17270416" cy="11595852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" name="Linha"/>
          <p:cNvSpPr/>
          <p:nvPr/>
        </p:nvSpPr>
        <p:spPr>
          <a:xfrm>
            <a:off x="-2082503" y="-453165"/>
            <a:ext cx="7991744" cy="15474182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2" name="Linha"/>
          <p:cNvSpPr/>
          <p:nvPr/>
        </p:nvSpPr>
        <p:spPr>
          <a:xfrm flipV="1">
            <a:off x="-19500055" y="6041918"/>
            <a:ext cx="47362012" cy="9088216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" name="Base de Dados"/>
          <p:cNvSpPr txBox="1"/>
          <p:nvPr/>
        </p:nvSpPr>
        <p:spPr>
          <a:xfrm>
            <a:off x="-114300" y="5346770"/>
            <a:ext cx="21971000" cy="3874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pc="-232" sz="11600">
                <a:solidFill>
                  <a:srgbClr val="0F2F52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Base de Dados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Linha"/>
          <p:cNvSpPr/>
          <p:nvPr/>
        </p:nvSpPr>
        <p:spPr>
          <a:xfrm flipV="1">
            <a:off x="-2728913" y="9996091"/>
            <a:ext cx="28312270" cy="2906513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6" name="Linha"/>
          <p:cNvSpPr/>
          <p:nvPr/>
        </p:nvSpPr>
        <p:spPr>
          <a:xfrm>
            <a:off x="-2123483" y="3655878"/>
            <a:ext cx="14818327" cy="11926794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7" name="- A modelação da base de dados foi feita com o pressuposto de ser escalável."/>
          <p:cNvSpPr txBox="1"/>
          <p:nvPr>
            <p:ph type="body" sz="half" idx="4294967295"/>
          </p:nvPr>
        </p:nvSpPr>
        <p:spPr>
          <a:xfrm>
            <a:off x="3086100" y="3940379"/>
            <a:ext cx="9950649" cy="8256012"/>
          </a:xfrm>
          <a:prstGeom prst="rect">
            <a:avLst/>
          </a:prstGeom>
        </p:spPr>
        <p:txBody>
          <a:bodyPr/>
          <a:lstStyle/>
          <a:p>
            <a:pPr marL="0" indent="0" algn="just">
              <a:buSzTx/>
              <a:buNone/>
            </a:pPr>
            <a:r>
              <a:t> - A </a:t>
            </a:r>
            <a:r>
              <a:rPr b="1"/>
              <a:t>modelação</a:t>
            </a:r>
            <a:r>
              <a:t> da base de dados foi feita com o pressuposto de ser </a:t>
            </a:r>
            <a:r>
              <a:rPr b="1"/>
              <a:t>escalável</a:t>
            </a:r>
            <a:r>
              <a:t>.</a:t>
            </a:r>
          </a:p>
          <a:p>
            <a:pPr marL="0" indent="0" algn="just">
              <a:buSzTx/>
              <a:buNone/>
            </a:pPr>
            <a:r>
              <a:t> </a:t>
            </a:r>
          </a:p>
        </p:txBody>
      </p:sp>
      <p:sp>
        <p:nvSpPr>
          <p:cNvPr id="208" name="- Como tal, desnormalizamos a mesma de forma á que, ao adicionar outras tabelas, o modelo altere se mantenha igual."/>
          <p:cNvSpPr txBox="1"/>
          <p:nvPr/>
        </p:nvSpPr>
        <p:spPr>
          <a:xfrm>
            <a:off x="10097881" y="7204399"/>
            <a:ext cx="9410517" cy="264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just" defTabSz="2170121">
              <a:spcBef>
                <a:spcPts val="4000"/>
              </a:spcBef>
              <a:defRPr sz="4450"/>
            </a:pPr>
            <a:r>
              <a:t>- Como tal, </a:t>
            </a:r>
            <a:r>
              <a:rPr b="1"/>
              <a:t>desnormalizamos</a:t>
            </a:r>
            <a:r>
              <a:t> a mesma de forma á que, ao adicionar outras tabelas, o </a:t>
            </a:r>
            <a:r>
              <a:rPr b="1"/>
              <a:t>modelo altere se mantenha igua</a:t>
            </a:r>
            <a:r>
              <a:t>l.</a:t>
            </a:r>
          </a:p>
        </p:txBody>
      </p:sp>
      <p:sp>
        <p:nvSpPr>
          <p:cNvPr id="209" name="A Base (de Dados)"/>
          <p:cNvSpPr txBox="1"/>
          <p:nvPr/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b="1" spc="-170" sz="85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A Base (de Dados)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Exemplo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Exemplo:</a:t>
            </a:r>
          </a:p>
        </p:txBody>
      </p:sp>
      <p:sp>
        <p:nvSpPr>
          <p:cNvPr id="212" name="Linha"/>
          <p:cNvSpPr/>
          <p:nvPr/>
        </p:nvSpPr>
        <p:spPr>
          <a:xfrm flipV="1">
            <a:off x="16829285" y="-302735"/>
            <a:ext cx="7529514" cy="1556384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3" name="Linha"/>
          <p:cNvSpPr/>
          <p:nvPr/>
        </p:nvSpPr>
        <p:spPr>
          <a:xfrm>
            <a:off x="11880452" y="-36929"/>
            <a:ext cx="16594537" cy="3849534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14" name="Example - Enteties-03.svg" descr="Example - Enteties-03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41510" y="-8975377"/>
            <a:ext cx="23308200" cy="22100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rotótipo"/>
          <p:cNvSpPr txBox="1"/>
          <p:nvPr>
            <p:ph type="body" sz="half" idx="1"/>
          </p:nvPr>
        </p:nvSpPr>
        <p:spPr>
          <a:xfrm>
            <a:off x="-114300" y="5346770"/>
            <a:ext cx="21971000" cy="3874313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>
                <a:solidFill>
                  <a:srgbClr val="0F2F52"/>
                </a:solidFill>
              </a:defRPr>
            </a:lvl1pPr>
          </a:lstStyle>
          <a:p>
            <a:pPr/>
            <a:r>
              <a:t>Protótipo</a:t>
            </a:r>
          </a:p>
        </p:txBody>
      </p:sp>
      <p:sp>
        <p:nvSpPr>
          <p:cNvPr id="217" name="Linha"/>
          <p:cNvSpPr/>
          <p:nvPr/>
        </p:nvSpPr>
        <p:spPr>
          <a:xfrm flipH="1" flipV="1">
            <a:off x="-15821847" y="408465"/>
            <a:ext cx="7529515" cy="15563849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8" name="Linha"/>
          <p:cNvSpPr/>
          <p:nvPr/>
        </p:nvSpPr>
        <p:spPr>
          <a:xfrm flipH="1">
            <a:off x="-1699846" y="-1178232"/>
            <a:ext cx="12242236" cy="17326376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9" name="Linha"/>
          <p:cNvSpPr/>
          <p:nvPr/>
        </p:nvSpPr>
        <p:spPr>
          <a:xfrm flipH="1" flipV="1">
            <a:off x="11704109" y="-657797"/>
            <a:ext cx="17270416" cy="11595852"/>
          </a:xfrm>
          <a:prstGeom prst="line">
            <a:avLst/>
          </a:prstGeom>
          <a:ln w="254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0" name="Linha"/>
          <p:cNvSpPr/>
          <p:nvPr/>
        </p:nvSpPr>
        <p:spPr>
          <a:xfrm>
            <a:off x="-2082503" y="-453165"/>
            <a:ext cx="7991744" cy="15474182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1" name="Linha"/>
          <p:cNvSpPr/>
          <p:nvPr/>
        </p:nvSpPr>
        <p:spPr>
          <a:xfrm flipV="1">
            <a:off x="-19500055" y="6041918"/>
            <a:ext cx="47362012" cy="9088216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Esclarecimentos:"/>
          <p:cNvSpPr txBox="1"/>
          <p:nvPr>
            <p:ph type="title"/>
          </p:nvPr>
        </p:nvSpPr>
        <p:spPr>
          <a:xfrm>
            <a:off x="1028700" y="952439"/>
            <a:ext cx="21971000" cy="1433163"/>
          </a:xfrm>
          <a:prstGeom prst="rect">
            <a:avLst/>
          </a:prstGeom>
        </p:spPr>
        <p:txBody>
          <a:bodyPr/>
          <a:lstStyle/>
          <a:p>
            <a:pPr/>
            <a:r>
              <a:t>Esclarecimentos:</a:t>
            </a:r>
          </a:p>
        </p:txBody>
      </p:sp>
      <p:sp>
        <p:nvSpPr>
          <p:cNvPr id="224" name="A Criação de Eventos…"/>
          <p:cNvSpPr txBox="1"/>
          <p:nvPr/>
        </p:nvSpPr>
        <p:spPr>
          <a:xfrm>
            <a:off x="7083829" y="6834710"/>
            <a:ext cx="8508139" cy="3257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 algn="just">
              <a:buSzPct val="123000"/>
              <a:buChar char="-"/>
            </a:pPr>
            <a:r>
              <a:t>A Criação de Eventos </a:t>
            </a:r>
          </a:p>
          <a:p>
            <a:pPr marL="609600" indent="-609600" algn="just">
              <a:buSzPct val="123000"/>
              <a:buChar char="-"/>
            </a:pPr>
            <a:r>
              <a:t>O Registro de empressas </a:t>
            </a:r>
          </a:p>
          <a:p>
            <a:pPr marL="609600" indent="-609600" algn="just">
              <a:buSzPct val="123000"/>
              <a:buChar char="-"/>
            </a:pPr>
            <a:r>
              <a:t>O Registro de </a:t>
            </a:r>
            <a:r>
              <a:rPr i="1"/>
              <a:t>Workstations</a:t>
            </a:r>
          </a:p>
        </p:txBody>
      </p:sp>
      <p:sp>
        <p:nvSpPr>
          <p:cNvPr id="225" name="Em BackOffice será realizada, pelo espaço de Cowork…"/>
          <p:cNvSpPr txBox="1"/>
          <p:nvPr/>
        </p:nvSpPr>
        <p:spPr>
          <a:xfrm>
            <a:off x="4332503" y="4272118"/>
            <a:ext cx="8508140" cy="1461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/>
          </a:lstStyle>
          <a:p>
            <a:pPr/>
            <a:r>
              <a:t>Em BackOffice será realizada, pelo espaço de Cowork…</a:t>
            </a:r>
          </a:p>
        </p:txBody>
      </p:sp>
      <p:sp>
        <p:nvSpPr>
          <p:cNvPr id="226" name="Linha"/>
          <p:cNvSpPr/>
          <p:nvPr/>
        </p:nvSpPr>
        <p:spPr>
          <a:xfrm flipV="1">
            <a:off x="17540485" y="231675"/>
            <a:ext cx="7529514" cy="15563850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" name="Linha"/>
          <p:cNvSpPr/>
          <p:nvPr/>
        </p:nvSpPr>
        <p:spPr>
          <a:xfrm>
            <a:off x="-1113324" y="5352152"/>
            <a:ext cx="9931035" cy="1212016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