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b6b73d20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b6b73d2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6ebd21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6ebd21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5b6b73d2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5b6b73d2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5b6b73d2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5b6b73d2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5b6b73d2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5b6b73d2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5b9ac1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5b9ac1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b6b73d2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b6b73d2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b6b73d2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b6b73d2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5b6b73d2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5b6b73d2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5b6b73d2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5b6b73d2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5b6b73d2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5b6b73d2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b6b73d2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b6b73d2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6ebd21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6ebd21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5b6b73d20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5b6b73d20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lfw.org/docs/3.0/quick.html?fbclid=IwAR3FzIzKz9Otl8wB17qm3Cigec8pgsOeWrHhwyAjmx14vC0-djIblH2kEH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isualstudio.microsoft.com/zh-hant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pengl.org/wiki/Getting_Started#Downloading_OpenGL" TargetMode="External"/><Relationship Id="rId4" Type="http://schemas.openxmlformats.org/officeDocument/2006/relationships/hyperlink" Target="https://www.khronos.org/opengl/wiki/Getting_Started#Downloading_OpenGL" TargetMode="External"/><Relationship Id="rId5" Type="http://schemas.openxmlformats.org/officeDocument/2006/relationships/hyperlink" Target="https://www.glfw.org/download.html" TargetMode="External"/><Relationship Id="rId6" Type="http://schemas.openxmlformats.org/officeDocument/2006/relationships/hyperlink" Target="https://www.cs.pu.edu.tw/~tsay/course/cg/tutorial/installFreeGLUT.html?fbclid=IwAR0DBwwgoWqlIXI1bQVXq0qUCt6aC3WuMF-Q3aFasJv3XUs3yhunYkx8nJ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OpenGL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 Computer Graphics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650" y="2004825"/>
            <a:ext cx="5619675" cy="3025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 new Environment (include)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93075" y="1152475"/>
            <a:ext cx="60969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Click </a:t>
            </a:r>
            <a:r>
              <a:rPr lang="zh-TW">
                <a:solidFill>
                  <a:srgbClr val="FFF2CC"/>
                </a:solidFill>
              </a:rPr>
              <a:t>“VC++ directory”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Set “include directory” into </a:t>
            </a:r>
            <a:r>
              <a:rPr lang="zh-TW">
                <a:solidFill>
                  <a:srgbClr val="FFF2CC"/>
                </a:solidFill>
              </a:rPr>
              <a:t>“$(ProjectDir)include”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1702650" y="2831675"/>
            <a:ext cx="1094400" cy="13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919650" y="2641475"/>
            <a:ext cx="1795200" cy="13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214925" y="2613275"/>
            <a:ext cx="742800" cy="19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75" y="2142175"/>
            <a:ext cx="4257474" cy="28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 new Environment (include)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93075" y="1152475"/>
            <a:ext cx="66543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Add a new c++ file first. (slide 14)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Click </a:t>
            </a:r>
            <a:r>
              <a:rPr lang="zh-TW">
                <a:solidFill>
                  <a:srgbClr val="FFF2CC"/>
                </a:solidFill>
              </a:rPr>
              <a:t>“C/C++ directory” </a:t>
            </a:r>
            <a:r>
              <a:rPr lang="zh-TW">
                <a:solidFill>
                  <a:srgbClr val="FFF2CC"/>
                </a:solidFill>
              </a:rPr>
              <a:t>▸ “general”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Set “include directory” into </a:t>
            </a:r>
            <a:r>
              <a:rPr lang="zh-TW">
                <a:solidFill>
                  <a:srgbClr val="FFF2CC"/>
                </a:solidFill>
              </a:rPr>
              <a:t>“$(ProjectDir)include”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609675" y="3003636"/>
            <a:ext cx="1011300" cy="19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3820200" y="2511754"/>
            <a:ext cx="2044800" cy="16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800" y="1934826"/>
            <a:ext cx="4470399" cy="30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 new Environment (lib)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93075" y="1152475"/>
            <a:ext cx="720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Click</a:t>
            </a:r>
            <a:r>
              <a:rPr lang="zh-TW">
                <a:solidFill>
                  <a:srgbClr val="FFF2CC"/>
                </a:solidFill>
              </a:rPr>
              <a:t> “linker” ▸ “general”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</a:t>
            </a:r>
            <a:r>
              <a:rPr lang="zh-TW"/>
              <a:t>et </a:t>
            </a:r>
            <a:r>
              <a:rPr lang="zh-TW" sz="1600"/>
              <a:t>“additional library directories” </a:t>
            </a:r>
            <a:r>
              <a:rPr lang="zh-TW"/>
              <a:t>into </a:t>
            </a:r>
            <a:r>
              <a:rPr lang="zh-TW">
                <a:solidFill>
                  <a:srgbClr val="FFF2CC"/>
                </a:solidFill>
              </a:rPr>
              <a:t>“$(ProjectDir)lib”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2417463" y="2861140"/>
            <a:ext cx="1035300" cy="20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3632350" y="3188599"/>
            <a:ext cx="1927800" cy="12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5" y="2280775"/>
            <a:ext cx="2463626" cy="246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28093" l="0" r="0" t="0"/>
          <a:stretch/>
        </p:blipFill>
        <p:spPr>
          <a:xfrm>
            <a:off x="4118600" y="2138650"/>
            <a:ext cx="4713699" cy="235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 new Environment (lib)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93075" y="1152475"/>
            <a:ext cx="4399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Click </a:t>
            </a:r>
            <a:r>
              <a:rPr lang="zh-TW">
                <a:solidFill>
                  <a:srgbClr val="FFF2CC"/>
                </a:solidFill>
              </a:rPr>
              <a:t>“linker” ▸ “input”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Set “additional dependencies” into </a:t>
            </a:r>
            <a:r>
              <a:rPr lang="zh-TW">
                <a:solidFill>
                  <a:srgbClr val="FFF2CC"/>
                </a:solidFill>
              </a:rPr>
              <a:t>“glfw3dll.lib;glfw3.lib;freeglut.lib;”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4162825" y="3324675"/>
            <a:ext cx="1119900" cy="13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5483700" y="2618500"/>
            <a:ext cx="1266300" cy="10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6750000" y="2721700"/>
            <a:ext cx="376800" cy="13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696475" y="2445100"/>
            <a:ext cx="739500" cy="41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Simple test code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93075" y="1152475"/>
            <a:ext cx="34269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Click </a:t>
            </a:r>
            <a:r>
              <a:rPr lang="zh-TW">
                <a:solidFill>
                  <a:srgbClr val="FFF2CC"/>
                </a:solidFill>
              </a:rPr>
              <a:t>“project” ▸ “add new items”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2. Create an empty cpp file and run the code on next 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873" y="1017725"/>
            <a:ext cx="4912474" cy="342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b="55504" l="0" r="30929" t="0"/>
          <a:stretch/>
        </p:blipFill>
        <p:spPr>
          <a:xfrm>
            <a:off x="595725" y="2660325"/>
            <a:ext cx="3675400" cy="175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>
            <a:off x="2189850" y="2705725"/>
            <a:ext cx="376800" cy="18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2189850" y="3628125"/>
            <a:ext cx="2029800" cy="1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5092175" y="1347375"/>
            <a:ext cx="2258700" cy="18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Simple test code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34900" y="1017725"/>
            <a:ext cx="79632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Code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https://www.glfw.org/docs/3.0/quick.html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Add “#include &lt;GL/freeglut.h&gt;“ in the first line</a:t>
            </a:r>
            <a:endParaRPr sz="1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OpenGL (Open Graphics Library)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cross-language, multi-platform application programming interface (API)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Rendering 2D and 3D vector 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Interact with a graphics processing unit (GPU)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achieve hardware-accelerated rendering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Visual Studio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Visual Studio 2019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https://visualstudio.microsoft.com/zh-hant/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21668" l="11103" r="64271" t="25325"/>
          <a:stretch/>
        </p:blipFill>
        <p:spPr>
          <a:xfrm>
            <a:off x="5734125" y="665925"/>
            <a:ext cx="2452349" cy="29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954875" y="2895425"/>
            <a:ext cx="2019900" cy="24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4653" y="4076652"/>
            <a:ext cx="2844276" cy="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OpenGL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OpenGL 4.5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make sure your driver is ready</a:t>
            </a:r>
            <a:br>
              <a:rPr lang="zh-TW" sz="1600"/>
            </a:b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https://www.opengl.org/wiki/Getting_Started#Downloading_OpenGL</a:t>
            </a:r>
            <a:r>
              <a:rPr lang="zh-TW" sz="1600"/>
              <a:t> / 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>
                <a:solidFill>
                  <a:schemeClr val="hlink"/>
                </a:solidFill>
                <a:hlinkClick r:id="rId4"/>
              </a:rPr>
              <a:t>https://www.khronos.org/opengl/wiki/Getting_Started#Downloading_OpenGL</a:t>
            </a:r>
            <a:r>
              <a:rPr lang="zh-TW" sz="1600"/>
              <a:t> </a:t>
            </a:r>
            <a:br>
              <a:rPr lang="zh-TW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GLFW 3.3.2 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download the </a:t>
            </a:r>
            <a:r>
              <a:rPr b="1" lang="zh-TW" sz="1600"/>
              <a:t>32-bit</a:t>
            </a:r>
            <a:r>
              <a:rPr lang="zh-TW" sz="1600"/>
              <a:t> pre-compiled binaries </a:t>
            </a:r>
            <a:br>
              <a:rPr lang="zh-TW" sz="1600"/>
            </a:br>
            <a:r>
              <a:rPr lang="zh-TW" sz="1600" u="sng">
                <a:solidFill>
                  <a:schemeClr val="hlink"/>
                </a:solidFill>
                <a:hlinkClick r:id="rId5"/>
              </a:rPr>
              <a:t>https://www.glfw.org/download.html</a:t>
            </a:r>
            <a:br>
              <a:rPr lang="zh-TW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FreeGLUT</a:t>
            </a:r>
            <a:br>
              <a:rPr b="1" lang="zh-TW"/>
            </a:br>
            <a:r>
              <a:rPr lang="zh-TW" sz="1600" u="sng">
                <a:solidFill>
                  <a:schemeClr val="hlink"/>
                </a:solidFill>
                <a:hlinkClick r:id="rId6"/>
              </a:rPr>
              <a:t>https://www.cs.pu.edu.tw/~tsay/course/cg/tutorial/installFreeGLUT.html</a:t>
            </a:r>
            <a:endParaRPr b="1"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36122" l="0" r="30191" t="0"/>
          <a:stretch/>
        </p:blipFill>
        <p:spPr>
          <a:xfrm>
            <a:off x="5102763" y="445025"/>
            <a:ext cx="3825124" cy="2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New Project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99175" y="1152475"/>
            <a:ext cx="83331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</a:t>
            </a:r>
            <a:r>
              <a:rPr lang="zh-TW"/>
              <a:t>Open a new visual studio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2. Select empty project (c++)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3. Set any project name you want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19047" l="56423" r="0" t="12999"/>
          <a:stretch/>
        </p:blipFill>
        <p:spPr>
          <a:xfrm>
            <a:off x="468200" y="2465400"/>
            <a:ext cx="2225875" cy="23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41731" l="39005" r="0" t="0"/>
          <a:stretch/>
        </p:blipFill>
        <p:spPr>
          <a:xfrm>
            <a:off x="2889150" y="2465400"/>
            <a:ext cx="3672601" cy="24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651350" y="4181900"/>
            <a:ext cx="1710300" cy="43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098325" y="3086225"/>
            <a:ext cx="992100" cy="20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098325" y="3372325"/>
            <a:ext cx="3055800" cy="52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247900" y="1328550"/>
            <a:ext cx="2806200" cy="20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New Project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93075" y="1152475"/>
            <a:ext cx="83397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Create</a:t>
            </a:r>
            <a:r>
              <a:rPr lang="zh-TW"/>
              <a:t> </a:t>
            </a:r>
            <a:r>
              <a:rPr lang="zh-TW">
                <a:solidFill>
                  <a:srgbClr val="FFF2CC"/>
                </a:solidFill>
              </a:rPr>
              <a:t>“include”, “lib”, “dll”</a:t>
            </a:r>
            <a:r>
              <a:rPr lang="zh-TW"/>
              <a:t> directory under the project directory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2. Put the downloaded glfw and freeglut files into corresponding directory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ProjectName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include  (all .h files)</a:t>
            </a:r>
            <a:br>
              <a:rPr lang="zh-TW" sz="1600"/>
            </a:br>
            <a:r>
              <a:rPr lang="zh-TW" sz="1600"/>
              <a:t>  ▪  GLFW</a:t>
            </a:r>
            <a:br>
              <a:rPr lang="zh-TW" sz="1600"/>
            </a:br>
            <a:r>
              <a:rPr lang="zh-TW" sz="1600"/>
              <a:t> </a:t>
            </a:r>
            <a:r>
              <a:rPr lang="zh-TW" sz="1600"/>
              <a:t> ▪  GL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lib</a:t>
            </a:r>
            <a:br>
              <a:rPr lang="zh-TW" sz="1600"/>
            </a:br>
            <a:r>
              <a:rPr lang="zh-TW" sz="1600"/>
              <a:t>  ▪  glfw3.lib</a:t>
            </a:r>
            <a:br>
              <a:rPr lang="zh-TW" sz="1600"/>
            </a:br>
            <a:r>
              <a:rPr lang="zh-TW" sz="1600"/>
              <a:t>  ▪  glfw3dll.lib</a:t>
            </a:r>
            <a:br>
              <a:rPr lang="zh-TW" sz="1600"/>
            </a:br>
            <a:r>
              <a:rPr lang="zh-TW" sz="1600"/>
              <a:t>  ▪  freeglut.lib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dll</a:t>
            </a:r>
            <a:br>
              <a:rPr lang="zh-TW" sz="1600"/>
            </a:br>
            <a:r>
              <a:rPr lang="zh-TW" sz="1600"/>
              <a:t>  ▪  glfw3.dll</a:t>
            </a:r>
            <a:br>
              <a:rPr lang="zh-TW" sz="1600"/>
            </a:br>
            <a:r>
              <a:rPr lang="zh-TW" sz="1600"/>
              <a:t>  ▪  freeglut.dll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126" y="2362553"/>
            <a:ext cx="2481650" cy="198232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3871125" y="2971455"/>
            <a:ext cx="8790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125" y="4095713"/>
            <a:ext cx="1895650" cy="87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5125" y="2011750"/>
            <a:ext cx="1895650" cy="87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5125" y="2971450"/>
            <a:ext cx="1895659" cy="1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Default Path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93075" y="1152475"/>
            <a:ext cx="83397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</a:t>
            </a:r>
            <a:r>
              <a:rPr lang="zh-TW"/>
              <a:t>Right click “ProjectName”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2. </a:t>
            </a:r>
            <a:r>
              <a:rPr lang="zh-TW"/>
              <a:t>Click “property”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050" y="225200"/>
            <a:ext cx="2168225" cy="469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6484050" y="4729725"/>
            <a:ext cx="2168100" cy="18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300" y="1841014"/>
            <a:ext cx="2615700" cy="146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868300" y="1841025"/>
            <a:ext cx="2615700" cy="18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21778" l="17349" r="22884" t="16052"/>
          <a:stretch/>
        </p:blipFill>
        <p:spPr>
          <a:xfrm>
            <a:off x="504600" y="1290825"/>
            <a:ext cx="5365651" cy="313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Default Path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6096000" y="1152475"/>
            <a:ext cx="27363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(include, lib, dll, ...)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651" y="2052825"/>
            <a:ext cx="2968949" cy="25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6022650" y="3086225"/>
            <a:ext cx="2892600" cy="37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0"/>
          <p:cNvCxnSpPr>
            <a:endCxn id="119" idx="1"/>
          </p:cNvCxnSpPr>
          <p:nvPr/>
        </p:nvCxnSpPr>
        <p:spPr>
          <a:xfrm>
            <a:off x="3632550" y="2346725"/>
            <a:ext cx="2390100" cy="92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938" y="1927975"/>
            <a:ext cx="4456126" cy="3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 new Environment (dll)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93075" y="1152475"/>
            <a:ext cx="67827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Click </a:t>
            </a:r>
            <a:r>
              <a:rPr lang="zh-TW">
                <a:solidFill>
                  <a:srgbClr val="FFF2CC"/>
                </a:solidFill>
              </a:rPr>
              <a:t>“debugging”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</a:t>
            </a:r>
            <a:r>
              <a:rPr lang="zh-TW"/>
              <a:t>et “working directory” into </a:t>
            </a:r>
            <a:r>
              <a:rPr lang="zh-TW">
                <a:solidFill>
                  <a:srgbClr val="FFF2CC"/>
                </a:solidFill>
              </a:rPr>
              <a:t>“$(ProjectDir)dll”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2430095" y="2647949"/>
            <a:ext cx="1032000" cy="12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611236" y="2936957"/>
            <a:ext cx="1921500" cy="12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