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163205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370478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70941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241238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247050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163210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216849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1928310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55214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80658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9E4047-3C61-4179-BC66-604DE7C1FB5E}" type="datetimeFigureOut">
              <a:rPr lang="zh-CN" altLang="en-US" smtClean="0"/>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954576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E4047-3C61-4179-BC66-604DE7C1FB5E}" type="datetimeFigureOut">
              <a:rPr lang="zh-CN" altLang="en-US" smtClean="0"/>
              <a:t>2017/3/24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04186-5CDA-4892-95F6-AA6AC3B60322}" type="slidenum">
              <a:rPr lang="zh-CN" altLang="en-US" smtClean="0"/>
              <a:t>‹#›</a:t>
            </a:fld>
            <a:endParaRPr lang="zh-CN" altLang="en-US"/>
          </a:p>
        </p:txBody>
      </p:sp>
    </p:spTree>
    <p:extLst>
      <p:ext uri="{BB962C8B-B14F-4D97-AF65-F5344CB8AC3E}">
        <p14:creationId xmlns:p14="http://schemas.microsoft.com/office/powerpoint/2010/main" val="1183376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A Formal Basis for </a:t>
            </a:r>
            <a:r>
              <a:rPr lang="en-US" altLang="zh-CN" dirty="0" err="1" smtClean="0"/>
              <a:t>Heurtitic</a:t>
            </a:r>
            <a:r>
              <a:rPr lang="en-US" altLang="zh-CN" dirty="0" smtClean="0"/>
              <a:t> </a:t>
            </a:r>
            <a:r>
              <a:rPr lang="en-US" altLang="zh-CN" dirty="0" err="1" smtClean="0"/>
              <a:t>Dertermination</a:t>
            </a:r>
            <a:r>
              <a:rPr lang="en-US" altLang="zh-CN" dirty="0" smtClean="0"/>
              <a:t> of </a:t>
            </a:r>
            <a:r>
              <a:rPr lang="en-US" altLang="zh-CN" dirty="0" err="1" smtClean="0"/>
              <a:t>Minimun</a:t>
            </a:r>
            <a:r>
              <a:rPr lang="en-US" altLang="zh-CN" dirty="0" smtClean="0"/>
              <a:t> Cost Paths</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戎燕，于筱涵</a:t>
            </a:r>
            <a:endParaRPr lang="en-US" altLang="zh-CN" dirty="0" smtClean="0"/>
          </a:p>
          <a:p>
            <a:endParaRPr lang="zh-CN" altLang="en-US" dirty="0"/>
          </a:p>
        </p:txBody>
      </p:sp>
    </p:spTree>
    <p:extLst>
      <p:ext uri="{BB962C8B-B14F-4D97-AF65-F5344CB8AC3E}">
        <p14:creationId xmlns:p14="http://schemas.microsoft.com/office/powerpoint/2010/main" val="2602387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Admissiblilty</a:t>
            </a:r>
            <a:r>
              <a:rPr lang="en-US" altLang="zh-CN" dirty="0" smtClean="0"/>
              <a:t> of A*</a:t>
            </a:r>
            <a:endParaRPr lang="zh-CN" altLang="en-US" dirty="0"/>
          </a:p>
        </p:txBody>
      </p:sp>
      <p:sp>
        <p:nvSpPr>
          <p:cNvPr id="3" name="内容占位符 2"/>
          <p:cNvSpPr>
            <a:spLocks noGrp="1"/>
          </p:cNvSpPr>
          <p:nvPr>
            <p:ph idx="1"/>
          </p:nvPr>
        </p:nvSpPr>
        <p:spPr/>
        <p:txBody>
          <a:bodyPr/>
          <a:lstStyle/>
          <a:p>
            <a:r>
              <a:rPr lang="zh-CN" altLang="en-US" dirty="0" smtClean="0"/>
              <a:t>引理</a:t>
            </a:r>
            <a:endParaRPr lang="en-US" altLang="zh-CN" dirty="0" smtClean="0"/>
          </a:p>
          <a:p>
            <a:pPr marL="0" indent="0">
              <a:buNone/>
            </a:pPr>
            <a:r>
              <a:rPr lang="zh-CN" altLang="en-US" dirty="0" smtClean="0"/>
              <a:t>对于路径</a:t>
            </a:r>
            <a:r>
              <a:rPr lang="en-US" altLang="zh-CN" dirty="0" smtClean="0"/>
              <a:t>P</a:t>
            </a:r>
            <a:r>
              <a:rPr lang="zh-CN" altLang="en-US" dirty="0" smtClean="0"/>
              <a:t>，存在开启结点</a:t>
            </a:r>
            <a:r>
              <a:rPr lang="en-US" altLang="zh-CN" dirty="0" smtClean="0"/>
              <a:t>n’ </a:t>
            </a:r>
            <a:r>
              <a:rPr lang="zh-CN" altLang="en-US" dirty="0" smtClean="0"/>
              <a:t>是的</a:t>
            </a:r>
            <a:r>
              <a:rPr lang="en-US" altLang="zh-CN" dirty="0" smtClean="0"/>
              <a:t>G(n’) = g(n)</a:t>
            </a:r>
            <a:endParaRPr lang="en-US" altLang="zh-CN" dirty="0"/>
          </a:p>
          <a:p>
            <a:r>
              <a:rPr lang="zh-CN" altLang="en-US" dirty="0" smtClean="0"/>
              <a:t>推论</a:t>
            </a:r>
            <a:endParaRPr lang="en-US" altLang="zh-CN" dirty="0" smtClean="0"/>
          </a:p>
          <a:p>
            <a:r>
              <a:rPr lang="en-US" altLang="zh-CN" dirty="0" smtClean="0"/>
              <a:t>F(n</a:t>
            </a:r>
            <a:r>
              <a:rPr lang="en-US" altLang="zh-CN" dirty="0"/>
              <a:t>’) </a:t>
            </a:r>
            <a:r>
              <a:rPr lang="zh-CN" altLang="en-US" dirty="0"/>
              <a:t>≤</a:t>
            </a:r>
            <a:r>
              <a:rPr lang="en-US" altLang="zh-CN" dirty="0"/>
              <a:t>f(s</a:t>
            </a:r>
            <a:r>
              <a:rPr lang="en-US" altLang="zh-CN" dirty="0" smtClean="0"/>
              <a:t>)</a:t>
            </a:r>
          </a:p>
          <a:p>
            <a:r>
              <a:rPr lang="zh-CN" altLang="en-US" dirty="0" smtClean="0"/>
              <a:t>定理</a:t>
            </a:r>
            <a:r>
              <a:rPr lang="en-US" altLang="zh-CN" dirty="0" smtClean="0"/>
              <a:t>1</a:t>
            </a:r>
          </a:p>
          <a:p>
            <a:r>
              <a:rPr lang="zh-CN" altLang="en-US" dirty="0" smtClean="0"/>
              <a:t>如果</a:t>
            </a:r>
            <a:r>
              <a:rPr lang="en-US" altLang="zh-CN" dirty="0" smtClean="0"/>
              <a:t>H(n)</a:t>
            </a:r>
            <a:r>
              <a:rPr lang="zh-CN" altLang="en-US" dirty="0" smtClean="0"/>
              <a:t>≤</a:t>
            </a:r>
            <a:r>
              <a:rPr lang="en-US" altLang="zh-CN" dirty="0" smtClean="0"/>
              <a:t>h(n), </a:t>
            </a:r>
            <a:r>
              <a:rPr lang="zh-CN" altLang="en-US" dirty="0" smtClean="0"/>
              <a:t>则算法是</a:t>
            </a:r>
            <a:r>
              <a:rPr lang="en-US" altLang="zh-CN" dirty="0" smtClean="0"/>
              <a:t>admissible</a:t>
            </a:r>
            <a:endParaRPr lang="en-US" altLang="zh-CN" dirty="0"/>
          </a:p>
          <a:p>
            <a:endParaRPr lang="en-US" altLang="zh-CN" dirty="0" smtClean="0"/>
          </a:p>
          <a:p>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33187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6138" y="2675731"/>
            <a:ext cx="10515600" cy="1325563"/>
          </a:xfrm>
        </p:spPr>
        <p:txBody>
          <a:bodyPr/>
          <a:lstStyle/>
          <a:p>
            <a:r>
              <a:rPr lang="en-US" altLang="zh-CN" dirty="0" smtClean="0"/>
              <a:t>A</a:t>
            </a:r>
            <a:r>
              <a:rPr lang="zh-CN" altLang="en-US" dirty="0" smtClean="0"/>
              <a:t>*最优性</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spTree>
    <p:extLst>
      <p:ext uri="{BB962C8B-B14F-4D97-AF65-F5344CB8AC3E}">
        <p14:creationId xmlns:p14="http://schemas.microsoft.com/office/powerpoint/2010/main" val="371746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838200" y="365125"/>
                <a:ext cx="3058551" cy="1210457"/>
              </a:xfrm>
            </p:spPr>
            <p:txBody>
              <a:bodyPr>
                <a:normAutofit/>
              </a:bodyPr>
              <a:lstStyle/>
              <a:p>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smtClean="0"/>
                  <a:t>定义</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838200" y="365125"/>
                <a:ext cx="3058551" cy="1210457"/>
              </a:xfrm>
              <a:blipFill rotWithShape="0">
                <a:blip r:embed="rId2"/>
                <a:stretch>
                  <a:fillRect r="-5389" b="-10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5703277" cy="2605698"/>
              </a:xfrm>
            </p:spPr>
            <p:txBody>
              <a:bodyPr>
                <a:normAutofit/>
              </a:bodyPr>
              <a:lstStyle/>
              <a:p>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latin typeface="微软雅黑" panose="020B0503020204020204" pitchFamily="34" charset="-122"/>
                    <a:ea typeface="微软雅黑" panose="020B0503020204020204" pitchFamily="34" charset="-122"/>
                  </a:rPr>
                  <a:t>的作用</a:t>
                </a:r>
                <a:endParaRPr lang="en-US" altLang="zh-CN" dirty="0" smtClean="0">
                  <a:latin typeface="微软雅黑" panose="020B0503020204020204" pitchFamily="34" charset="-122"/>
                  <a:ea typeface="微软雅黑" panose="020B0503020204020204" pitchFamily="34" charset="-122"/>
                </a:endParaRPr>
              </a:p>
              <a:p>
                <a:pPr lvl="1"/>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𝑤</m:t>
                            </m:r>
                          </m:sub>
                        </m:sSub>
                      </m:e>
                    </m:d>
                    <m:r>
                      <a:rPr lang="zh-CN" altLang="en-US" i="1">
                        <a:latin typeface="Cambria Math" panose="02040503050406030204" pitchFamily="18" charset="0"/>
                      </a:rPr>
                      <m:t>，</m:t>
                    </m:r>
                    <m:r>
                      <a:rPr lang="en-US" altLang="zh-CN" b="0" i="1" smtClean="0">
                        <a:latin typeface="Cambria Math" panose="02040503050406030204" pitchFamily="18" charset="0"/>
                      </a:rPr>
                      <m:t>𝑤</m:t>
                    </m:r>
                    <m:r>
                      <a:rPr lang="en-US" altLang="zh-CN" i="1" dirty="0" smtClean="0">
                        <a:latin typeface="Cambria Math" panose="02040503050406030204" pitchFamily="18" charset="0"/>
                      </a:rPr>
                      <m:t> </m:t>
                    </m:r>
                    <m:r>
                      <m:rPr>
                        <m:sty m:val="p"/>
                      </m:rPr>
                      <a:rPr lang="en-US" altLang="zh-CN" dirty="0">
                        <a:latin typeface="Cambria Math" panose="02040503050406030204" pitchFamily="18" charset="0"/>
                        <a:ea typeface="Cambria Math" panose="02040503050406030204" pitchFamily="18" charset="0"/>
                      </a:rPr>
                      <m:t>ϵ</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 </m:t>
                        </m:r>
                        <m:r>
                          <m:rPr>
                            <m:sty m:val="p"/>
                          </m:rPr>
                          <a:rPr lang="el-GR" altLang="zh-CN" i="1" dirty="0">
                            <a:latin typeface="Cambria Math" panose="02040503050406030204" pitchFamily="18" charset="0"/>
                            <a:ea typeface="Cambria Math" panose="02040503050406030204" pitchFamily="18" charset="0"/>
                          </a:rPr>
                          <m:t>Ω</m:t>
                        </m:r>
                      </m:e>
                      <m:sub>
                        <m:r>
                          <a:rPr lang="en-US" altLang="zh-CN" b="0" i="1" dirty="0" smtClean="0">
                            <a:latin typeface="Cambria Math" panose="02040503050406030204" pitchFamily="18" charset="0"/>
                            <a:ea typeface="Cambria Math" panose="02040503050406030204" pitchFamily="18" charset="0"/>
                          </a:rPr>
                          <m:t>𝑤</m:t>
                        </m:r>
                      </m:sub>
                    </m:sSub>
                  </m:oMath>
                </a14:m>
                <a:endParaRPr lang="en-US" altLang="zh-CN" dirty="0" smtClean="0">
                  <a:latin typeface="微软雅黑" panose="020B0503020204020204" pitchFamily="34" charset="-122"/>
                  <a:ea typeface="微软雅黑" panose="020B0503020204020204" pitchFamily="34" charset="-122"/>
                </a:endParaRPr>
              </a:p>
              <a:p>
                <a:pPr lvl="1"/>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sub>
                        </m:sSub>
                      </m:e>
                    </m:d>
                    <m:r>
                      <a:rPr lang="zh-CN" altLang="en-US" i="1">
                        <a:latin typeface="Cambria Math" panose="02040503050406030204" pitchFamily="18" charset="0"/>
                      </a:rPr>
                      <m:t>，</m:t>
                    </m:r>
                    <m:sSub>
                      <m:sSubPr>
                        <m:ctrlPr>
                          <a:rPr lang="en-US" altLang="zh-CN" i="1" dirty="0" smtClean="0">
                            <a:latin typeface="Cambria Math" panose="02040503050406030204" pitchFamily="18" charset="0"/>
                            <a:ea typeface="Cambria Math" panose="02040503050406030204" pitchFamily="18" charset="0"/>
                          </a:rPr>
                        </m:ctrlPr>
                      </m:sSubPr>
                      <m:e>
                        <m:r>
                          <a:rPr lang="zh-CN" altLang="en-US" i="1" dirty="0" smtClean="0">
                            <a:latin typeface="Cambria Math" panose="02040503050406030204" pitchFamily="18" charset="0"/>
                            <a:ea typeface="Cambria Math" panose="02040503050406030204" pitchFamily="18" charset="0"/>
                          </a:rPr>
                          <m:t>𝜃</m:t>
                        </m:r>
                        <m:r>
                          <a:rPr lang="en-US" altLang="zh-CN" b="0" i="1" dirty="0" smtClean="0">
                            <a:latin typeface="Cambria Math" panose="02040503050406030204" pitchFamily="18" charset="0"/>
                            <a:ea typeface="Cambria Math" panose="02040503050406030204" pitchFamily="18" charset="0"/>
                          </a:rPr>
                          <m:t> </m:t>
                        </m:r>
                        <m:r>
                          <a:rPr lang="el-GR" altLang="zh-CN" i="1" dirty="0" smtClean="0">
                            <a:latin typeface="Cambria Math" panose="02040503050406030204" pitchFamily="18" charset="0"/>
                            <a:ea typeface="Cambria Math" panose="02040503050406030204" pitchFamily="18" charset="0"/>
                          </a:rPr>
                          <m:t>𝜖</m:t>
                        </m:r>
                        <m:r>
                          <a:rPr lang="en-US" altLang="zh-CN" b="0" i="1" dirty="0" smtClean="0">
                            <a:latin typeface="Cambria Math" panose="02040503050406030204" pitchFamily="18" charset="0"/>
                            <a:ea typeface="Cambria Math" panose="02040503050406030204" pitchFamily="18" charset="0"/>
                          </a:rPr>
                          <m:t> </m:t>
                        </m:r>
                        <m:r>
                          <a:rPr lang="zh-CN" altLang="en-US" i="1" dirty="0" smtClean="0">
                            <a:latin typeface="Cambria Math" panose="02040503050406030204" pitchFamily="18" charset="0"/>
                            <a:ea typeface="Cambria Math" panose="02040503050406030204" pitchFamily="18" charset="0"/>
                          </a:rPr>
                          <m:t>𝜃</m:t>
                        </m:r>
                      </m:e>
                      <m:sub>
                        <m:r>
                          <a:rPr lang="en-US" altLang="zh-CN" b="0" i="1" dirty="0" smtClean="0">
                            <a:latin typeface="Cambria Math" panose="02040503050406030204" pitchFamily="18" charset="0"/>
                            <a:ea typeface="Cambria Math" panose="02040503050406030204" pitchFamily="18" charset="0"/>
                          </a:rPr>
                          <m:t>𝑛</m:t>
                        </m:r>
                      </m:sub>
                    </m:sSub>
                    <m:r>
                      <a:rPr lang="zh-CN" altLang="en-US" dirty="0" smtClean="0">
                        <a:latin typeface="Cambria Math" panose="02040503050406030204" pitchFamily="18" charset="0"/>
                      </a:rPr>
                      <m:t>⊂</m:t>
                    </m:r>
                    <m:sSub>
                      <m:sSubPr>
                        <m:ctrlPr>
                          <a:rPr lang="en-US" altLang="zh-CN" i="1" dirty="0" smtClean="0">
                            <a:latin typeface="Cambria Math" panose="02040503050406030204" pitchFamily="18" charset="0"/>
                            <a:ea typeface="Cambria Math" panose="02040503050406030204" pitchFamily="18" charset="0"/>
                          </a:rPr>
                        </m:ctrlPr>
                      </m:sSubPr>
                      <m:e>
                        <m:r>
                          <m:rPr>
                            <m:sty m:val="p"/>
                          </m:rPr>
                          <a:rPr lang="el-GR" altLang="zh-CN" i="1" dirty="0" smtClean="0">
                            <a:latin typeface="Cambria Math" panose="02040503050406030204" pitchFamily="18" charset="0"/>
                            <a:ea typeface="Cambria Math" panose="02040503050406030204" pitchFamily="18" charset="0"/>
                          </a:rPr>
                          <m:t>Ω</m:t>
                        </m:r>
                      </m:e>
                      <m:sub>
                        <m:r>
                          <a:rPr lang="en-US" altLang="zh-CN" b="0" i="1" dirty="0" smtClean="0">
                            <a:latin typeface="Cambria Math" panose="02040503050406030204" pitchFamily="18" charset="0"/>
                            <a:ea typeface="Cambria Math" panose="02040503050406030204" pitchFamily="18" charset="0"/>
                          </a:rPr>
                          <m:t>𝑤</m:t>
                        </m:r>
                      </m:sub>
                    </m:sSub>
                  </m:oMath>
                </a14:m>
                <a:endParaRPr lang="en-US" altLang="zh-CN" dirty="0" smtClean="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5703277" cy="2605698"/>
              </a:xfrm>
              <a:blipFill rotWithShape="0">
                <a:blip r:embed="rId3"/>
                <a:stretch>
                  <a:fillRect t="-3037"/>
                </a:stretch>
              </a:blipFill>
            </p:spPr>
            <p:txBody>
              <a:bodyPr/>
              <a:lstStyle/>
              <a:p>
                <a:r>
                  <a:rPr lang="zh-CN" altLang="en-US">
                    <a:noFill/>
                  </a:rPr>
                  <a:t> </a:t>
                </a:r>
              </a:p>
            </p:txBody>
          </p:sp>
        </mc:Fallback>
      </mc:AlternateContent>
      <p:grpSp>
        <p:nvGrpSpPr>
          <p:cNvPr id="15" name="组合 14"/>
          <p:cNvGrpSpPr/>
          <p:nvPr/>
        </p:nvGrpSpPr>
        <p:grpSpPr>
          <a:xfrm>
            <a:off x="7176402" y="2243124"/>
            <a:ext cx="4359825" cy="1127217"/>
            <a:chOff x="1420838" y="2537631"/>
            <a:chExt cx="9453366" cy="2444134"/>
          </a:xfrm>
        </p:grpSpPr>
        <p:sp>
          <p:nvSpPr>
            <p:cNvPr id="4" name="椭圆 3"/>
            <p:cNvSpPr/>
            <p:nvPr/>
          </p:nvSpPr>
          <p:spPr>
            <a:xfrm>
              <a:off x="1420838" y="2537631"/>
              <a:ext cx="2686928" cy="2444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dirty="0"/>
            </a:p>
          </p:txBody>
        </p:sp>
        <p:cxnSp>
          <p:nvCxnSpPr>
            <p:cNvPr id="6" name="直接箭头连接符 5"/>
            <p:cNvCxnSpPr/>
            <p:nvPr/>
          </p:nvCxnSpPr>
          <p:spPr>
            <a:xfrm>
              <a:off x="4389120" y="3759699"/>
              <a:ext cx="33059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椭圆 6"/>
            <p:cNvSpPr/>
            <p:nvPr/>
          </p:nvSpPr>
          <p:spPr>
            <a:xfrm>
              <a:off x="8186374" y="2940256"/>
              <a:ext cx="1801687" cy="16388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dirty="0"/>
            </a:p>
          </p:txBody>
        </p:sp>
        <p:sp>
          <p:nvSpPr>
            <p:cNvPr id="8" name="文本框 7"/>
            <p:cNvSpPr txBox="1"/>
            <p:nvPr/>
          </p:nvSpPr>
          <p:spPr>
            <a:xfrm>
              <a:off x="4515849" y="2940257"/>
              <a:ext cx="6358355" cy="1534902"/>
            </a:xfrm>
            <a:prstGeom prst="rect">
              <a:avLst/>
            </a:prstGeom>
            <a:noFill/>
          </p:spPr>
          <p:txBody>
            <a:bodyPr wrap="square" rtlCol="0">
              <a:spAutoFit/>
            </a:bodyPr>
            <a:lstStyle/>
            <a:p>
              <a:r>
                <a:rPr lang="en-US" altLang="zh-CN" sz="2000" dirty="0"/>
                <a:t>c</a:t>
              </a:r>
              <a:r>
                <a:rPr lang="en-US" altLang="zh-CN" sz="2000" dirty="0" smtClean="0"/>
                <a:t>ertain </a:t>
              </a:r>
            </a:p>
            <a:p>
              <a:r>
                <a:rPr lang="en-US" altLang="zh-CN" sz="2000" dirty="0" smtClean="0"/>
                <a:t>information</a:t>
              </a:r>
              <a:endParaRPr lang="zh-CN" altLang="en-US" sz="2000" dirty="0"/>
            </a:p>
          </p:txBody>
        </p:sp>
      </p:grpSp>
      <mc:AlternateContent xmlns:mc="http://schemas.openxmlformats.org/markup-compatibility/2006" xmlns:a14="http://schemas.microsoft.com/office/drawing/2010/main">
        <mc:Choice Requires="a14">
          <p:sp>
            <p:nvSpPr>
              <p:cNvPr id="10" name="内容占位符 2"/>
              <p:cNvSpPr txBox="1">
                <a:spLocks/>
              </p:cNvSpPr>
              <p:nvPr/>
            </p:nvSpPr>
            <p:spPr>
              <a:xfrm>
                <a:off x="838199" y="3743151"/>
                <a:ext cx="10515600" cy="1424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limLow>
                      <m:limLowPr>
                        <m:ctrlPr>
                          <a:rPr lang="en-US" altLang="zh-CN" i="1" dirty="0" smtClean="0">
                            <a:latin typeface="Cambria Math" panose="02040503050406030204" pitchFamily="18" charset="0"/>
                          </a:rPr>
                        </m:ctrlPr>
                      </m:limLowPr>
                      <m:e>
                        <m:r>
                          <m:rPr>
                            <m:sty m:val="p"/>
                          </m:rPr>
                          <a:rPr lang="en-US" altLang="zh-CN" dirty="0">
                            <a:latin typeface="Cambria Math" panose="02040503050406030204" pitchFamily="18" charset="0"/>
                          </a:rPr>
                          <m:t>inf</m:t>
                        </m:r>
                      </m:e>
                      <m:lim>
                        <m:r>
                          <a:rPr lang="en-US" altLang="zh-CN" i="1" dirty="0">
                            <a:latin typeface="Cambria Math" panose="02040503050406030204" pitchFamily="18" charset="0"/>
                          </a:rPr>
                          <m:t>𝜃</m:t>
                        </m:r>
                        <m:r>
                          <a:rPr lang="en-US" altLang="zh-CN" i="0"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𝜃</m:t>
                            </m:r>
                          </m:e>
                          <m:sub>
                            <m:r>
                              <a:rPr lang="en-US" altLang="zh-CN" b="0" i="1" dirty="0" smtClean="0">
                                <a:latin typeface="Cambria Math" panose="02040503050406030204" pitchFamily="18" charset="0"/>
                              </a:rPr>
                              <m:t>𝑛</m:t>
                            </m:r>
                          </m:sub>
                        </m:sSub>
                      </m:lim>
                    </m:limLow>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zh-CN" altLang="en-US" i="1" smtClean="0">
                            <a:latin typeface="Cambria Math" panose="02040503050406030204" pitchFamily="18" charset="0"/>
                          </a:rPr>
                          <m:t>𝜃</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e>
                    </m:d>
                  </m:oMath>
                </a14:m>
                <a:endParaRPr lang="en-US" altLang="zh-CN" dirty="0" smtClean="0"/>
              </a:p>
              <a:p>
                <a:pPr lvl="1"/>
                <a:r>
                  <a:rPr lang="zh-CN" altLang="en-US" dirty="0" smtClean="0"/>
                  <a:t>最大</a:t>
                </a:r>
                <a:r>
                  <a:rPr lang="zh-CN" altLang="en-US" dirty="0"/>
                  <a:t>下界</a:t>
                </a:r>
                <a:endParaRPr lang="en-US" altLang="zh-CN" dirty="0"/>
              </a:p>
            </p:txBody>
          </p:sp>
        </mc:Choice>
        <mc:Fallback xmlns="">
          <p:sp>
            <p:nvSpPr>
              <p:cNvPr id="10" name="内容占位符 2"/>
              <p:cNvSpPr txBox="1">
                <a:spLocks noRot="1" noChangeAspect="1" noMove="1" noResize="1" noEditPoints="1" noAdjustHandles="1" noChangeArrowheads="1" noChangeShapeType="1" noTextEdit="1"/>
              </p:cNvSpPr>
              <p:nvPr/>
            </p:nvSpPr>
            <p:spPr>
              <a:xfrm>
                <a:off x="838199" y="3743151"/>
                <a:ext cx="10515600" cy="1424012"/>
              </a:xfrm>
              <a:prstGeom prst="rect">
                <a:avLst/>
              </a:prstGeom>
              <a:blipFill rotWithShape="0">
                <a:blip r:embed="rId4"/>
                <a:stretch>
                  <a:fillRect/>
                </a:stretch>
              </a:blipFill>
            </p:spPr>
            <p:txBody>
              <a:bodyPr/>
              <a:lstStyle/>
              <a:p>
                <a:r>
                  <a:rPr lang="zh-CN" altLang="en-US">
                    <a:noFill/>
                  </a:rPr>
                  <a:t> </a:t>
                </a:r>
              </a:p>
            </p:txBody>
          </p:sp>
        </mc:Fallback>
      </mc:AlternateContent>
      <p:sp>
        <p:nvSpPr>
          <p:cNvPr id="14" name="矩形 13"/>
          <p:cNvSpPr/>
          <p:nvPr/>
        </p:nvSpPr>
        <p:spPr>
          <a:xfrm>
            <a:off x="4849821" y="1075586"/>
            <a:ext cx="6096000" cy="646331"/>
          </a:xfrm>
          <a:prstGeom prst="rect">
            <a:avLst/>
          </a:prstGeom>
        </p:spPr>
        <p:txBody>
          <a:bodyPr>
            <a:spAutoFit/>
          </a:bodyPr>
          <a:lstStyle/>
          <a:p>
            <a:pPr algn="ctr"/>
            <a:endParaRPr lang="en-US" altLang="zh-CN" dirty="0" smtClean="0"/>
          </a:p>
          <a:p>
            <a:pPr algn="ctr"/>
            <a:endParaRPr lang="zh-CN" altLang="en-US" dirty="0"/>
          </a:p>
        </p:txBody>
      </p:sp>
    </p:spTree>
    <p:extLst>
      <p:ext uri="{BB962C8B-B14F-4D97-AF65-F5344CB8AC3E}">
        <p14:creationId xmlns:p14="http://schemas.microsoft.com/office/powerpoint/2010/main" val="150145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连续性假设</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4085492" cy="1564689"/>
              </a:xfrm>
            </p:spPr>
            <p:txBody>
              <a:bodyPr/>
              <a:lstStyle/>
              <a:p>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𝑚</m:t>
                        </m:r>
                      </m:e>
                    </m:d>
                  </m:oMath>
                </a14:m>
                <a:endParaRPr lang="en-US" altLang="zh-CN" b="0" dirty="0" smtClean="0"/>
              </a:p>
              <a:p>
                <a:r>
                  <a:rPr lang="zh-CN" altLang="en-US" dirty="0"/>
                  <a:t>反例</a:t>
                </a:r>
                <a:endParaRPr lang="en-US" altLang="zh-CN" b="0" dirty="0" smtClean="0"/>
              </a:p>
              <a:p>
                <a:r>
                  <a:rPr lang="zh-CN" altLang="en-US" dirty="0" smtClean="0"/>
                  <a:t>使用可度量变量</a:t>
                </a:r>
                <a:endParaRPr lang="en-US" altLang="zh-CN" b="0"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4085492" cy="1564689"/>
              </a:xfrm>
              <a:blipFill rotWithShape="0">
                <a:blip r:embed="rId2"/>
                <a:stretch>
                  <a:fillRect l="-2687" b="-6226"/>
                </a:stretch>
              </a:blipFill>
            </p:spPr>
            <p:txBody>
              <a:bodyPr/>
              <a:lstStyle/>
              <a:p>
                <a:r>
                  <a:rPr lang="zh-CN" altLang="en-US">
                    <a:noFill/>
                  </a:rPr>
                  <a:t> </a:t>
                </a:r>
              </a:p>
            </p:txBody>
          </p:sp>
        </mc:Fallback>
      </mc:AlternateContent>
      <p:cxnSp>
        <p:nvCxnSpPr>
          <p:cNvPr id="6" name="直接箭头连接符 5"/>
          <p:cNvCxnSpPr/>
          <p:nvPr/>
        </p:nvCxnSpPr>
        <p:spPr>
          <a:xfrm flipV="1">
            <a:off x="5852160" y="1825625"/>
            <a:ext cx="2419643" cy="3351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8285871" y="1825625"/>
            <a:ext cx="3067929" cy="373111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直接箭头连接符 11"/>
          <p:cNvCxnSpPr/>
          <p:nvPr/>
        </p:nvCxnSpPr>
        <p:spPr>
          <a:xfrm>
            <a:off x="5852160" y="5176911"/>
            <a:ext cx="5501640" cy="40796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箭头连接符 13"/>
          <p:cNvCxnSpPr/>
          <p:nvPr/>
        </p:nvCxnSpPr>
        <p:spPr>
          <a:xfrm>
            <a:off x="5852160" y="5176911"/>
            <a:ext cx="2750820" cy="203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7061981" y="4930670"/>
            <a:ext cx="787791" cy="369332"/>
          </a:xfrm>
          <a:prstGeom prst="rect">
            <a:avLst/>
          </a:prstGeom>
          <a:noFill/>
        </p:spPr>
        <p:txBody>
          <a:bodyPr wrap="square" rtlCol="0">
            <a:spAutoFit/>
          </a:bodyPr>
          <a:lstStyle/>
          <a:p>
            <a:r>
              <a:rPr lang="en-US" altLang="zh-CN" dirty="0" smtClean="0"/>
              <a:t>3</a:t>
            </a:r>
            <a:endParaRPr lang="zh-CN" altLang="en-US" dirty="0"/>
          </a:p>
        </p:txBody>
      </p:sp>
      <p:sp>
        <p:nvSpPr>
          <p:cNvPr id="18" name="文本框 17"/>
          <p:cNvSpPr txBox="1"/>
          <p:nvPr/>
        </p:nvSpPr>
        <p:spPr>
          <a:xfrm>
            <a:off x="9889587" y="5176911"/>
            <a:ext cx="787791" cy="369332"/>
          </a:xfrm>
          <a:prstGeom prst="rect">
            <a:avLst/>
          </a:prstGeom>
          <a:noFill/>
        </p:spPr>
        <p:txBody>
          <a:bodyPr wrap="square" rtlCol="0">
            <a:spAutoFit/>
          </a:bodyPr>
          <a:lstStyle/>
          <a:p>
            <a:r>
              <a:rPr lang="en-US" altLang="zh-CN" dirty="0" smtClean="0"/>
              <a:t>5</a:t>
            </a:r>
            <a:endParaRPr lang="zh-CN" altLang="en-US" dirty="0"/>
          </a:p>
        </p:txBody>
      </p:sp>
      <p:sp>
        <p:nvSpPr>
          <p:cNvPr id="19" name="文本框 18"/>
          <p:cNvSpPr txBox="1"/>
          <p:nvPr/>
        </p:nvSpPr>
        <p:spPr>
          <a:xfrm>
            <a:off x="9889587" y="3362179"/>
            <a:ext cx="306494" cy="369332"/>
          </a:xfrm>
          <a:prstGeom prst="rect">
            <a:avLst/>
          </a:prstGeom>
          <a:noFill/>
        </p:spPr>
        <p:txBody>
          <a:bodyPr wrap="none" rtlCol="0">
            <a:spAutoFit/>
          </a:bodyPr>
          <a:lstStyle/>
          <a:p>
            <a:r>
              <a:rPr lang="en-US" altLang="zh-CN" dirty="0" smtClean="0"/>
              <a:t>7</a:t>
            </a:r>
            <a:endParaRPr lang="zh-CN" altLang="en-US" dirty="0"/>
          </a:p>
        </p:txBody>
      </p:sp>
      <p:sp>
        <p:nvSpPr>
          <p:cNvPr id="20" name="文本框 19"/>
          <p:cNvSpPr txBox="1"/>
          <p:nvPr/>
        </p:nvSpPr>
        <p:spPr>
          <a:xfrm>
            <a:off x="6625883" y="3362179"/>
            <a:ext cx="306494" cy="369332"/>
          </a:xfrm>
          <a:prstGeom prst="rect">
            <a:avLst/>
          </a:prstGeom>
          <a:noFill/>
        </p:spPr>
        <p:txBody>
          <a:bodyPr wrap="none" rtlCol="0">
            <a:spAutoFit/>
          </a:bodyPr>
          <a:lstStyle/>
          <a:p>
            <a:r>
              <a:rPr lang="en-US" altLang="zh-CN" dirty="0" smtClean="0"/>
              <a:t>6</a:t>
            </a:r>
            <a:endParaRPr lang="zh-CN" altLang="en-US" dirty="0"/>
          </a:p>
        </p:txBody>
      </p:sp>
      <mc:AlternateContent xmlns:mc="http://schemas.openxmlformats.org/markup-compatibility/2006" xmlns:a14="http://schemas.microsoft.com/office/drawing/2010/main">
        <mc:Choice Requires="a14">
          <p:sp>
            <p:nvSpPr>
              <p:cNvPr id="21" name="文本框 20"/>
              <p:cNvSpPr txBox="1"/>
              <p:nvPr/>
            </p:nvSpPr>
            <p:spPr>
              <a:xfrm>
                <a:off x="4923692" y="5094235"/>
                <a:ext cx="8829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4923692" y="5094235"/>
                <a:ext cx="882999"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8120733" y="1409279"/>
                <a:ext cx="48224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8120733" y="1409279"/>
                <a:ext cx="482247" cy="36933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8356376" y="5459995"/>
                <a:ext cx="4875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8356376" y="5459995"/>
                <a:ext cx="487569" cy="369332"/>
              </a:xfrm>
              <a:prstGeom prst="rect">
                <a:avLst/>
              </a:prstGeom>
              <a:blipFill rotWithShape="0">
                <a:blip r:embed="rId5"/>
                <a:stretch>
                  <a:fillRect/>
                </a:stretch>
              </a:blipFill>
            </p:spPr>
            <p:txBody>
              <a:bodyPr/>
              <a:lstStyle/>
              <a:p>
                <a:r>
                  <a:rPr lang="zh-CN" altLang="en-US">
                    <a:noFill/>
                  </a:rPr>
                  <a:t> </a:t>
                </a:r>
              </a:p>
            </p:txBody>
          </p:sp>
        </mc:Fallback>
      </mc:AlternateContent>
      <p:sp>
        <p:nvSpPr>
          <p:cNvPr id="24" name="矩形 23"/>
          <p:cNvSpPr/>
          <p:nvPr/>
        </p:nvSpPr>
        <p:spPr>
          <a:xfrm>
            <a:off x="11391880" y="5459995"/>
            <a:ext cx="258404" cy="369332"/>
          </a:xfrm>
          <a:prstGeom prst="rect">
            <a:avLst/>
          </a:prstGeom>
        </p:spPr>
        <p:txBody>
          <a:bodyPr wrap="none">
            <a:spAutoFit/>
          </a:bodyPr>
          <a:lstStyle/>
          <a:p>
            <a:r>
              <a:rPr lang="en-US" altLang="zh-CN" dirty="0" smtClean="0"/>
              <a:t>t</a:t>
            </a:r>
            <a:endParaRPr lang="zh-CN" altLang="en-US" dirty="0"/>
          </a:p>
        </p:txBody>
      </p:sp>
    </p:spTree>
    <p:extLst>
      <p:ext uri="{BB962C8B-B14F-4D97-AF65-F5344CB8AC3E}">
        <p14:creationId xmlns:p14="http://schemas.microsoft.com/office/powerpoint/2010/main" val="52612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证明最优性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Lemma 2</a:t>
                </a:r>
              </a:p>
              <a:p>
                <a:pPr lvl="1"/>
                <a:r>
                  <a:rPr lang="zh-CN" altLang="en-US" dirty="0" smtClean="0"/>
                  <a:t>满足连续性假设，如果节点</a:t>
                </a:r>
                <a:r>
                  <a:rPr lang="en-US" altLang="zh-CN" dirty="0" smtClean="0"/>
                  <a:t>n</a:t>
                </a:r>
                <a:r>
                  <a:rPr lang="zh-CN" altLang="en-US" dirty="0" smtClean="0"/>
                  <a:t>被</a:t>
                </a:r>
                <a:r>
                  <a:rPr lang="en-US" altLang="zh-CN" dirty="0" smtClean="0"/>
                  <a:t>A</a:t>
                </a:r>
                <a:r>
                  <a:rPr lang="zh-CN" altLang="en-US" dirty="0" smtClean="0"/>
                  <a:t>*归入了</a:t>
                </a:r>
                <a:r>
                  <a:rPr lang="en-US" altLang="zh-CN" dirty="0" smtClean="0"/>
                  <a:t>close</a:t>
                </a:r>
                <a:r>
                  <a:rPr lang="zh-CN" altLang="en-US" dirty="0" smtClean="0"/>
                  <a:t>集合，则</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p>
              <a:p>
                <a:r>
                  <a:rPr lang="en-US" altLang="zh-CN" dirty="0" smtClean="0"/>
                  <a:t>Lemma 3</a:t>
                </a:r>
              </a:p>
              <a:p>
                <a:pPr lvl="1"/>
                <a:r>
                  <a:rPr lang="zh-CN" altLang="en-US" dirty="0" smtClean="0"/>
                  <a:t>满足连续性假设，</a:t>
                </a:r>
                <a:r>
                  <a:rPr lang="en-US" altLang="zh-CN" dirty="0" smtClean="0"/>
                  <a:t>A*</a:t>
                </a:r>
                <a:r>
                  <a:rPr lang="zh-CN" altLang="en-US" dirty="0" smtClean="0"/>
                  <a:t>以集合</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𝑡</m:t>
                            </m:r>
                          </m:sub>
                        </m:sSub>
                      </m:e>
                    </m:d>
                    <m:r>
                      <a:rPr lang="zh-CN" altLang="en-US" i="1">
                        <a:latin typeface="Cambria Math" panose="02040503050406030204" pitchFamily="18" charset="0"/>
                      </a:rPr>
                      <m:t>的</m:t>
                    </m:r>
                    <m:r>
                      <a:rPr lang="zh-CN" altLang="en-US" i="1" smtClean="0">
                        <a:latin typeface="Cambria Math" panose="02040503050406030204" pitchFamily="18" charset="0"/>
                      </a:rPr>
                      <m:t>顺序</m:t>
                    </m:r>
                    <m:r>
                      <a:rPr lang="zh-CN" altLang="en-US" i="1">
                        <a:latin typeface="Cambria Math" panose="02040503050406030204" pitchFamily="18" charset="0"/>
                      </a:rPr>
                      <m:t>将</m:t>
                    </m:r>
                  </m:oMath>
                </a14:m>
                <a:r>
                  <a:rPr lang="zh-CN" altLang="en-US" dirty="0" smtClean="0"/>
                  <a:t>点归入</a:t>
                </a:r>
                <a:r>
                  <a:rPr lang="en-US" altLang="zh-CN" dirty="0" smtClean="0"/>
                  <a:t>close</a:t>
                </a:r>
                <a:r>
                  <a:rPr lang="zh-CN" altLang="en-US" dirty="0" smtClean="0"/>
                  <a:t>集合，则</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dirty="0"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𝑝</m:t>
                            </m:r>
                          </m:sub>
                        </m:sSub>
                      </m:e>
                    </m:d>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oMath>
                </a14:m>
                <a:endParaRPr lang="en-US" altLang="zh-CN" dirty="0"/>
              </a:p>
              <a:p>
                <a:r>
                  <a:rPr lang="en-US" altLang="zh-CN" dirty="0" smtClean="0"/>
                  <a:t>Corollary</a:t>
                </a:r>
              </a:p>
              <a:p>
                <a:pPr lvl="1"/>
                <a:r>
                  <a:rPr lang="zh-CN" altLang="en-US" dirty="0" smtClean="0"/>
                  <a:t>如果节点</a:t>
                </a:r>
                <a:r>
                  <a:rPr lang="en-US" altLang="zh-CN" dirty="0" smtClean="0"/>
                  <a:t>n</a:t>
                </a:r>
                <a:r>
                  <a:rPr lang="zh-CN" altLang="en-US" dirty="0" smtClean="0"/>
                  <a:t>在</a:t>
                </a:r>
                <a:r>
                  <a:rPr lang="en-US" altLang="zh-CN" dirty="0" smtClean="0"/>
                  <a:t>close</a:t>
                </a:r>
                <a:r>
                  <a:rPr lang="zh-CN" altLang="en-US" dirty="0" smtClean="0"/>
                  <a:t>集合里面，则</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i="1" smtClean="0">
                        <a:latin typeface="Cambria Math" panose="02040503050406030204" pitchFamily="18" charset="0"/>
                      </a:rPr>
                      <m:t> </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en-US" altLang="zh-CN" dirty="0"/>
              </a:p>
              <a:p>
                <a:endParaRPr lang="en-US" altLang="zh-CN" dirty="0" smtClean="0"/>
              </a:p>
              <a:p>
                <a:endParaRPr lang="en-US" altLang="zh-CN"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330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A</a:t>
                </a:r>
                <a:r>
                  <a:rPr lang="zh-CN" altLang="en-US" dirty="0"/>
                  <a:t>具有</a:t>
                </a:r>
                <a:r>
                  <a:rPr lang="zh-CN" altLang="en-US" dirty="0" smtClean="0"/>
                  <a:t>信息少于</a:t>
                </a:r>
                <a:r>
                  <a:rPr lang="en-US" altLang="zh-CN" dirty="0" smtClean="0"/>
                  <a:t>A</a:t>
                </a:r>
                <a:r>
                  <a:rPr lang="zh-CN" altLang="en-US" dirty="0" smtClean="0"/>
                  <a:t>*</a:t>
                </a:r>
                <a14:m>
                  <m:oMath xmlns:m="http://schemas.openxmlformats.org/officeDocument/2006/math">
                    <m:r>
                      <a:rPr lang="zh-CN" altLang="en-US"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𝐴</m:t>
                        </m:r>
                        <m:r>
                          <a:rPr lang="en-US" altLang="zh-CN" b="0" i="1" smtClean="0">
                            <a:latin typeface="Cambria Math" panose="02040503050406030204" pitchFamily="18" charset="0"/>
                          </a:rPr>
                          <m:t>∗</m:t>
                        </m:r>
                      </m:sup>
                    </m:sSubSup>
                    <m:r>
                      <a:rPr lang="zh-CN" altLang="en-US" dirty="0"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𝐴</m:t>
                        </m:r>
                      </m:sup>
                    </m:sSubSup>
                    <m:r>
                      <a:rPr lang="zh-CN" altLang="en-US" i="1">
                        <a:latin typeface="Cambria Math" panose="02040503050406030204" pitchFamily="18" charset="0"/>
                      </a:rPr>
                      <m:t>，</m:t>
                    </m:r>
                  </m:oMath>
                </a14:m>
                <a:r>
                  <a:rPr lang="zh-CN" altLang="en-US" dirty="0" smtClean="0"/>
                  <a:t>对任意</a:t>
                </a:r>
                <a:r>
                  <a:rPr lang="en-US" altLang="zh-CN" dirty="0" smtClean="0"/>
                  <a:t>n</a:t>
                </a:r>
                <a:r>
                  <a:rPr lang="zh-CN" altLang="en-US" dirty="0" smtClean="0"/>
                  <a:t>成立</a:t>
                </a:r>
                <a:endParaRPr lang="en-US" altLang="zh-CN" dirty="0" smtClean="0"/>
              </a:p>
              <a:p>
                <a:r>
                  <a:rPr lang="en-US" altLang="zh-CN" dirty="0" smtClean="0"/>
                  <a:t>Theorem 2</a:t>
                </a:r>
              </a:p>
              <a:p>
                <a:pPr lvl="1"/>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r>
                      <a:rPr lang="zh-CN" altLang="en-US" i="1">
                        <a:latin typeface="Cambria Math" panose="02040503050406030204" pitchFamily="18" charset="0"/>
                      </a:rPr>
                      <m:t>是一个</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r>
                      <a:rPr lang="zh-CN" altLang="en-US" i="1">
                        <a:latin typeface="Cambria Math" panose="02040503050406030204" pitchFamily="18" charset="0"/>
                      </a:rPr>
                      <m:t>值</m:t>
                    </m:r>
                  </m:oMath>
                </a14:m>
                <a:r>
                  <a:rPr lang="zh-CN" altLang="en-US" dirty="0" smtClean="0"/>
                  <a:t>均不相同的</a:t>
                </a:r>
                <a14:m>
                  <m:oMath xmlns:m="http://schemas.openxmlformats.org/officeDocument/2006/math">
                    <m:r>
                      <a:rPr lang="zh-CN" altLang="en-US" i="1" smtClean="0">
                        <a:latin typeface="Cambria Math" panose="02040503050406030204" pitchFamily="18" charset="0"/>
                      </a:rPr>
                      <m:t>𝛿</m:t>
                    </m:r>
                    <m:r>
                      <a:rPr lang="zh-CN" altLang="en-US" i="1">
                        <a:latin typeface="Cambria Math" panose="02040503050406030204" pitchFamily="18" charset="0"/>
                      </a:rPr>
                      <m:t>图</m:t>
                    </m:r>
                  </m:oMath>
                </a14:m>
                <a:r>
                  <a:rPr lang="zh-CN" altLang="en-US" dirty="0" smtClean="0"/>
                  <a:t>，</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oMath>
                </a14:m>
                <a:r>
                  <a:rPr lang="zh-CN" altLang="en-US" dirty="0" smtClean="0"/>
                  <a:t>满足连续性假设，则如果所有被</a:t>
                </a:r>
                <a:r>
                  <a:rPr lang="en-US" altLang="zh-CN" dirty="0" smtClean="0"/>
                  <a:t>A</a:t>
                </a:r>
                <a:r>
                  <a:rPr lang="zh-CN" altLang="en-US" dirty="0" smtClean="0"/>
                  <a:t>*拓展的点一定会被</a:t>
                </a:r>
                <a:r>
                  <a:rPr lang="en-US" altLang="zh-CN" dirty="0" smtClean="0"/>
                  <a:t>A</a:t>
                </a:r>
                <a:r>
                  <a:rPr lang="zh-CN" altLang="en-US" dirty="0" smtClean="0"/>
                  <a:t>拓展到</a:t>
                </a:r>
                <a:endParaRPr lang="en-US" altLang="zh-CN" dirty="0" smtClean="0"/>
              </a:p>
              <a:p>
                <a:pPr lvl="1"/>
                <a:r>
                  <a:rPr lang="zh-CN" altLang="en-US" dirty="0" smtClean="0"/>
                  <a:t>定义</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zh-CN" altLang="en-US" i="1">
                        <a:latin typeface="Cambria Math" panose="02040503050406030204" pitchFamily="18" charset="0"/>
                      </a:rPr>
                      <m:t>为</m:t>
                    </m:r>
                  </m:oMath>
                </a14:m>
                <a:r>
                  <a:rPr lang="en-US" altLang="zh-CN" dirty="0" smtClean="0"/>
                  <a:t>A</a:t>
                </a:r>
                <a:r>
                  <a:rPr lang="zh-CN" altLang="en-US" dirty="0" smtClean="0"/>
                  <a:t>拓展到的所有点的总数目</a:t>
                </a:r>
                <a:endParaRPr lang="en-US" altLang="zh-CN" dirty="0" smtClean="0"/>
              </a:p>
              <a:p>
                <a:r>
                  <a:rPr lang="en-US" altLang="zh-CN" dirty="0" smtClean="0"/>
                  <a:t>Corollary </a:t>
                </a:r>
                <a:r>
                  <a:rPr lang="zh-CN" altLang="en-US" dirty="0" smtClean="0"/>
                  <a:t>定义</a:t>
                </a:r>
                <a:r>
                  <a:rPr lang="en-US" altLang="zh-CN" dirty="0" smtClean="0"/>
                  <a:t>A</a:t>
                </a:r>
                <a:r>
                  <a:rPr lang="zh-CN" altLang="en-US" dirty="0" smtClean="0"/>
                  <a:t>*</a:t>
                </a:r>
                <a:endParaRPr lang="en-US" altLang="zh-CN" dirty="0" smtClean="0"/>
              </a:p>
              <a:p>
                <a:pPr lvl="1"/>
                <a:r>
                  <a:rPr lang="zh-CN" altLang="en-US" dirty="0" smtClean="0"/>
                  <a:t>在</a:t>
                </a:r>
                <a:r>
                  <a:rPr lang="en-US" altLang="zh-CN" dirty="0" smtClean="0"/>
                  <a:t>theorem 2</a:t>
                </a:r>
                <a:r>
                  <a:rPr lang="zh-CN" altLang="en-US" dirty="0"/>
                  <a:t>条件</a:t>
                </a:r>
                <a:r>
                  <a:rPr lang="zh-CN" altLang="en-US" dirty="0" smtClean="0"/>
                  <a:t>下，</a:t>
                </a:r>
                <a:r>
                  <a:rPr lang="en-US" altLang="zh-CN" b="0" dirty="0" smtClean="0"/>
                  <a:t> </a:t>
                </a:r>
                <a14:m>
                  <m:oMath xmlns:m="http://schemas.openxmlformats.org/officeDocument/2006/math">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oMath>
                </a14:m>
                <a:endParaRPr lang="en-US" altLang="zh-CN" dirty="0" smtClean="0"/>
              </a:p>
              <a:p>
                <a:pPr lvl="1"/>
                <a:r>
                  <a:rPr lang="zh-CN" altLang="en-US" dirty="0"/>
                  <a:t>取</a:t>
                </a:r>
                <a:r>
                  <a:rPr lang="zh-CN" altLang="en-US" dirty="0" smtClean="0"/>
                  <a:t>等条件</a:t>
                </a:r>
                <a:endParaRPr lang="en-US" altLang="zh-CN"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9166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smtClean="0"/>
                  <a:t>Theorem 3</a:t>
                </a:r>
                <a:endParaRPr lang="en-US" altLang="zh-CN" dirty="0"/>
              </a:p>
              <a:p>
                <a:pPr lvl="1"/>
                <a:r>
                  <a:rPr lang="zh-CN" altLang="en-US" dirty="0" smtClean="0"/>
                  <a:t>存在相同的</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oMath>
                </a14:m>
                <a:endParaRPr lang="en-US" altLang="zh-CN" b="0" dirty="0" smtClean="0"/>
              </a:p>
              <a:p>
                <a:pPr lvl="1"/>
                <a:r>
                  <a:rPr lang="en-US" altLang="zh-CN" dirty="0" smtClean="0"/>
                  <a:t>G</a:t>
                </a:r>
                <a:r>
                  <a:rPr lang="zh-CN" altLang="en-US" dirty="0" smtClean="0"/>
                  <a:t>*集合，所有原始</a:t>
                </a:r>
                <a:r>
                  <a:rPr lang="en-US" altLang="zh-CN" dirty="0" smtClean="0"/>
                  <a:t>A</a:t>
                </a:r>
                <a:r>
                  <a:rPr lang="zh-CN" altLang="en-US" dirty="0" smtClean="0"/>
                  <a:t>*算法加上</a:t>
                </a:r>
                <a:r>
                  <a:rPr lang="en-US" altLang="zh-CN" dirty="0" smtClean="0"/>
                  <a:t>tie-breaking rule</a:t>
                </a:r>
                <a:r>
                  <a:rPr lang="zh-CN" altLang="en-US" dirty="0" smtClean="0"/>
                  <a:t>得到的算法集合</a:t>
                </a:r>
                <a:endParaRPr lang="en-US" altLang="zh-CN" dirty="0" smtClean="0"/>
              </a:p>
              <a:p>
                <a:pPr lvl="1"/>
                <a:r>
                  <a:rPr lang="en-US" altLang="zh-CN" dirty="0" smtClean="0"/>
                  <a:t>A</a:t>
                </a:r>
                <a:r>
                  <a:rPr lang="zh-CN" altLang="en-US" dirty="0" smtClean="0"/>
                  <a:t>具有信息少于</a:t>
                </a:r>
                <a:r>
                  <a:rPr lang="en-US" altLang="zh-CN" dirty="0" smtClean="0"/>
                  <a:t>G</a:t>
                </a:r>
                <a:r>
                  <a:rPr lang="zh-CN" altLang="en-US" dirty="0" smtClean="0"/>
                  <a:t>*中的算法，</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oMath>
                </a14:m>
                <a:r>
                  <a:rPr lang="zh-CN" altLang="en-US" dirty="0" smtClean="0"/>
                  <a:t>满足连续性假设，对任意</a:t>
                </a:r>
                <a14:m>
                  <m:oMath xmlns:m="http://schemas.openxmlformats.org/officeDocument/2006/math">
                    <m:r>
                      <a:rPr lang="zh-CN" altLang="en-US" i="1" smtClean="0">
                        <a:latin typeface="Cambria Math" panose="02040503050406030204" pitchFamily="18" charset="0"/>
                      </a:rPr>
                      <m:t>𝛿</m:t>
                    </m:r>
                    <m:r>
                      <a:rPr lang="zh-CN" altLang="en-US" i="1">
                        <a:latin typeface="Cambria Math" panose="02040503050406030204" pitchFamily="18" charset="0"/>
                      </a:rPr>
                      <m:t>图</m:t>
                    </m:r>
                  </m:oMath>
                </a14:m>
                <a:r>
                  <a:rPr lang="zh-CN" altLang="en-US" dirty="0" smtClean="0"/>
                  <a:t>，存在</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𝐺</m:t>
                    </m:r>
                    <m:r>
                      <a:rPr lang="en-US" altLang="zh-CN" b="0" i="1" smtClean="0">
                        <a:latin typeface="Cambria Math" panose="02040503050406030204" pitchFamily="18" charset="0"/>
                        <a:ea typeface="Cambria Math" panose="02040503050406030204" pitchFamily="18" charset="0"/>
                      </a:rPr>
                      <m:t>∗使得所有被</m:t>
                    </m:r>
                  </m:oMath>
                </a14:m>
                <a:r>
                  <a:rPr lang="en-US" altLang="zh-CN" dirty="0" smtClean="0"/>
                  <a:t>A</a:t>
                </a:r>
                <a:r>
                  <a:rPr lang="zh-CN" altLang="en-US" dirty="0" smtClean="0"/>
                  <a:t>*拓展到的点都会被</a:t>
                </a:r>
                <a:r>
                  <a:rPr lang="en-US" altLang="zh-CN" dirty="0" smtClean="0"/>
                  <a:t>A</a:t>
                </a:r>
                <a:r>
                  <a:rPr lang="zh-CN" altLang="en-US" dirty="0" smtClean="0"/>
                  <a:t>拓展到</a:t>
                </a:r>
                <a:endParaRPr lang="en-US" altLang="zh-CN" dirty="0" smtClean="0"/>
              </a:p>
              <a:p>
                <a:r>
                  <a:rPr lang="en-US" altLang="zh-CN" dirty="0" smtClean="0"/>
                  <a:t>Corollary 1</a:t>
                </a:r>
              </a:p>
              <a:p>
                <a:pPr lvl="1"/>
                <a14:m>
                  <m:oMath xmlns:m="http://schemas.openxmlformats.org/officeDocument/2006/math">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oMath>
                </a14:m>
                <a:endParaRPr lang="en-US" altLang="zh-CN" dirty="0" smtClean="0"/>
              </a:p>
              <a:p>
                <a:r>
                  <a:rPr lang="en-US" altLang="zh-CN" dirty="0" smtClean="0"/>
                  <a:t>Corollary 2</a:t>
                </a:r>
              </a:p>
              <a:p>
                <a:pPr lvl="1"/>
                <a:r>
                  <a:rPr lang="zh-CN" altLang="en-US" dirty="0" smtClean="0"/>
                  <a:t>定义</a:t>
                </a:r>
                <a:r>
                  <a:rPr lang="en-US" altLang="zh-CN" dirty="0" smtClean="0"/>
                  <a:t>critical tie</a:t>
                </a:r>
                <a14:m>
                  <m:oMath xmlns:m="http://schemas.openxmlformats.org/officeDocument/2006/math">
                    <m:r>
                      <a:rPr lang="en-US" altLang="zh-CN"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en-US" altLang="zh-CN" dirty="0" smtClean="0"/>
              </a:p>
              <a:p>
                <a:pPr lvl="1"/>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zh-CN" altLang="en-US" i="1">
                        <a:latin typeface="Cambria Math" panose="02040503050406030204" pitchFamily="18" charset="0"/>
                      </a:rPr>
                      <m:t>是</m:t>
                    </m:r>
                  </m:oMath>
                </a14:m>
                <a:r>
                  <a:rPr lang="en-US" altLang="zh-CN" dirty="0" smtClean="0"/>
                  <a:t>A</a:t>
                </a:r>
                <a:r>
                  <a:rPr lang="zh-CN" altLang="en-US" dirty="0" smtClean="0"/>
                  <a:t>*作用于图时出现的</a:t>
                </a:r>
                <a:r>
                  <a:rPr lang="en-US" altLang="zh-CN" dirty="0" smtClean="0"/>
                  <a:t>critical tie</a:t>
                </a:r>
                <a:r>
                  <a:rPr lang="zh-CN" altLang="en-US" dirty="0" smtClean="0"/>
                  <a:t>的个数</a:t>
                </a:r>
                <a:endParaRPr lang="en-US" altLang="zh-CN" dirty="0" smtClean="0"/>
              </a:p>
              <a:p>
                <a:pPr lvl="1"/>
                <a14:m>
                  <m:oMath xmlns:m="http://schemas.openxmlformats.org/officeDocument/2006/math">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oMath>
                </a14:m>
                <a:r>
                  <a:rPr lang="en-US" altLang="zh-CN" dirty="0" smtClean="0"/>
                  <a:t> </a:t>
                </a:r>
                <a:r>
                  <a:rPr lang="zh-CN" altLang="en-US" dirty="0" smtClean="0"/>
                  <a:t>对任意</a:t>
                </a:r>
                <a:r>
                  <a:rPr lang="en-US" altLang="zh-CN" dirty="0" smtClean="0"/>
                  <a:t>A</a:t>
                </a:r>
                <a:r>
                  <a:rPr lang="zh-CN" altLang="en-US" dirty="0" smtClean="0"/>
                  <a:t>*成立</a:t>
                </a:r>
                <a:endParaRPr lang="en-US" altLang="zh-CN" dirty="0" smtClean="0"/>
              </a:p>
              <a:p>
                <a:pPr lvl="1"/>
                <a:endParaRPr lang="en-US" altLang="zh-CN" dirty="0" smtClean="0"/>
              </a:p>
              <a:p>
                <a:pPr lvl="1"/>
                <a:endParaRPr lang="en-US" altLang="zh-CN" dirty="0"/>
              </a:p>
              <a:p>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081" b="-8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765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03763" y="2869174"/>
            <a:ext cx="10515600" cy="1325563"/>
          </a:xfrm>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79902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zh-CN" altLang="en-US" dirty="0" smtClean="0"/>
              <a:t>*与其他算法对比</a:t>
            </a:r>
            <a:br>
              <a:rPr lang="zh-CN" altLang="en-US" dirty="0" smtClean="0"/>
            </a:br>
            <a:endParaRPr lang="zh-CN" altLang="en-US" dirty="0"/>
          </a:p>
        </p:txBody>
      </p:sp>
      <p:grpSp>
        <p:nvGrpSpPr>
          <p:cNvPr id="30" name="组合 29"/>
          <p:cNvGrpSpPr/>
          <p:nvPr/>
        </p:nvGrpSpPr>
        <p:grpSpPr>
          <a:xfrm>
            <a:off x="1201027" y="2185938"/>
            <a:ext cx="3516922" cy="3620360"/>
            <a:chOff x="1589651" y="2681189"/>
            <a:chExt cx="3516922" cy="3620360"/>
          </a:xfrm>
        </p:grpSpPr>
        <p:pic>
          <p:nvPicPr>
            <p:cNvPr id="4" name="图片 3" descr="无标题 - 画图"/>
            <p:cNvPicPr>
              <a:picLocks noChangeAspect="1"/>
            </p:cNvPicPr>
            <p:nvPr/>
          </p:nvPicPr>
          <p:blipFill rotWithShape="1">
            <a:blip r:embed="rId2">
              <a:extLst>
                <a:ext uri="{28A0092B-C50C-407E-A947-70E740481C1C}">
                  <a14:useLocalDpi xmlns:a14="http://schemas.microsoft.com/office/drawing/2010/main" val="0"/>
                </a:ext>
              </a:extLst>
            </a:blip>
            <a:srcRect l="19500" t="32693" r="60885" b="29799"/>
            <a:stretch/>
          </p:blipFill>
          <p:spPr>
            <a:xfrm>
              <a:off x="1589651" y="2681189"/>
              <a:ext cx="3516922" cy="3620360"/>
            </a:xfrm>
            <a:prstGeom prst="rect">
              <a:avLst/>
            </a:prstGeom>
          </p:spPr>
        </p:pic>
        <p:cxnSp>
          <p:nvCxnSpPr>
            <p:cNvPr id="8" name="直接箭头连接符 7"/>
            <p:cNvCxnSpPr/>
            <p:nvPr/>
          </p:nvCxnSpPr>
          <p:spPr>
            <a:xfrm flipV="1">
              <a:off x="2025748" y="3699803"/>
              <a:ext cx="2349304" cy="14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flipH="1">
              <a:off x="1702191" y="3713871"/>
              <a:ext cx="2672862" cy="1519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1702191" y="5233182"/>
              <a:ext cx="2504049" cy="604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1" name="组合 30"/>
          <p:cNvGrpSpPr/>
          <p:nvPr/>
        </p:nvGrpSpPr>
        <p:grpSpPr>
          <a:xfrm>
            <a:off x="4830489" y="549898"/>
            <a:ext cx="5582530" cy="5256400"/>
            <a:chOff x="4487593" y="1266093"/>
            <a:chExt cx="5582530" cy="5256400"/>
          </a:xfrm>
        </p:grpSpPr>
        <p:pic>
          <p:nvPicPr>
            <p:cNvPr id="16" name="图片 15" descr="无标题 - 画图"/>
            <p:cNvPicPr>
              <a:picLocks noChangeAspect="1"/>
            </p:cNvPicPr>
            <p:nvPr/>
          </p:nvPicPr>
          <p:blipFill rotWithShape="1">
            <a:blip r:embed="rId2">
              <a:extLst>
                <a:ext uri="{28A0092B-C50C-407E-A947-70E740481C1C}">
                  <a14:useLocalDpi xmlns:a14="http://schemas.microsoft.com/office/drawing/2010/main" val="0"/>
                </a:ext>
              </a:extLst>
            </a:blip>
            <a:srcRect l="19500" t="32693" r="60885" b="29799"/>
            <a:stretch/>
          </p:blipFill>
          <p:spPr>
            <a:xfrm>
              <a:off x="6271848" y="2681189"/>
              <a:ext cx="3516922" cy="3620360"/>
            </a:xfrm>
            <a:prstGeom prst="rect">
              <a:avLst/>
            </a:prstGeom>
          </p:spPr>
        </p:pic>
        <p:sp>
          <p:nvSpPr>
            <p:cNvPr id="25" name="弧形 24"/>
            <p:cNvSpPr/>
            <p:nvPr/>
          </p:nvSpPr>
          <p:spPr>
            <a:xfrm rot="5400000">
              <a:off x="4650658" y="1103028"/>
              <a:ext cx="5256399" cy="558253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7" name="直接箭头连接符 26"/>
            <p:cNvCxnSpPr>
              <a:endCxn id="25" idx="2"/>
            </p:cNvCxnSpPr>
            <p:nvPr/>
          </p:nvCxnSpPr>
          <p:spPr>
            <a:xfrm>
              <a:off x="6724357" y="3699803"/>
              <a:ext cx="554501" cy="2822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endCxn id="25" idx="0"/>
            </p:cNvCxnSpPr>
            <p:nvPr/>
          </p:nvCxnSpPr>
          <p:spPr>
            <a:xfrm>
              <a:off x="6724357" y="3699803"/>
              <a:ext cx="3345766" cy="194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7778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常用</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h</m:t>
                        </m:r>
                      </m:e>
                    </m:acc>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𝑛</m:t>
                        </m:r>
                      </m:e>
                    </m:d>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zh-CN" altLang="en-US">
                    <a:noFill/>
                  </a:rPr>
                  <a:t> </a:t>
                </a:r>
              </a:p>
            </p:txBody>
          </p:sp>
        </mc:Fallback>
      </mc:AlternateContent>
      <p:sp>
        <p:nvSpPr>
          <p:cNvPr id="3" name="内容占位符 2"/>
          <p:cNvSpPr>
            <a:spLocks noGrp="1"/>
          </p:cNvSpPr>
          <p:nvPr>
            <p:ph idx="1"/>
          </p:nvPr>
        </p:nvSpPr>
        <p:spPr/>
        <p:txBody>
          <a:bodyPr/>
          <a:lstStyle/>
          <a:p>
            <a:r>
              <a:rPr lang="zh-CN" altLang="en-US" dirty="0"/>
              <a:t>曼哈顿</a:t>
            </a:r>
            <a:r>
              <a:rPr lang="zh-CN" altLang="en-US" dirty="0" smtClean="0"/>
              <a:t>距离</a:t>
            </a:r>
            <a:endParaRPr lang="en-US" altLang="zh-CN" dirty="0" smtClean="0"/>
          </a:p>
          <a:p>
            <a:r>
              <a:rPr lang="zh-CN" altLang="en-US" dirty="0"/>
              <a:t>欧氏</a:t>
            </a:r>
            <a:r>
              <a:rPr lang="zh-CN" altLang="en-US" dirty="0" smtClean="0"/>
              <a:t>距离</a:t>
            </a:r>
            <a:endParaRPr lang="en-US" altLang="zh-CN" dirty="0" smtClean="0"/>
          </a:p>
          <a:p>
            <a:r>
              <a:rPr lang="zh-CN" altLang="en-US" dirty="0" smtClean="0"/>
              <a:t>切比雪夫距离</a:t>
            </a:r>
            <a:endParaRPr lang="en-US" altLang="zh-CN" dirty="0" smtClean="0"/>
          </a:p>
          <a:p>
            <a:endParaRPr lang="en-US" altLang="zh-CN" dirty="0"/>
          </a:p>
          <a:p>
            <a:r>
              <a:rPr lang="en-US" altLang="zh-CN" dirty="0" smtClean="0"/>
              <a:t>Computational efficiency</a:t>
            </a:r>
          </a:p>
          <a:p>
            <a:r>
              <a:rPr lang="en-US" altLang="zh-CN" dirty="0" smtClean="0"/>
              <a:t>heuristic efficiency</a:t>
            </a:r>
            <a:endParaRPr lang="en-US" altLang="zh-CN" dirty="0"/>
          </a:p>
          <a:p>
            <a:r>
              <a:rPr lang="en-US" altLang="zh-CN" dirty="0" smtClean="0"/>
              <a:t>admissibility</a:t>
            </a:r>
            <a:endParaRPr lang="zh-CN" altLang="en-US" dirty="0"/>
          </a:p>
        </p:txBody>
      </p:sp>
    </p:spTree>
    <p:extLst>
      <p:ext uri="{BB962C8B-B14F-4D97-AF65-F5344CB8AC3E}">
        <p14:creationId xmlns:p14="http://schemas.microsoft.com/office/powerpoint/2010/main" val="110402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Mathematical Approach</a:t>
            </a:r>
            <a:endParaRPr lang="zh-CN" altLang="en-US" dirty="0"/>
          </a:p>
        </p:txBody>
      </p:sp>
      <p:sp>
        <p:nvSpPr>
          <p:cNvPr id="3" name="内容占位符 2"/>
          <p:cNvSpPr>
            <a:spLocks noGrp="1"/>
          </p:cNvSpPr>
          <p:nvPr>
            <p:ph idx="1"/>
          </p:nvPr>
        </p:nvSpPr>
        <p:spPr/>
        <p:txBody>
          <a:bodyPr/>
          <a:lstStyle/>
          <a:p>
            <a:r>
              <a:rPr lang="zh-CN" altLang="en-US" dirty="0" smtClean="0"/>
              <a:t>处理最小路径问题</a:t>
            </a:r>
            <a:endParaRPr lang="en-US" altLang="zh-CN" dirty="0" smtClean="0"/>
          </a:p>
          <a:p>
            <a:r>
              <a:rPr lang="zh-CN" altLang="en-US" dirty="0" smtClean="0"/>
              <a:t>特点：关注问题的解法 而非计算可行性</a:t>
            </a:r>
            <a:endParaRPr lang="zh-CN" altLang="en-US" dirty="0"/>
          </a:p>
        </p:txBody>
      </p:sp>
    </p:spTree>
    <p:extLst>
      <p:ext uri="{BB962C8B-B14F-4D97-AF65-F5344CB8AC3E}">
        <p14:creationId xmlns:p14="http://schemas.microsoft.com/office/powerpoint/2010/main" val="1136600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956" y="1027906"/>
            <a:ext cx="6306088" cy="5055589"/>
          </a:xfrm>
        </p:spPr>
      </p:pic>
    </p:spTree>
    <p:extLst>
      <p:ext uri="{BB962C8B-B14F-4D97-AF65-F5344CB8AC3E}">
        <p14:creationId xmlns:p14="http://schemas.microsoft.com/office/powerpoint/2010/main" val="609928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Heuristic Approach </a:t>
            </a:r>
            <a:r>
              <a:rPr lang="zh-CN" altLang="en-US" dirty="0" smtClean="0"/>
              <a:t>启发式法</a:t>
            </a:r>
            <a:endParaRPr lang="zh-CN" altLang="en-US" dirty="0"/>
          </a:p>
        </p:txBody>
      </p:sp>
      <p:sp>
        <p:nvSpPr>
          <p:cNvPr id="3" name="内容占位符 2"/>
          <p:cNvSpPr>
            <a:spLocks noGrp="1"/>
          </p:cNvSpPr>
          <p:nvPr>
            <p:ph idx="1"/>
          </p:nvPr>
        </p:nvSpPr>
        <p:spPr/>
        <p:txBody>
          <a:bodyPr/>
          <a:lstStyle/>
          <a:p>
            <a:r>
              <a:rPr lang="zh-CN" altLang="en-US" dirty="0"/>
              <a:t>启发法是人根据一定的经验，在问题空间内进行较少的搜索，以达到问题解决的一种方法</a:t>
            </a:r>
            <a:r>
              <a:rPr lang="zh-CN" altLang="en-US" dirty="0" smtClean="0"/>
              <a:t>。</a:t>
            </a:r>
            <a:endParaRPr lang="en-US" altLang="zh-CN" dirty="0" smtClean="0"/>
          </a:p>
          <a:p>
            <a:endParaRPr lang="en-US" altLang="zh-CN" dirty="0"/>
          </a:p>
          <a:p>
            <a:r>
              <a:rPr lang="zh-CN" altLang="en-US" dirty="0" smtClean="0"/>
              <a:t>通过启发法的步骤并不能确定最小路径一定会被找到</a:t>
            </a:r>
            <a:endParaRPr lang="zh-CN" altLang="en-US" dirty="0"/>
          </a:p>
        </p:txBody>
      </p:sp>
    </p:spTree>
    <p:extLst>
      <p:ext uri="{BB962C8B-B14F-4D97-AF65-F5344CB8AC3E}">
        <p14:creationId xmlns:p14="http://schemas.microsoft.com/office/powerpoint/2010/main" val="262569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关于图的一些设定</a:t>
            </a:r>
            <a:endParaRPr lang="zh-CN" altLang="en-US" dirty="0"/>
          </a:p>
        </p:txBody>
      </p:sp>
      <p:sp>
        <p:nvSpPr>
          <p:cNvPr id="5" name="内容占位符 4"/>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593502" y="1993050"/>
            <a:ext cx="7572375" cy="1514475"/>
          </a:xfrm>
          <a:prstGeom prst="rect">
            <a:avLst/>
          </a:prstGeom>
        </p:spPr>
      </p:pic>
      <p:sp>
        <p:nvSpPr>
          <p:cNvPr id="7" name="文本框 6"/>
          <p:cNvSpPr txBox="1"/>
          <p:nvPr/>
        </p:nvSpPr>
        <p:spPr>
          <a:xfrm>
            <a:off x="1030310" y="4146997"/>
            <a:ext cx="7482625" cy="646331"/>
          </a:xfrm>
          <a:prstGeom prst="rect">
            <a:avLst/>
          </a:prstGeom>
          <a:noFill/>
        </p:spPr>
        <p:txBody>
          <a:bodyPr wrap="square" rtlCol="0">
            <a:spAutoFit/>
          </a:bodyPr>
          <a:lstStyle/>
          <a:p>
            <a:r>
              <a:rPr lang="zh-CN" altLang="en-US" dirty="0" smtClean="0"/>
              <a:t>子图</a:t>
            </a:r>
            <a:r>
              <a:rPr lang="en-US" altLang="zh-CN" dirty="0" err="1" smtClean="0"/>
              <a:t>Gn</a:t>
            </a:r>
            <a:r>
              <a:rPr lang="en-US" altLang="zh-CN" dirty="0" smtClean="0"/>
              <a:t> </a:t>
            </a:r>
            <a:r>
              <a:rPr lang="zh-CN" altLang="en-US" dirty="0" smtClean="0"/>
              <a:t>源头结点</a:t>
            </a:r>
            <a:r>
              <a:rPr lang="en-US" altLang="zh-CN" dirty="0" smtClean="0"/>
              <a:t>n</a:t>
            </a:r>
            <a:r>
              <a:rPr lang="zh-CN" altLang="en-US" dirty="0" smtClean="0"/>
              <a:t>和其一部分</a:t>
            </a:r>
            <a:r>
              <a:rPr lang="zh-CN" altLang="zh-CN" dirty="0" smtClean="0"/>
              <a:t>Γ</a:t>
            </a:r>
            <a:r>
              <a:rPr lang="zh-CN" altLang="en-US" dirty="0" smtClean="0"/>
              <a:t>算子得到的后继结点</a:t>
            </a:r>
            <a:endParaRPr lang="en-US" altLang="zh-CN" dirty="0" smtClean="0"/>
          </a:p>
          <a:p>
            <a:r>
              <a:rPr lang="zh-CN" altLang="en-US" dirty="0" smtClean="0"/>
              <a:t>子图中的每一个结点对于</a:t>
            </a:r>
            <a:r>
              <a:rPr lang="en-US" altLang="zh-CN" dirty="0" smtClean="0"/>
              <a:t>n</a:t>
            </a:r>
            <a:r>
              <a:rPr lang="zh-CN" altLang="en-US" dirty="0" smtClean="0"/>
              <a:t>都是可达的</a:t>
            </a:r>
            <a:endParaRPr lang="zh-CN" altLang="en-US" dirty="0"/>
          </a:p>
        </p:txBody>
      </p:sp>
    </p:spTree>
    <p:extLst>
      <p:ext uri="{BB962C8B-B14F-4D97-AF65-F5344CB8AC3E}">
        <p14:creationId xmlns:p14="http://schemas.microsoft.com/office/powerpoint/2010/main" val="130410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关于图的一些设定</a:t>
            </a:r>
          </a:p>
        </p:txBody>
      </p:sp>
      <p:sp>
        <p:nvSpPr>
          <p:cNvPr id="3" name="内容占位符 2"/>
          <p:cNvSpPr>
            <a:spLocks noGrp="1"/>
          </p:cNvSpPr>
          <p:nvPr>
            <p:ph idx="1"/>
          </p:nvPr>
        </p:nvSpPr>
        <p:spPr/>
        <p:txBody>
          <a:bodyPr/>
          <a:lstStyle/>
          <a:p>
            <a:r>
              <a:rPr lang="en-US" altLang="zh-CN" dirty="0" smtClean="0"/>
              <a:t>Path </a:t>
            </a:r>
            <a:r>
              <a:rPr lang="zh-CN" altLang="en-US" dirty="0" smtClean="0"/>
              <a:t>路径</a:t>
            </a:r>
            <a:endParaRPr lang="en-US" altLang="zh-CN" dirty="0" smtClean="0"/>
          </a:p>
          <a:p>
            <a:pPr marL="0" indent="0">
              <a:buNone/>
            </a:pPr>
            <a:r>
              <a:rPr lang="zh-CN" altLang="en-US" dirty="0" smtClean="0"/>
              <a:t>导通才有最小值</a:t>
            </a:r>
            <a:endParaRPr lang="en-US" altLang="zh-CN" dirty="0" smtClean="0"/>
          </a:p>
          <a:p>
            <a:pPr marL="0" indent="0">
              <a:buNone/>
            </a:pPr>
            <a:r>
              <a:rPr lang="zh-CN" altLang="en-US" dirty="0"/>
              <a:t>最</a:t>
            </a:r>
            <a:r>
              <a:rPr lang="zh-CN" altLang="en-US" dirty="0" smtClean="0"/>
              <a:t>优路径</a:t>
            </a:r>
            <a:r>
              <a:rPr lang="en-US" altLang="zh-CN" dirty="0" smtClean="0"/>
              <a:t>(optimal path) </a:t>
            </a:r>
            <a:r>
              <a:rPr lang="zh-CN" altLang="en-US" dirty="0" smtClean="0"/>
              <a:t>从</a:t>
            </a:r>
            <a:r>
              <a:rPr lang="en-US" altLang="zh-CN" dirty="0" err="1" smtClean="0"/>
              <a:t>ni</a:t>
            </a:r>
            <a:r>
              <a:rPr lang="zh-CN" altLang="en-US" dirty="0" smtClean="0"/>
              <a:t>到</a:t>
            </a:r>
            <a:r>
              <a:rPr lang="en-US" altLang="zh-CN" dirty="0" err="1" smtClean="0"/>
              <a:t>nj</a:t>
            </a:r>
            <a:r>
              <a:rPr lang="zh-CN" altLang="en-US" dirty="0" smtClean="0"/>
              <a:t>的最小花费 记为</a:t>
            </a:r>
            <a:r>
              <a:rPr lang="en-US" altLang="zh-CN" dirty="0" smtClean="0"/>
              <a:t>h(</a:t>
            </a:r>
            <a:r>
              <a:rPr lang="en-US" altLang="zh-CN" dirty="0" err="1" smtClean="0"/>
              <a:t>ni,nj</a:t>
            </a:r>
            <a:r>
              <a:rPr lang="en-US" altLang="zh-CN" dirty="0" smtClean="0"/>
              <a:t>)</a:t>
            </a:r>
          </a:p>
          <a:p>
            <a:pPr marL="0" indent="0">
              <a:buNone/>
            </a:pPr>
            <a:endParaRPr lang="en-US" altLang="zh-CN" dirty="0"/>
          </a:p>
          <a:p>
            <a:pPr marL="0" indent="0">
              <a:buNone/>
            </a:pPr>
            <a:r>
              <a:rPr lang="en-US" altLang="zh-CN" dirty="0" smtClean="0"/>
              <a:t>s start node</a:t>
            </a:r>
            <a:r>
              <a:rPr lang="zh-CN" altLang="en-US" dirty="0" smtClean="0"/>
              <a:t>起始结点</a:t>
            </a:r>
            <a:endParaRPr lang="en-US" altLang="zh-CN" dirty="0" smtClean="0"/>
          </a:p>
          <a:p>
            <a:pPr marL="0" indent="0">
              <a:buNone/>
            </a:pPr>
            <a:r>
              <a:rPr lang="en-US" altLang="zh-CN" dirty="0" smtClean="0"/>
              <a:t>T goal nodes</a:t>
            </a:r>
            <a:r>
              <a:rPr lang="zh-CN" altLang="en-US" dirty="0" smtClean="0"/>
              <a:t>目标结点集合</a:t>
            </a:r>
            <a:endParaRPr lang="en-US" altLang="zh-CN" dirty="0" smtClean="0"/>
          </a:p>
          <a:p>
            <a:pPr marL="0" indent="0">
              <a:buNone/>
            </a:pPr>
            <a:r>
              <a:rPr lang="zh-CN" altLang="en-US" dirty="0" smtClean="0"/>
              <a:t>定义</a:t>
            </a:r>
            <a:r>
              <a:rPr lang="en-US" altLang="zh-CN" dirty="0" smtClean="0"/>
              <a:t>h(n) = min h(</a:t>
            </a:r>
            <a:r>
              <a:rPr lang="en-US" altLang="zh-CN" dirty="0" err="1" smtClean="0"/>
              <a:t>n,t</a:t>
            </a:r>
            <a:r>
              <a:rPr lang="en-US" altLang="zh-CN" dirty="0" smtClean="0"/>
              <a:t>)</a:t>
            </a:r>
            <a:r>
              <a:rPr lang="zh-CN" altLang="en-US" dirty="0" smtClean="0"/>
              <a:t>，其中，</a:t>
            </a:r>
            <a:r>
              <a:rPr lang="en-US" altLang="zh-CN" dirty="0" smtClean="0"/>
              <a:t>t</a:t>
            </a:r>
            <a:r>
              <a:rPr lang="zh-CN" altLang="en-US" dirty="0" smtClean="0"/>
              <a:t>∈</a:t>
            </a:r>
            <a:r>
              <a:rPr lang="en-US" altLang="zh-CN" dirty="0" smtClean="0"/>
              <a:t>T</a:t>
            </a:r>
          </a:p>
          <a:p>
            <a:pPr marL="0" indent="0">
              <a:buNone/>
            </a:pPr>
            <a:endParaRPr lang="en-US" altLang="zh-CN" dirty="0" smtClean="0"/>
          </a:p>
          <a:p>
            <a:pPr marL="0" indent="0">
              <a:buNone/>
            </a:pPr>
            <a:endParaRPr lang="en-US" altLang="zh-CN" dirty="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425843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寻找最小路径算法 </a:t>
            </a:r>
            <a:r>
              <a:rPr lang="en-US" altLang="zh-CN" dirty="0" smtClean="0"/>
              <a:t>ADMISSIBLE</a:t>
            </a:r>
            <a:endParaRPr lang="zh-CN" altLang="en-US" dirty="0"/>
          </a:p>
        </p:txBody>
      </p:sp>
      <p:sp>
        <p:nvSpPr>
          <p:cNvPr id="3" name="内容占位符 2"/>
          <p:cNvSpPr>
            <a:spLocks noGrp="1"/>
          </p:cNvSpPr>
          <p:nvPr>
            <p:ph idx="1"/>
          </p:nvPr>
        </p:nvSpPr>
        <p:spPr/>
        <p:txBody>
          <a:bodyPr/>
          <a:lstStyle/>
          <a:p>
            <a:r>
              <a:rPr lang="zh-CN" altLang="en-US" dirty="0" smtClean="0"/>
              <a:t>思想 </a:t>
            </a:r>
            <a:endParaRPr lang="en-US" altLang="zh-CN" dirty="0" smtClean="0"/>
          </a:p>
          <a:p>
            <a:r>
              <a:rPr lang="zh-CN" altLang="en-US" dirty="0" smtClean="0"/>
              <a:t>每一次当结点</a:t>
            </a:r>
            <a:r>
              <a:rPr lang="en-US" altLang="zh-CN" dirty="0" smtClean="0"/>
              <a:t>a</a:t>
            </a:r>
            <a:r>
              <a:rPr lang="zh-CN" altLang="en-US" dirty="0" smtClean="0"/>
              <a:t>通过</a:t>
            </a:r>
            <a:r>
              <a:rPr lang="zh-CN" altLang="zh-CN" dirty="0" smtClean="0"/>
              <a:t>Γ</a:t>
            </a:r>
            <a:r>
              <a:rPr lang="zh-CN" altLang="en-US" dirty="0" smtClean="0"/>
              <a:t>算子可达后，存储其后继结点</a:t>
            </a:r>
            <a:r>
              <a:rPr lang="en-US" altLang="zh-CN" dirty="0" smtClean="0"/>
              <a:t>n</a:t>
            </a:r>
            <a:r>
              <a:rPr lang="zh-CN" altLang="en-US" dirty="0" smtClean="0"/>
              <a:t>的最短路径</a:t>
            </a:r>
            <a:endParaRPr lang="en-US" altLang="zh-CN" dirty="0" smtClean="0"/>
          </a:p>
          <a:p>
            <a:r>
              <a:rPr lang="zh-CN" altLang="en-US" dirty="0" smtClean="0"/>
              <a:t>最终算法在没有其他可达结点的时候结束</a:t>
            </a:r>
            <a:endParaRPr lang="en-US" altLang="zh-CN" dirty="0" smtClean="0"/>
          </a:p>
          <a:p>
            <a:r>
              <a:rPr lang="zh-CN" altLang="en-US" dirty="0" smtClean="0"/>
              <a:t>通过之前记录的信息来找出描述出最小路径</a:t>
            </a:r>
            <a:endParaRPr lang="en-US" altLang="zh-CN" dirty="0" smtClean="0"/>
          </a:p>
          <a:p>
            <a:endParaRPr lang="en-US" altLang="zh-CN" dirty="0"/>
          </a:p>
          <a:p>
            <a:r>
              <a:rPr lang="zh-CN" altLang="en-US" dirty="0" smtClean="0"/>
              <a:t>一个算法</a:t>
            </a:r>
            <a:r>
              <a:rPr lang="en-US" altLang="zh-CN" dirty="0" smtClean="0"/>
              <a:t>admissible</a:t>
            </a:r>
            <a:r>
              <a:rPr lang="zh-CN" altLang="en-US" dirty="0" smtClean="0"/>
              <a:t>：对于任意边权为正数的图来说，确保找到最优路径</a:t>
            </a:r>
            <a:endParaRPr lang="en-US" altLang="zh-CN" dirty="0" smtClean="0"/>
          </a:p>
        </p:txBody>
      </p:sp>
    </p:spTree>
    <p:extLst>
      <p:ext uri="{BB962C8B-B14F-4D97-AF65-F5344CB8AC3E}">
        <p14:creationId xmlns:p14="http://schemas.microsoft.com/office/powerpoint/2010/main" val="429053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寻找最小路径算法 </a:t>
            </a:r>
            <a:r>
              <a:rPr lang="en-US" altLang="zh-CN" dirty="0"/>
              <a:t>ADMISSIBLE</a:t>
            </a:r>
            <a:endParaRPr lang="zh-CN" altLang="en-US" dirty="0"/>
          </a:p>
        </p:txBody>
      </p:sp>
      <p:sp>
        <p:nvSpPr>
          <p:cNvPr id="3" name="内容占位符 2"/>
          <p:cNvSpPr>
            <a:spLocks noGrp="1"/>
          </p:cNvSpPr>
          <p:nvPr>
            <p:ph idx="1"/>
          </p:nvPr>
        </p:nvSpPr>
        <p:spPr/>
        <p:txBody>
          <a:bodyPr/>
          <a:lstStyle/>
          <a:p>
            <a:r>
              <a:rPr lang="zh-CN" altLang="en-US" dirty="0" smtClean="0"/>
              <a:t>确保所扩充的点在最优路径上，不然就是一种浪费</a:t>
            </a:r>
            <a:endParaRPr lang="en-US" altLang="zh-CN" dirty="0" smtClean="0"/>
          </a:p>
          <a:p>
            <a:endParaRPr lang="en-US" altLang="zh-CN" dirty="0"/>
          </a:p>
          <a:p>
            <a:r>
              <a:rPr lang="zh-CN" altLang="en-US" dirty="0" smtClean="0"/>
              <a:t>该算法应该有一种评估方法来得到哪一个结点是将要扩充到的下一个结点</a:t>
            </a:r>
            <a:endParaRPr lang="en-US" altLang="zh-CN" dirty="0" smtClean="0"/>
          </a:p>
          <a:p>
            <a:endParaRPr lang="en-US" altLang="zh-CN" dirty="0"/>
          </a:p>
          <a:p>
            <a:r>
              <a:rPr lang="zh-CN" altLang="en-US" dirty="0" smtClean="0"/>
              <a:t>定义            的最小值是将要扩充的下一个结点</a:t>
            </a:r>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6" name="图片 5"/>
          <p:cNvPicPr/>
          <p:nvPr/>
        </p:nvPicPr>
        <p:blipFill>
          <a:blip r:embed="rId2"/>
          <a:stretch>
            <a:fillRect/>
          </a:stretch>
        </p:blipFill>
        <p:spPr>
          <a:xfrm>
            <a:off x="1888499" y="4146998"/>
            <a:ext cx="893337" cy="597526"/>
          </a:xfrm>
          <a:prstGeom prst="rect">
            <a:avLst/>
          </a:prstGeom>
        </p:spPr>
      </p:pic>
    </p:spTree>
    <p:extLst>
      <p:ext uri="{BB962C8B-B14F-4D97-AF65-F5344CB8AC3E}">
        <p14:creationId xmlns:p14="http://schemas.microsoft.com/office/powerpoint/2010/main" val="1285859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zh-CN" altLang="en-US" dirty="0" smtClean="0"/>
              <a:t>算法</a:t>
            </a:r>
            <a:endParaRPr lang="zh-CN" altLang="en-US" dirty="0"/>
          </a:p>
        </p:txBody>
      </p:sp>
      <p:sp>
        <p:nvSpPr>
          <p:cNvPr id="3" name="内容占位符 2"/>
          <p:cNvSpPr>
            <a:spLocks noGrp="1"/>
          </p:cNvSpPr>
          <p:nvPr>
            <p:ph idx="1"/>
          </p:nvPr>
        </p:nvSpPr>
        <p:spPr>
          <a:xfrm>
            <a:off x="515155" y="1416675"/>
            <a:ext cx="11269013" cy="4997003"/>
          </a:xfrm>
        </p:spPr>
        <p:txBody>
          <a:bodyPr>
            <a:normAutofit fontScale="70000" lnSpcReduction="20000"/>
          </a:bodyPr>
          <a:lstStyle/>
          <a:p>
            <a:pPr marL="0" indent="0">
              <a:buNone/>
            </a:pPr>
            <a:r>
              <a:rPr lang="zh-CN" altLang="en-US" sz="3600" dirty="0"/>
              <a:t> </a:t>
            </a:r>
            <a:r>
              <a:rPr lang="zh-CN" altLang="en-US" sz="2900" dirty="0"/>
              <a:t> </a:t>
            </a:r>
            <a:r>
              <a:rPr lang="en-US" altLang="zh-CN" sz="2900" dirty="0"/>
              <a:t>1</a:t>
            </a:r>
            <a:r>
              <a:rPr lang="zh-CN" altLang="en-US" sz="2900" dirty="0"/>
              <a:t>，把</a:t>
            </a:r>
            <a:r>
              <a:rPr lang="zh-CN" altLang="en-US" sz="2900" dirty="0" smtClean="0"/>
              <a:t>起始结点添加</a:t>
            </a:r>
            <a:r>
              <a:rPr lang="zh-CN" altLang="en-US" sz="2900" dirty="0"/>
              <a:t>到开启列表。</a:t>
            </a:r>
          </a:p>
          <a:p>
            <a:pPr marL="0" indent="0">
              <a:buNone/>
            </a:pPr>
            <a:r>
              <a:rPr lang="zh-CN" altLang="en-US" sz="2900" dirty="0"/>
              <a:t>   </a:t>
            </a:r>
            <a:r>
              <a:rPr lang="en-US" altLang="zh-CN" sz="2900" dirty="0"/>
              <a:t>2</a:t>
            </a:r>
            <a:r>
              <a:rPr lang="zh-CN" altLang="en-US" sz="2900" dirty="0"/>
              <a:t>，重复如下的工作：</a:t>
            </a:r>
          </a:p>
          <a:p>
            <a:pPr marL="0" indent="0">
              <a:buNone/>
            </a:pPr>
            <a:r>
              <a:rPr lang="zh-CN" altLang="en-US" sz="2900" dirty="0"/>
              <a:t>      </a:t>
            </a:r>
            <a:r>
              <a:rPr lang="en-US" altLang="zh-CN" sz="2900" dirty="0"/>
              <a:t>a) </a:t>
            </a:r>
            <a:r>
              <a:rPr lang="zh-CN" altLang="en-US" sz="2900" dirty="0"/>
              <a:t>寻找开启列表中</a:t>
            </a:r>
            <a:r>
              <a:rPr lang="en-US" altLang="zh-CN" sz="2900" dirty="0"/>
              <a:t>F</a:t>
            </a:r>
            <a:r>
              <a:rPr lang="zh-CN" altLang="en-US" sz="2900" dirty="0"/>
              <a:t>值最低</a:t>
            </a:r>
            <a:r>
              <a:rPr lang="zh-CN" altLang="en-US" sz="2900" dirty="0" smtClean="0"/>
              <a:t>的结点。</a:t>
            </a:r>
            <a:r>
              <a:rPr lang="zh-CN" altLang="en-US" sz="2900" dirty="0"/>
              <a:t>我们称它为</a:t>
            </a:r>
            <a:r>
              <a:rPr lang="zh-CN" altLang="en-US" sz="2900" dirty="0" smtClean="0"/>
              <a:t>当前结点。</a:t>
            </a:r>
            <a:endParaRPr lang="zh-CN" altLang="en-US" sz="2900" dirty="0"/>
          </a:p>
          <a:p>
            <a:pPr marL="0" indent="0">
              <a:buNone/>
            </a:pPr>
            <a:r>
              <a:rPr lang="zh-CN" altLang="en-US" sz="2900" dirty="0"/>
              <a:t>      </a:t>
            </a:r>
            <a:r>
              <a:rPr lang="en-US" altLang="zh-CN" sz="2900" dirty="0"/>
              <a:t>b) </a:t>
            </a:r>
            <a:r>
              <a:rPr lang="zh-CN" altLang="en-US" sz="2900" dirty="0"/>
              <a:t>把它切换到关闭列表。</a:t>
            </a:r>
          </a:p>
          <a:p>
            <a:pPr marL="0" indent="0">
              <a:buNone/>
            </a:pPr>
            <a:r>
              <a:rPr lang="zh-CN" altLang="en-US" sz="2900" dirty="0"/>
              <a:t>      </a:t>
            </a:r>
            <a:r>
              <a:rPr lang="en-US" altLang="zh-CN" sz="2900" dirty="0"/>
              <a:t>c) </a:t>
            </a:r>
            <a:r>
              <a:rPr lang="zh-CN" altLang="en-US" sz="2900" dirty="0"/>
              <a:t>对相邻</a:t>
            </a:r>
            <a:r>
              <a:rPr lang="zh-CN" altLang="en-US" sz="2900" dirty="0" smtClean="0"/>
              <a:t>的结点中</a:t>
            </a:r>
            <a:r>
              <a:rPr lang="zh-CN" altLang="en-US" sz="2900" dirty="0"/>
              <a:t>的每一个？</a:t>
            </a:r>
          </a:p>
          <a:p>
            <a:pPr marL="0" indent="0">
              <a:buNone/>
            </a:pPr>
            <a:r>
              <a:rPr lang="zh-CN" altLang="en-US" sz="2900" dirty="0"/>
              <a:t>          * 如果它不可通过或者已经在关闭列表中，略过它。反之如下。</a:t>
            </a:r>
          </a:p>
          <a:p>
            <a:pPr marL="0" indent="0">
              <a:buNone/>
            </a:pPr>
            <a:r>
              <a:rPr lang="zh-CN" altLang="en-US" sz="2900" dirty="0"/>
              <a:t>          * 如果它不在开启列表中，把它添加进去。把当前格作为这一格的父节点。记录这一格的</a:t>
            </a:r>
            <a:r>
              <a:rPr lang="en-US" altLang="zh-CN" sz="2900" dirty="0"/>
              <a:t>F,G,</a:t>
            </a:r>
            <a:r>
              <a:rPr lang="zh-CN" altLang="en-US" sz="2900" dirty="0"/>
              <a:t>和</a:t>
            </a:r>
            <a:r>
              <a:rPr lang="en-US" altLang="zh-CN" sz="2900" dirty="0"/>
              <a:t>H</a:t>
            </a:r>
            <a:r>
              <a:rPr lang="zh-CN" altLang="en-US" sz="2900" dirty="0"/>
              <a:t>值。</a:t>
            </a:r>
          </a:p>
          <a:p>
            <a:pPr marL="0" indent="0">
              <a:buNone/>
            </a:pPr>
            <a:r>
              <a:rPr lang="zh-CN" altLang="en-US" sz="2900" dirty="0"/>
              <a:t>          * 如果它已经在开启列表中，用</a:t>
            </a:r>
            <a:r>
              <a:rPr lang="en-US" altLang="zh-CN" sz="2900" dirty="0"/>
              <a:t>G</a:t>
            </a:r>
            <a:r>
              <a:rPr lang="zh-CN" altLang="en-US" sz="2900" dirty="0"/>
              <a:t>值为参考检查新的路径是否更好。更低的</a:t>
            </a:r>
            <a:r>
              <a:rPr lang="en-US" altLang="zh-CN" sz="2900" dirty="0"/>
              <a:t>G</a:t>
            </a:r>
            <a:r>
              <a:rPr lang="zh-CN" altLang="en-US" sz="2900" dirty="0"/>
              <a:t>值意味着更好的路径。如果是这样，就把这一格的父节点改成当前格，并且重新计算这</a:t>
            </a:r>
            <a:r>
              <a:rPr lang="zh-CN" altLang="en-US" sz="2900" dirty="0" smtClean="0"/>
              <a:t>一结点的</a:t>
            </a:r>
            <a:r>
              <a:rPr lang="en-US" altLang="zh-CN" sz="2900" dirty="0"/>
              <a:t>G</a:t>
            </a:r>
            <a:r>
              <a:rPr lang="zh-CN" altLang="en-US" sz="2900" dirty="0"/>
              <a:t>和</a:t>
            </a:r>
            <a:r>
              <a:rPr lang="en-US" altLang="zh-CN" sz="2900" dirty="0"/>
              <a:t>F</a:t>
            </a:r>
            <a:r>
              <a:rPr lang="zh-CN" altLang="en-US" sz="2900" dirty="0"/>
              <a:t>值。如果你保持你的开启列表按</a:t>
            </a:r>
            <a:r>
              <a:rPr lang="en-US" altLang="zh-CN" sz="2900" dirty="0"/>
              <a:t>F</a:t>
            </a:r>
            <a:r>
              <a:rPr lang="zh-CN" altLang="en-US" sz="2900" dirty="0"/>
              <a:t>值排序，改变之后你可能需要重新对开启列表排序。</a:t>
            </a:r>
          </a:p>
          <a:p>
            <a:pPr marL="0" indent="0">
              <a:buNone/>
            </a:pPr>
            <a:r>
              <a:rPr lang="zh-CN" altLang="en-US" sz="2900" dirty="0"/>
              <a:t>      </a:t>
            </a:r>
            <a:r>
              <a:rPr lang="en-US" altLang="zh-CN" sz="2900" dirty="0"/>
              <a:t>d) </a:t>
            </a:r>
            <a:r>
              <a:rPr lang="zh-CN" altLang="en-US" sz="2900" dirty="0"/>
              <a:t>停止，当你</a:t>
            </a:r>
          </a:p>
          <a:p>
            <a:pPr marL="0" indent="0">
              <a:buNone/>
            </a:pPr>
            <a:r>
              <a:rPr lang="zh-CN" altLang="en-US" sz="2900" dirty="0"/>
              <a:t>          * 把目标格添加进了关闭列表</a:t>
            </a:r>
            <a:r>
              <a:rPr lang="en-US" altLang="zh-CN" sz="2900" dirty="0"/>
              <a:t>(</a:t>
            </a:r>
            <a:r>
              <a:rPr lang="zh-CN" altLang="en-US" sz="2900" dirty="0"/>
              <a:t>注解</a:t>
            </a:r>
            <a:r>
              <a:rPr lang="en-US" altLang="zh-CN" sz="2900" dirty="0"/>
              <a:t>)</a:t>
            </a:r>
            <a:r>
              <a:rPr lang="zh-CN" altLang="en-US" sz="2900" dirty="0"/>
              <a:t>，这时候路径被找到，或者</a:t>
            </a:r>
          </a:p>
          <a:p>
            <a:pPr marL="0" indent="0">
              <a:buNone/>
            </a:pPr>
            <a:r>
              <a:rPr lang="zh-CN" altLang="en-US" sz="2900" dirty="0"/>
              <a:t>          * 没有找到目标格，开启列表已经空了。这时候，路径不存在。</a:t>
            </a:r>
          </a:p>
          <a:p>
            <a:pPr marL="0" indent="0">
              <a:buNone/>
            </a:pPr>
            <a:r>
              <a:rPr lang="zh-CN" altLang="en-US" sz="2900" dirty="0"/>
              <a:t>   </a:t>
            </a:r>
            <a:r>
              <a:rPr lang="en-US" altLang="zh-CN" sz="2900" dirty="0"/>
              <a:t>3.</a:t>
            </a:r>
            <a:r>
              <a:rPr lang="zh-CN" altLang="en-US" sz="2900" dirty="0"/>
              <a:t>保存路径。从目标格开始，沿着每一格的父节点移动直到回到起始格。这就是你的路径。</a:t>
            </a:r>
          </a:p>
          <a:p>
            <a:pPr marL="0" indent="0">
              <a:buNone/>
            </a:pPr>
            <a:endParaRPr lang="en-US" altLang="zh-CN" dirty="0" smtClean="0"/>
          </a:p>
        </p:txBody>
      </p:sp>
    </p:spTree>
    <p:extLst>
      <p:ext uri="{BB962C8B-B14F-4D97-AF65-F5344CB8AC3E}">
        <p14:creationId xmlns:p14="http://schemas.microsoft.com/office/powerpoint/2010/main" val="327177508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1662"/>
            <a:ext cx="10515600" cy="1325563"/>
          </a:xfrm>
        </p:spPr>
        <p:txBody>
          <a:bodyPr/>
          <a:lstStyle/>
          <a:p>
            <a:r>
              <a:rPr lang="zh-CN" altLang="en-US" dirty="0" smtClean="0"/>
              <a:t>评估函数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032726" y="2047740"/>
            <a:ext cx="7166202" cy="3170886"/>
          </a:xfrm>
          <a:prstGeom prst="rect">
            <a:avLst/>
          </a:prstGeom>
        </p:spPr>
      </p:pic>
    </p:spTree>
    <p:extLst>
      <p:ext uri="{BB962C8B-B14F-4D97-AF65-F5344CB8AC3E}">
        <p14:creationId xmlns:p14="http://schemas.microsoft.com/office/powerpoint/2010/main" val="1974167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393</Words>
  <Application>Microsoft Office PowerPoint</Application>
  <PresentationFormat>宽屏</PresentationFormat>
  <Paragraphs>125</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宋体</vt:lpstr>
      <vt:lpstr>微软雅黑</vt:lpstr>
      <vt:lpstr>Arial</vt:lpstr>
      <vt:lpstr>Calibri</vt:lpstr>
      <vt:lpstr>Calibri Light</vt:lpstr>
      <vt:lpstr>Cambria Math</vt:lpstr>
      <vt:lpstr>Office 主题</vt:lpstr>
      <vt:lpstr>A Formal Basis for Heurtitic Dertermination of Minimun Cost Paths</vt:lpstr>
      <vt:lpstr>Mathematical Approach</vt:lpstr>
      <vt:lpstr>Heuristic Approach 启发式法</vt:lpstr>
      <vt:lpstr>关于图的一些设定</vt:lpstr>
      <vt:lpstr>关于图的一些设定</vt:lpstr>
      <vt:lpstr>寻找最小路径算法 ADMISSIBLE</vt:lpstr>
      <vt:lpstr>寻找最小路径算法 ADMISSIBLE</vt:lpstr>
      <vt:lpstr>A* 算法</vt:lpstr>
      <vt:lpstr>评估函数</vt:lpstr>
      <vt:lpstr>Admissiblilty of A*</vt:lpstr>
      <vt:lpstr>A*最优性</vt:lpstr>
      <vt:lpstr>h ̂(n)的定义</vt:lpstr>
      <vt:lpstr>连续性假设</vt:lpstr>
      <vt:lpstr>证明最优性</vt:lpstr>
      <vt:lpstr>PowerPoint 演示文稿</vt:lpstr>
      <vt:lpstr>PowerPoint 演示文稿</vt:lpstr>
      <vt:lpstr>结论</vt:lpstr>
      <vt:lpstr>A*与其他算法对比 </vt:lpstr>
      <vt:lpstr>常用h ̂(n)</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戎燕</dc:creator>
  <cp:lastModifiedBy>戎燕</cp:lastModifiedBy>
  <cp:revision>34</cp:revision>
  <dcterms:created xsi:type="dcterms:W3CDTF">2017-03-23T16:53:00Z</dcterms:created>
  <dcterms:modified xsi:type="dcterms:W3CDTF">2017-03-24T04:54:07Z</dcterms:modified>
</cp:coreProperties>
</file>