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5" r:id="rId3"/>
    <p:sldId id="267" r:id="rId4"/>
    <p:sldId id="266" r:id="rId5"/>
    <p:sldId id="268" r:id="rId6"/>
    <p:sldId id="269" r:id="rId7"/>
    <p:sldId id="270" r:id="rId8"/>
    <p:sldId id="271" r:id="rId9"/>
    <p:sldId id="262" r:id="rId10"/>
    <p:sldId id="261" r:id="rId11"/>
    <p:sldId id="258" r:id="rId12"/>
    <p:sldId id="263" r:id="rId13"/>
    <p:sldId id="264" r:id="rId14"/>
    <p:sldId id="272" r:id="rId15"/>
    <p:sldId id="278" r:id="rId16"/>
    <p:sldId id="279" r:id="rId17"/>
    <p:sldId id="273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492D-4CDE-4B08-B91B-445242C65938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08BC-0E7F-4E02-BB69-5D4F310E3DDA}" type="slidenum">
              <a:rPr lang="en-CA" smtClean="0"/>
              <a:t>‹#›</a:t>
            </a:fld>
            <a:endParaRPr lang="en-CA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886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492D-4CDE-4B08-B91B-445242C65938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08BC-0E7F-4E02-BB69-5D4F310E3D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441184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492D-4CDE-4B08-B91B-445242C65938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08BC-0E7F-4E02-BB69-5D4F310E3D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215329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492D-4CDE-4B08-B91B-445242C65938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08BC-0E7F-4E02-BB69-5D4F310E3DDA}" type="slidenum">
              <a:rPr lang="en-CA" smtClean="0"/>
              <a:t>‹#›</a:t>
            </a:fld>
            <a:endParaRPr lang="en-CA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382899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492D-4CDE-4B08-B91B-445242C65938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08BC-0E7F-4E02-BB69-5D4F310E3D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450227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492D-4CDE-4B08-B91B-445242C65938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08BC-0E7F-4E02-BB69-5D4F310E3DDA}" type="slidenum">
              <a:rPr lang="en-CA" smtClean="0"/>
              <a:t>‹#›</a:t>
            </a:fld>
            <a:endParaRPr lang="en-CA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18683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492D-4CDE-4B08-B91B-445242C65938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08BC-0E7F-4E02-BB69-5D4F310E3D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7977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492D-4CDE-4B08-B91B-445242C65938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08BC-0E7F-4E02-BB69-5D4F310E3D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369617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492D-4CDE-4B08-B91B-445242C65938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08BC-0E7F-4E02-BB69-5D4F310E3D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23289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492D-4CDE-4B08-B91B-445242C65938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08BC-0E7F-4E02-BB69-5D4F310E3D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19002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492D-4CDE-4B08-B91B-445242C65938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08BC-0E7F-4E02-BB69-5D4F310E3D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5188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492D-4CDE-4B08-B91B-445242C65938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08BC-0E7F-4E02-BB69-5D4F310E3D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79029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492D-4CDE-4B08-B91B-445242C65938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08BC-0E7F-4E02-BB69-5D4F310E3D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9363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492D-4CDE-4B08-B91B-445242C65938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08BC-0E7F-4E02-BB69-5D4F310E3D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368273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492D-4CDE-4B08-B91B-445242C65938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08BC-0E7F-4E02-BB69-5D4F310E3D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0570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492D-4CDE-4B08-B91B-445242C65938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08BC-0E7F-4E02-BB69-5D4F310E3D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9049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8492D-4CDE-4B08-B91B-445242C65938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9508BC-0E7F-4E02-BB69-5D4F310E3D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667446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23C8492D-4CDE-4B08-B91B-445242C65938}" type="datetimeFigureOut">
              <a:rPr lang="en-CA" smtClean="0"/>
              <a:t>2025-07-18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E9508BC-0E7F-4E02-BB69-5D4F310E3DD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9186339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3" y="3882188"/>
            <a:ext cx="6400800" cy="826168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Zachary Wong, SSRP Summer Student</a:t>
            </a:r>
            <a:endParaRPr lang="en-CA" dirty="0">
              <a:solidFill>
                <a:schemeClr val="tx1"/>
              </a:solidFill>
            </a:endParaRPr>
          </a:p>
        </p:txBody>
      </p:sp>
      <p:sp>
        <p:nvSpPr>
          <p:cNvPr id="6" name="Rectangle 1"/>
          <p:cNvSpPr>
            <a:spLocks noGrp="1" noChangeArrowheads="1"/>
          </p:cNvSpPr>
          <p:nvPr>
            <p:ph type="ctrTitle"/>
          </p:nvPr>
        </p:nvSpPr>
        <p:spPr bwMode="auto">
          <a:xfrm>
            <a:off x="684213" y="2345473"/>
            <a:ext cx="7673724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 smtClean="0"/>
              <a:t>Standardizing </a:t>
            </a:r>
            <a:r>
              <a:rPr lang="en-US" altLang="en-US" sz="2800" dirty="0"/>
              <a:t>AI Lung Nodule Reporting into DICOM-Compatible Annotations for Rapid Visualization</a:t>
            </a:r>
            <a:r>
              <a:rPr lang="en-US" altLang="en-US" sz="2800" dirty="0" smtClean="0"/>
              <a:t>.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3910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548" y="680420"/>
            <a:ext cx="3954290" cy="977204"/>
          </a:xfrm>
        </p:spPr>
        <p:txBody>
          <a:bodyPr/>
          <a:lstStyle/>
          <a:p>
            <a:r>
              <a:rPr lang="en-US" dirty="0" smtClean="0"/>
              <a:t>UID Structure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1978428" y="1870362"/>
            <a:ext cx="8179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Study UID (ex. </a:t>
            </a:r>
            <a:r>
              <a:rPr lang="en-CA" dirty="0" smtClean="0"/>
              <a:t>1.2.124.113532.142.71.190.136.20090416.103812.15148805)</a:t>
            </a:r>
            <a:endParaRPr lang="en-CA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2302625" y="2502131"/>
            <a:ext cx="1047403" cy="989214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672050" y="2502131"/>
            <a:ext cx="5542" cy="989214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8215745" y="2502131"/>
            <a:ext cx="936567" cy="989214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325879" y="3667449"/>
            <a:ext cx="22984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CT Scan Series UID</a:t>
            </a:r>
            <a:endParaRPr lang="en-CA" dirty="0"/>
          </a:p>
        </p:txBody>
      </p:sp>
      <p:sp>
        <p:nvSpPr>
          <p:cNvPr id="15" name="TextBox 14"/>
          <p:cNvSpPr txBox="1"/>
          <p:nvPr/>
        </p:nvSpPr>
        <p:spPr>
          <a:xfrm>
            <a:off x="4272741" y="3667449"/>
            <a:ext cx="3150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Segmentation Series UID</a:t>
            </a:r>
            <a:endParaRPr lang="en-CA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490065" y="3667449"/>
            <a:ext cx="1842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SR Series UID</a:t>
            </a:r>
            <a:endParaRPr lang="en-CA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396537" y="4134196"/>
            <a:ext cx="247997" cy="1077884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2285308" y="4134196"/>
            <a:ext cx="374764" cy="178470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2978728" y="4134196"/>
            <a:ext cx="1294013" cy="1077884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3789" y="5369890"/>
            <a:ext cx="195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Slice 1 SOP UID</a:t>
            </a:r>
            <a:endParaRPr lang="en-CA" dirty="0"/>
          </a:p>
        </p:txBody>
      </p:sp>
      <p:sp>
        <p:nvSpPr>
          <p:cNvPr id="27" name="TextBox 26"/>
          <p:cNvSpPr txBox="1"/>
          <p:nvPr/>
        </p:nvSpPr>
        <p:spPr>
          <a:xfrm>
            <a:off x="1849580" y="5955221"/>
            <a:ext cx="195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Slice 3 SOP UID</a:t>
            </a:r>
            <a:endParaRPr lang="en-CA" dirty="0"/>
          </a:p>
        </p:txBody>
      </p:sp>
      <p:sp>
        <p:nvSpPr>
          <p:cNvPr id="28" name="TextBox 27"/>
          <p:cNvSpPr txBox="1"/>
          <p:nvPr/>
        </p:nvSpPr>
        <p:spPr>
          <a:xfrm>
            <a:off x="3548148" y="5369890"/>
            <a:ext cx="2123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Slice 2 SOP UID</a:t>
            </a:r>
            <a:endParaRPr lang="en-CA" dirty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130638" y="4134196"/>
            <a:ext cx="374764" cy="178470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4646815" y="5955221"/>
            <a:ext cx="39568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Unique SOP UID per segmentation</a:t>
            </a:r>
            <a:endParaRPr lang="en-CA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8104907" y="5367236"/>
            <a:ext cx="3715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Unique SOP UID per SR object</a:t>
            </a:r>
            <a:endParaRPr lang="en-CA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9335884" y="4134196"/>
            <a:ext cx="550026" cy="1077884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848006" y="303074"/>
            <a:ext cx="62414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Red text = UID needs to be generated by engine</a:t>
            </a:r>
          </a:p>
          <a:p>
            <a:r>
              <a:rPr lang="en-US" dirty="0" smtClean="0"/>
              <a:t>Black text = UID exists already and needs to be stored by engine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159965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097"/>
          </a:xfrm>
        </p:spPr>
        <p:txBody>
          <a:bodyPr/>
          <a:lstStyle/>
          <a:p>
            <a:r>
              <a:rPr lang="en-US" dirty="0" smtClean="0"/>
              <a:t>UID Tracker Database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38896"/>
            <a:ext cx="9211887" cy="5069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1474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097"/>
          </a:xfrm>
        </p:spPr>
        <p:txBody>
          <a:bodyPr/>
          <a:lstStyle/>
          <a:p>
            <a:r>
              <a:rPr lang="en-US" dirty="0" smtClean="0"/>
              <a:t>UID Tracker Database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>
          <a:xfrm>
            <a:off x="838199" y="1391286"/>
            <a:ext cx="10217727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Database functions: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Need to be able to save new generated UIDs for series/SOP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Need to be able to fetch old UIDs (ex. </a:t>
            </a:r>
            <a:r>
              <a:rPr lang="en-US" dirty="0"/>
              <a:t>s</a:t>
            </a:r>
            <a:r>
              <a:rPr lang="en-US" dirty="0" smtClean="0"/>
              <a:t>eries UIDs, tracking UIDs)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How to implement above functions?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 a key and value dictionary system using </a:t>
            </a:r>
            <a:r>
              <a:rPr lang="en-US" dirty="0" err="1" smtClean="0"/>
              <a:t>sql</a:t>
            </a:r>
            <a:r>
              <a:rPr lang="en-US" dirty="0" smtClean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 tracking UIDs using patient + nodule 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 series UIDs using study UID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795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90097"/>
          </a:xfrm>
        </p:spPr>
        <p:txBody>
          <a:bodyPr/>
          <a:lstStyle/>
          <a:p>
            <a:r>
              <a:rPr lang="en-US" dirty="0" smtClean="0"/>
              <a:t>UID Tracker Database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03158"/>
            <a:ext cx="10708178" cy="2581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532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7986"/>
            <a:ext cx="8534400" cy="1507067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995053"/>
            <a:ext cx="73235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Uses </a:t>
            </a:r>
            <a:r>
              <a:rPr lang="en-US" dirty="0" err="1" smtClean="0"/>
              <a:t>highdicom</a:t>
            </a:r>
            <a:r>
              <a:rPr lang="en-US" dirty="0" smtClean="0"/>
              <a:t> package (open source, python, 2022) to more easily package metadata into </a:t>
            </a:r>
            <a:r>
              <a:rPr lang="en-US" dirty="0" err="1" smtClean="0"/>
              <a:t>dicom</a:t>
            </a:r>
            <a:r>
              <a:rPr lang="en-US" dirty="0" smtClean="0"/>
              <a:t>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4985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7986"/>
            <a:ext cx="8534400" cy="1507067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CA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5053"/>
            <a:ext cx="10706466" cy="23684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4780547"/>
            <a:ext cx="9332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Segmentation and </a:t>
            </a:r>
            <a:r>
              <a:rPr lang="en-US" dirty="0" err="1" smtClean="0"/>
              <a:t>sr</a:t>
            </a:r>
            <a:r>
              <a:rPr lang="en-US" dirty="0" smtClean="0"/>
              <a:t> files are perhaps to be outputted in same folder as study with all other CT images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789724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7986"/>
            <a:ext cx="8534400" cy="1507067"/>
          </a:xfrm>
        </p:spPr>
        <p:txBody>
          <a:bodyPr/>
          <a:lstStyle/>
          <a:p>
            <a:r>
              <a:rPr lang="en-US" dirty="0" smtClean="0"/>
              <a:t>Output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00125"/>
            <a:ext cx="10976449" cy="22585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38199" y="4347410"/>
            <a:ext cx="933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When you click on a study in 3D slicer something like this should appear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8198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7987"/>
            <a:ext cx="8534400" cy="656838"/>
          </a:xfrm>
        </p:spPr>
        <p:txBody>
          <a:bodyPr/>
          <a:lstStyle/>
          <a:p>
            <a:r>
              <a:rPr lang="en-US" dirty="0" smtClean="0"/>
              <a:t>Output – Metadata in 3D slicer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5456"/>
            <a:ext cx="5723022" cy="42677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6003258"/>
            <a:ext cx="11112294" cy="57103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994358" y="4729831"/>
            <a:ext cx="34169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Data is accurately inputted, along with tags and UIDs that should match database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3965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7987"/>
            <a:ext cx="8534400" cy="656838"/>
          </a:xfrm>
        </p:spPr>
        <p:txBody>
          <a:bodyPr/>
          <a:lstStyle/>
          <a:p>
            <a:r>
              <a:rPr lang="en-US" dirty="0" smtClean="0"/>
              <a:t>Output – Images in 3D slicer</a:t>
            </a:r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44279"/>
            <a:ext cx="4793343" cy="4734888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7592" y="1396825"/>
            <a:ext cx="4712282" cy="467381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6079167"/>
            <a:ext cx="9332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Segmentation masks should be small relative to size of image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923720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7987"/>
            <a:ext cx="8534400" cy="656838"/>
          </a:xfrm>
        </p:spPr>
        <p:txBody>
          <a:bodyPr/>
          <a:lstStyle/>
          <a:p>
            <a:r>
              <a:rPr lang="en-US" dirty="0" smtClean="0"/>
              <a:t>Output – Images in 3D slicer</a:t>
            </a:r>
            <a:endParaRPr lang="en-CA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33006"/>
            <a:ext cx="10891885" cy="5043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10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7986"/>
            <a:ext cx="8534400" cy="1507067"/>
          </a:xfrm>
        </p:spPr>
        <p:txBody>
          <a:bodyPr/>
          <a:lstStyle/>
          <a:p>
            <a:r>
              <a:rPr lang="en-US" dirty="0" smtClean="0"/>
              <a:t>Project goal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838199" y="1995053"/>
            <a:ext cx="98519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segmentations/bounding boxes measured by AI systems into DICOM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AI systems (Cirrus, Sybil </a:t>
            </a:r>
            <a:r>
              <a:rPr lang="en-US" dirty="0" err="1" smtClean="0"/>
              <a:t>etc</a:t>
            </a:r>
            <a:r>
              <a:rPr lang="en-US" dirty="0" smtClean="0"/>
              <a:t>) often output into csv and other non-DICOM format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Why is DICOM (</a:t>
            </a:r>
            <a:r>
              <a:rPr lang="en-US" dirty="0" err="1" smtClean="0"/>
              <a:t>Digitial</a:t>
            </a:r>
            <a:r>
              <a:rPr lang="en-US" dirty="0" smtClean="0"/>
              <a:t> Imaging and Communications in Medicine) format important?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Rigid, standardized structure -&gt; less ambiguity and error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Universally recognized by clinicians and medical systems -&gt; good interoperability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Lots of metadata -&gt; accurate interpretation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38200" y="4566231"/>
            <a:ext cx="11152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DICOM </a:t>
            </a:r>
            <a:endParaRPr lang="en-CA" dirty="0"/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269768" y="4994652"/>
            <a:ext cx="23553" cy="89235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38199" y="5993323"/>
            <a:ext cx="19534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</a:t>
            </a:r>
            <a:r>
              <a:rPr lang="en-US" dirty="0" err="1" smtClean="0"/>
              <a:t>ile.dcm</a:t>
            </a:r>
            <a:endParaRPr lang="en-CA" dirty="0"/>
          </a:p>
        </p:txBody>
      </p:sp>
      <p:cxnSp>
        <p:nvCxnSpPr>
          <p:cNvPr id="12" name="Straight Arrow Connector 11"/>
          <p:cNvCxnSpPr/>
          <p:nvPr/>
        </p:nvCxnSpPr>
        <p:spPr>
          <a:xfrm flipH="1">
            <a:off x="9618517" y="4994652"/>
            <a:ext cx="23553" cy="89235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5365171" y="4994652"/>
            <a:ext cx="23553" cy="89235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83426" y="4568780"/>
            <a:ext cx="3315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Portable Document Format</a:t>
            </a:r>
            <a:endParaRPr lang="en-CA" dirty="0"/>
          </a:p>
        </p:txBody>
      </p:sp>
      <p:sp>
        <p:nvSpPr>
          <p:cNvPr id="15" name="Rectangle 14"/>
          <p:cNvSpPr/>
          <p:nvPr/>
        </p:nvSpPr>
        <p:spPr>
          <a:xfrm>
            <a:off x="4902535" y="5993323"/>
            <a:ext cx="9525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file.pdf</a:t>
            </a:r>
            <a:endParaRPr lang="en-CA" dirty="0"/>
          </a:p>
        </p:txBody>
      </p:sp>
      <p:sp>
        <p:nvSpPr>
          <p:cNvPr id="16" name="Rectangle 15"/>
          <p:cNvSpPr/>
          <p:nvPr/>
        </p:nvSpPr>
        <p:spPr>
          <a:xfrm>
            <a:off x="7997720" y="4566231"/>
            <a:ext cx="3246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Comma Separated Values</a:t>
            </a:r>
            <a:endParaRPr lang="en-CA" dirty="0"/>
          </a:p>
        </p:txBody>
      </p:sp>
      <p:sp>
        <p:nvSpPr>
          <p:cNvPr id="17" name="Rectangle 16"/>
          <p:cNvSpPr/>
          <p:nvPr/>
        </p:nvSpPr>
        <p:spPr>
          <a:xfrm>
            <a:off x="9142264" y="5993323"/>
            <a:ext cx="931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file.csv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7592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44661"/>
            <a:ext cx="8534400" cy="656838"/>
          </a:xfrm>
        </p:spPr>
        <p:txBody>
          <a:bodyPr/>
          <a:lstStyle/>
          <a:p>
            <a:r>
              <a:rPr lang="en-US" dirty="0" smtClean="0"/>
              <a:t>Project directions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838200" y="1716505"/>
            <a:ext cx="933249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Finish </a:t>
            </a:r>
            <a:r>
              <a:rPr lang="en-US" dirty="0" smtClean="0"/>
              <a:t>segmentation</a:t>
            </a:r>
            <a:r>
              <a:rPr lang="en-CA" dirty="0" smtClean="0"/>
              <a:t> so that it appears in slicer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Output a point within the SR file additional to the segmentation and </a:t>
            </a:r>
            <a:r>
              <a:rPr lang="en-US" dirty="0" err="1" smtClean="0"/>
              <a:t>sr</a:t>
            </a:r>
            <a:r>
              <a:rPr lang="en-US" dirty="0" smtClean="0"/>
              <a:t>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Most folder paths are currently hard coded.. Code parse-able paths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Dictionary with variable names/column names should be created in case cirrus outputs change, </a:t>
            </a:r>
            <a:r>
              <a:rPr lang="en-US" dirty="0" err="1" smtClean="0"/>
              <a:t>etc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Currently, DICOMs are filtered by their attributes, but they should be filtered by tags for more consistency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Clean up code and variable names for consistency </a:t>
            </a:r>
          </a:p>
        </p:txBody>
      </p:sp>
    </p:spTree>
    <p:extLst>
      <p:ext uri="{BB962C8B-B14F-4D97-AF65-F5344CB8AC3E}">
        <p14:creationId xmlns:p14="http://schemas.microsoft.com/office/powerpoint/2010/main" val="419601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7986"/>
            <a:ext cx="8534400" cy="1507067"/>
          </a:xfrm>
        </p:spPr>
        <p:txBody>
          <a:bodyPr/>
          <a:lstStyle/>
          <a:p>
            <a:r>
              <a:rPr lang="en-US" dirty="0" smtClean="0"/>
              <a:t>Project goal</a:t>
            </a:r>
            <a:endParaRPr lang="en-CA" dirty="0"/>
          </a:p>
        </p:txBody>
      </p:sp>
      <p:sp>
        <p:nvSpPr>
          <p:cNvPr id="6" name="TextBox 5"/>
          <p:cNvSpPr txBox="1"/>
          <p:nvPr/>
        </p:nvSpPr>
        <p:spPr>
          <a:xfrm>
            <a:off x="838199" y="2222042"/>
            <a:ext cx="17553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Existing DICOM </a:t>
            </a:r>
            <a:endParaRPr lang="en-CA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716570" y="2606210"/>
            <a:ext cx="1449878" cy="0"/>
          </a:xfrm>
          <a:prstGeom prst="straightConnector1">
            <a:avLst/>
          </a:prstGeom>
          <a:ln>
            <a:solidFill>
              <a:schemeClr val="tx1">
                <a:alpha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152896" y="2222042"/>
            <a:ext cx="1303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Cirrus csv</a:t>
            </a:r>
            <a:endParaRPr lang="en-CA" sz="2400" dirty="0"/>
          </a:p>
        </p:txBody>
      </p:sp>
      <p:sp>
        <p:nvSpPr>
          <p:cNvPr id="16" name="Rectangle 15"/>
          <p:cNvSpPr/>
          <p:nvPr/>
        </p:nvSpPr>
        <p:spPr>
          <a:xfrm>
            <a:off x="7994336" y="1821380"/>
            <a:ext cx="301648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New DICOM with annotations (annotations in SR format)</a:t>
            </a:r>
            <a:endParaRPr lang="en-CA" sz="2400" dirty="0"/>
          </a:p>
        </p:txBody>
      </p:sp>
      <p:sp>
        <p:nvSpPr>
          <p:cNvPr id="5" name="Rectangle 4"/>
          <p:cNvSpPr/>
          <p:nvPr/>
        </p:nvSpPr>
        <p:spPr>
          <a:xfrm>
            <a:off x="2965786" y="2421544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+</a:t>
            </a:r>
            <a:endParaRPr lang="en-CA" sz="240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75" y="3693194"/>
            <a:ext cx="2590103" cy="2194052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9364" y="3693194"/>
            <a:ext cx="2590103" cy="2194052"/>
          </a:xfrm>
          <a:prstGeom prst="rect">
            <a:avLst/>
          </a:prstGeom>
        </p:spPr>
      </p:pic>
      <p:sp>
        <p:nvSpPr>
          <p:cNvPr id="9" name="Oval 8"/>
          <p:cNvSpPr/>
          <p:nvPr/>
        </p:nvSpPr>
        <p:spPr>
          <a:xfrm>
            <a:off x="9052557" y="4671753"/>
            <a:ext cx="199506" cy="20781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1285" y="3693194"/>
            <a:ext cx="2719653" cy="2210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68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7986"/>
            <a:ext cx="8534400" cy="1507067"/>
          </a:xfrm>
        </p:spPr>
        <p:txBody>
          <a:bodyPr/>
          <a:lstStyle/>
          <a:p>
            <a:r>
              <a:rPr lang="en-US" dirty="0" smtClean="0"/>
              <a:t>Project Components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838199" y="1995053"/>
            <a:ext cx="963583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Four components of project: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 relevant </a:t>
            </a:r>
            <a:r>
              <a:rPr lang="en-US" dirty="0" err="1" smtClean="0"/>
              <a:t>dicoms</a:t>
            </a:r>
            <a:r>
              <a:rPr lang="en-US" dirty="0" smtClean="0"/>
              <a:t> </a:t>
            </a:r>
            <a:r>
              <a:rPr lang="en-US" dirty="0"/>
              <a:t>using cirrus </a:t>
            </a:r>
            <a:r>
              <a:rPr lang="en-US" dirty="0" smtClean="0"/>
              <a:t>outputs (study</a:t>
            </a:r>
            <a:r>
              <a:rPr lang="en-US" dirty="0"/>
              <a:t>, relevant slices of ROI, </a:t>
            </a:r>
            <a:r>
              <a:rPr lang="en-US" dirty="0" smtClean="0"/>
              <a:t>kernel)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Create annotation as segmentation mask to be inputted in SR file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Track </a:t>
            </a:r>
            <a:r>
              <a:rPr lang="en-US" dirty="0" err="1" smtClean="0"/>
              <a:t>uids</a:t>
            </a:r>
            <a:r>
              <a:rPr lang="en-US" dirty="0" smtClean="0"/>
              <a:t> for input/later reference through </a:t>
            </a:r>
            <a:r>
              <a:rPr lang="en-US" dirty="0" err="1" smtClean="0"/>
              <a:t>sql</a:t>
            </a:r>
            <a:r>
              <a:rPr lang="en-US" dirty="0" smtClean="0"/>
              <a:t>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Incorporates everything into SR file output for CT storage</a:t>
            </a:r>
            <a:endParaRPr lang="en-US" dirty="0"/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13462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7986"/>
            <a:ext cx="8534400" cy="1507067"/>
          </a:xfrm>
        </p:spPr>
        <p:txBody>
          <a:bodyPr/>
          <a:lstStyle/>
          <a:p>
            <a:r>
              <a:rPr lang="en-US" dirty="0" smtClean="0"/>
              <a:t>Finding relevant </a:t>
            </a:r>
            <a:r>
              <a:rPr lang="en-US" dirty="0" err="1" smtClean="0"/>
              <a:t>dicoms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838199" y="1995053"/>
            <a:ext cx="96358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Each filter searches for a match between </a:t>
            </a:r>
            <a:r>
              <a:rPr lang="en-US" dirty="0" err="1" smtClean="0"/>
              <a:t>dicom</a:t>
            </a:r>
            <a:r>
              <a:rPr lang="en-US" dirty="0" smtClean="0"/>
              <a:t> and cirrus csv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 smtClean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84701"/>
              </p:ext>
            </p:extLst>
          </p:nvPr>
        </p:nvGraphicFramePr>
        <p:xfrm>
          <a:off x="838198" y="2760440"/>
          <a:ext cx="8128000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0897282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330418479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DICOM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Cirrus CSV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137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Study UID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Study UID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45700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Instance number</a:t>
                      </a:r>
                      <a:r>
                        <a:rPr lang="en-US" baseline="0" dirty="0" smtClean="0"/>
                        <a:t> (different instance per slice)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Slice number +-</a:t>
                      </a:r>
                      <a:r>
                        <a:rPr lang="en-US" baseline="0" dirty="0" smtClean="0"/>
                        <a:t> diameter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502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Reconstruction kernel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Convolutio</a:t>
                      </a:r>
                      <a:r>
                        <a:rPr lang="en-US" baseline="0" dirty="0" smtClean="0"/>
                        <a:t>n kernel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9763150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838198" y="4915591"/>
            <a:ext cx="96358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**Study UID is not currently present in cirrus cleaned output but this can probably be easily changed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841571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7986"/>
            <a:ext cx="8534400" cy="1507067"/>
          </a:xfrm>
        </p:spPr>
        <p:txBody>
          <a:bodyPr/>
          <a:lstStyle/>
          <a:p>
            <a:r>
              <a:rPr lang="en-US" dirty="0" smtClean="0"/>
              <a:t>Creating annotations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838199" y="1995053"/>
            <a:ext cx="96358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Criteria for annotations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Annotations must be in the correct coordinate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Annotations must </a:t>
            </a:r>
            <a:r>
              <a:rPr lang="en-US" dirty="0"/>
              <a:t>be accepted by </a:t>
            </a:r>
            <a:r>
              <a:rPr lang="en-US" dirty="0" err="1"/>
              <a:t>dicom</a:t>
            </a:r>
            <a:r>
              <a:rPr lang="en-US" dirty="0"/>
              <a:t> SR (structured report) format</a:t>
            </a:r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Coordinate systems: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Voxel coordinates: location of voxel (3d pixel) relative to image grid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World coordinates: physical coordinates in 3d space expressed in mm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Coordinate conversion is necessary for some </a:t>
            </a:r>
            <a:r>
              <a:rPr lang="en-US" dirty="0" smtClean="0"/>
              <a:t>annotations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6030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7987"/>
            <a:ext cx="8534400" cy="54279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Valid SR Annotations</a:t>
            </a:r>
            <a:endParaRPr lang="en-CA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8184332"/>
              </p:ext>
            </p:extLst>
          </p:nvPr>
        </p:nvGraphicFramePr>
        <p:xfrm>
          <a:off x="838200" y="1193042"/>
          <a:ext cx="10359045" cy="46511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6663">
                  <a:extLst>
                    <a:ext uri="{9D8B030D-6E8A-4147-A177-3AD203B41FA5}">
                      <a16:colId xmlns:a16="http://schemas.microsoft.com/office/drawing/2014/main" val="3587723505"/>
                    </a:ext>
                  </a:extLst>
                </a:gridCol>
                <a:gridCol w="3513221">
                  <a:extLst>
                    <a:ext uri="{9D8B030D-6E8A-4147-A177-3AD203B41FA5}">
                      <a16:colId xmlns:a16="http://schemas.microsoft.com/office/drawing/2014/main" val="1222050284"/>
                    </a:ext>
                  </a:extLst>
                </a:gridCol>
                <a:gridCol w="5069161">
                  <a:extLst>
                    <a:ext uri="{9D8B030D-6E8A-4147-A177-3AD203B41FA5}">
                      <a16:colId xmlns:a16="http://schemas.microsoft.com/office/drawing/2014/main" val="3017116460"/>
                    </a:ext>
                  </a:extLst>
                </a:gridCol>
              </a:tblGrid>
              <a:tr h="747350">
                <a:tc>
                  <a:txBody>
                    <a:bodyPr/>
                    <a:lstStyle/>
                    <a:p>
                      <a:r>
                        <a:rPr lang="en-US" dirty="0" smtClean="0"/>
                        <a:t>Annotation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Process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Benefits</a:t>
                      </a:r>
                      <a:r>
                        <a:rPr lang="en-US" baseline="0" dirty="0" smtClean="0"/>
                        <a:t>/Detriments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7221881"/>
                  </a:ext>
                </a:extLst>
              </a:tr>
              <a:tr h="74735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Point (world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Take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nodule center directly from cirrus -&gt; output into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sr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Ensures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accuracy since no extra calculations/conversions needed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470425"/>
                  </a:ext>
                </a:extLst>
              </a:tr>
              <a:tr h="74735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Ellipsoid (world)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Compute ellipsoid -&gt; output into 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sr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SR file is vector (saves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loading time + disc space) but NOT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visualizable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with program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65258"/>
                  </a:ext>
                </a:extLst>
              </a:tr>
              <a:tr h="747350"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Segmentation (voxel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)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Compute ellipsoid -&gt; translate into voxel units -&gt; create </a:t>
                      </a:r>
                      <a:r>
                        <a:rPr lang="en-US" dirty="0" err="1" smtClean="0">
                          <a:solidFill>
                            <a:srgbClr val="FF0000"/>
                          </a:solidFill>
                        </a:rPr>
                        <a:t>seg</a:t>
                      </a:r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 mask -&gt;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output into </a:t>
                      </a:r>
                      <a:r>
                        <a:rPr lang="en-US" baseline="0" dirty="0" err="1" smtClean="0">
                          <a:solidFill>
                            <a:srgbClr val="FF0000"/>
                          </a:solidFill>
                        </a:rPr>
                        <a:t>sr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FF0000"/>
                          </a:solidFill>
                        </a:rPr>
                        <a:t>Accurate segmentation</a:t>
                      </a:r>
                      <a:r>
                        <a:rPr lang="en-US" baseline="0" dirty="0" smtClean="0">
                          <a:solidFill>
                            <a:srgbClr val="FF0000"/>
                          </a:solidFill>
                        </a:rPr>
                        <a:t> outputs can be potentially easily incorporated into workflow </a:t>
                      </a:r>
                      <a:endParaRPr lang="en-CA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15012582"/>
                  </a:ext>
                </a:extLst>
              </a:tr>
              <a:tr h="747350">
                <a:tc>
                  <a:txBody>
                    <a:bodyPr/>
                    <a:lstStyle/>
                    <a:p>
                      <a:r>
                        <a:rPr lang="en-US" dirty="0" smtClean="0"/>
                        <a:t>Polyline (world)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 3d box -&gt; output into </a:t>
                      </a:r>
                      <a:r>
                        <a:rPr lang="en-US" dirty="0" err="1" smtClean="0"/>
                        <a:t>sr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Box in this format cannot “close” to surround a volume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587636"/>
                  </a:ext>
                </a:extLst>
              </a:tr>
              <a:tr h="747350">
                <a:tc>
                  <a:txBody>
                    <a:bodyPr/>
                    <a:lstStyle/>
                    <a:p>
                      <a:r>
                        <a:rPr lang="en-US" dirty="0" smtClean="0"/>
                        <a:t>Polygon (world</a:t>
                      </a:r>
                      <a:r>
                        <a:rPr lang="en-US" baseline="0" dirty="0" smtClean="0"/>
                        <a:t>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Compute 3d boxes (one for each slice)</a:t>
                      </a:r>
                      <a:r>
                        <a:rPr lang="en-US" baseline="0" dirty="0" smtClean="0"/>
                        <a:t> -&gt; output into </a:t>
                      </a:r>
                      <a:r>
                        <a:rPr lang="en-US" baseline="0" dirty="0" err="1" smtClean="0"/>
                        <a:t>sr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a clean SR file having multiple boxes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5812716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38200" y="6006455"/>
            <a:ext cx="10214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**Annotations that my engine will complete; one </a:t>
            </a:r>
            <a:r>
              <a:rPr lang="en-US" dirty="0" err="1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sr</a:t>
            </a:r>
            <a:r>
              <a:rPr lang="en-US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 file may have multiple annotations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15403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7986"/>
            <a:ext cx="8534400" cy="1507067"/>
          </a:xfrm>
        </p:spPr>
        <p:txBody>
          <a:bodyPr/>
          <a:lstStyle/>
          <a:p>
            <a:r>
              <a:rPr lang="en-US" dirty="0" smtClean="0"/>
              <a:t>Annotation creation process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838199" y="1995053"/>
            <a:ext cx="963583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Ellipsoid is built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X, y, z of nodule center is given (world </a:t>
            </a:r>
            <a:r>
              <a:rPr lang="en-US" dirty="0" err="1" smtClean="0"/>
              <a:t>coord</a:t>
            </a:r>
            <a:r>
              <a:rPr lang="en-US" dirty="0" smtClean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X and y of ellipsoid is computed using major axis for both (cirrus doesn’t specify orientation of major axis)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Z of ellipsoid is computed using diameter (assuming all scans are axial, feet first)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For segmentations, ellipsoid converted into voxel </a:t>
            </a:r>
            <a:r>
              <a:rPr lang="en-US" dirty="0" err="1" smtClean="0"/>
              <a:t>coord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Uses patient position, pixel spacing, and slice thickness outputs from cirrus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Can potentially use patient orientation from </a:t>
            </a:r>
            <a:r>
              <a:rPr lang="en-US" dirty="0" err="1" smtClean="0"/>
              <a:t>dicom</a:t>
            </a:r>
            <a:r>
              <a:rPr lang="en-US" dirty="0" smtClean="0"/>
              <a:t> IF they are non axial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Voxel </a:t>
            </a:r>
            <a:r>
              <a:rPr lang="en-US" dirty="0" err="1" smtClean="0"/>
              <a:t>coord</a:t>
            </a:r>
            <a:r>
              <a:rPr lang="en-US" dirty="0" smtClean="0"/>
              <a:t> ellipsoid is converted into segmentation mask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Segmentation mask is outputted to be later referenced</a:t>
            </a: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818522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87986"/>
            <a:ext cx="8534400" cy="1507067"/>
          </a:xfrm>
        </p:spPr>
        <p:txBody>
          <a:bodyPr/>
          <a:lstStyle/>
          <a:p>
            <a:r>
              <a:rPr lang="en-US" dirty="0" smtClean="0"/>
              <a:t>UID Structure</a:t>
            </a:r>
            <a:endParaRPr lang="en-CA" dirty="0"/>
          </a:p>
        </p:txBody>
      </p:sp>
      <p:sp>
        <p:nvSpPr>
          <p:cNvPr id="4" name="TextBox 3"/>
          <p:cNvSpPr txBox="1"/>
          <p:nvPr/>
        </p:nvSpPr>
        <p:spPr>
          <a:xfrm>
            <a:off x="838200" y="1995053"/>
            <a:ext cx="1018272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What is a UID (</a:t>
            </a:r>
            <a:r>
              <a:rPr lang="en-US" u="sng" dirty="0" smtClean="0"/>
              <a:t>U</a:t>
            </a:r>
            <a:r>
              <a:rPr lang="en-US" dirty="0" smtClean="0"/>
              <a:t>nique </a:t>
            </a:r>
            <a:r>
              <a:rPr lang="en-US" u="sng" dirty="0" smtClean="0"/>
              <a:t>Id</a:t>
            </a:r>
            <a:r>
              <a:rPr lang="en-US" dirty="0" smtClean="0"/>
              <a:t>entifier)?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Long string of numbers and decimals unique to an object allowing object to be identified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Following structure rigidly allows for references to objects/series without confusion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</a:t>
            </a:r>
            <a:r>
              <a:rPr lang="en-US" dirty="0" smtClean="0"/>
              <a:t>xample: </a:t>
            </a:r>
            <a:r>
              <a:rPr lang="en-CA" dirty="0" smtClean="0"/>
              <a:t>1.2.124.113532.142.71.190.136.20090416.103812.15148805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Four types of UIDs we need to consider: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Study UID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Series UID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SOP (service object pair)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Tracking UID (for segmentation/</a:t>
            </a:r>
            <a:r>
              <a:rPr lang="en-US" dirty="0" err="1" smtClean="0"/>
              <a:t>sr</a:t>
            </a:r>
            <a:r>
              <a:rPr lang="en-US" dirty="0" smtClean="0"/>
              <a:t> objects only)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35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107</TotalTime>
  <Words>908</Words>
  <Application>Microsoft Office PowerPoint</Application>
  <PresentationFormat>Widescreen</PresentationFormat>
  <Paragraphs>136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Century Gothic</vt:lpstr>
      <vt:lpstr>Wingdings 3</vt:lpstr>
      <vt:lpstr>Slice</vt:lpstr>
      <vt:lpstr>Standardizing AI Lung Nodule Reporting into DICOM-Compatible Annotations for Rapid Visualization.</vt:lpstr>
      <vt:lpstr>Project goal</vt:lpstr>
      <vt:lpstr>Project goal</vt:lpstr>
      <vt:lpstr>Project Components</vt:lpstr>
      <vt:lpstr>Finding relevant dicoms</vt:lpstr>
      <vt:lpstr>Creating annotations</vt:lpstr>
      <vt:lpstr>Valid SR Annotations</vt:lpstr>
      <vt:lpstr>Annotation creation process</vt:lpstr>
      <vt:lpstr>UID Structure</vt:lpstr>
      <vt:lpstr>UID Structure</vt:lpstr>
      <vt:lpstr>UID Tracker Database</vt:lpstr>
      <vt:lpstr>UID Tracker Database</vt:lpstr>
      <vt:lpstr>UID Tracker Database</vt:lpstr>
      <vt:lpstr>Output</vt:lpstr>
      <vt:lpstr>Output</vt:lpstr>
      <vt:lpstr>Output</vt:lpstr>
      <vt:lpstr>Output – Metadata in 3D slicer</vt:lpstr>
      <vt:lpstr>Output – Images in 3D slicer</vt:lpstr>
      <vt:lpstr>Output – Images in 3D slicer</vt:lpstr>
      <vt:lpstr>Project directions</vt:lpstr>
    </vt:vector>
  </TitlesOfParts>
  <Company>BC Cancer Research Centre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Zachary Wong</dc:creator>
  <cp:lastModifiedBy>Zachary Wong</cp:lastModifiedBy>
  <cp:revision>16</cp:revision>
  <dcterms:created xsi:type="dcterms:W3CDTF">2025-07-18T19:24:03Z</dcterms:created>
  <dcterms:modified xsi:type="dcterms:W3CDTF">2025-07-18T21:11:38Z</dcterms:modified>
</cp:coreProperties>
</file>