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59" d="100"/>
          <a:sy n="59" d="100"/>
        </p:scale>
        <p:origin x="78" y="15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549A-0EF2-448C-8FF8-A0E91EC9E9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F078721-0891-4F09-A70F-2E098C3738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3119334-B7EA-479A-AD21-2CD944AE0027}"/>
              </a:ext>
            </a:extLst>
          </p:cNvPr>
          <p:cNvSpPr>
            <a:spLocks noGrp="1"/>
          </p:cNvSpPr>
          <p:nvPr>
            <p:ph type="dt" sz="half" idx="10"/>
          </p:nvPr>
        </p:nvSpPr>
        <p:spPr/>
        <p:txBody>
          <a:bodyPr/>
          <a:lstStyle/>
          <a:p>
            <a:fld id="{16830FC5-F34D-4CE2-A5D2-97CB89A74524}" type="datetimeFigureOut">
              <a:rPr lang="en-AU" smtClean="0"/>
              <a:t>26/05/2022</a:t>
            </a:fld>
            <a:endParaRPr lang="en-AU"/>
          </a:p>
        </p:txBody>
      </p:sp>
      <p:sp>
        <p:nvSpPr>
          <p:cNvPr id="5" name="Footer Placeholder 4">
            <a:extLst>
              <a:ext uri="{FF2B5EF4-FFF2-40B4-BE49-F238E27FC236}">
                <a16:creationId xmlns:a16="http://schemas.microsoft.com/office/drawing/2014/main" id="{FB71F843-0AE7-4FEF-A848-F51E07E5F85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D10360F-A581-40F4-9021-B02A639D8F79}"/>
              </a:ext>
            </a:extLst>
          </p:cNvPr>
          <p:cNvSpPr>
            <a:spLocks noGrp="1"/>
          </p:cNvSpPr>
          <p:nvPr>
            <p:ph type="sldNum" sz="quarter" idx="12"/>
          </p:nvPr>
        </p:nvSpPr>
        <p:spPr/>
        <p:txBody>
          <a:bodyPr/>
          <a:lstStyle/>
          <a:p>
            <a:fld id="{EF218733-A5F4-4F29-A10D-0F4E2643EE7B}" type="slidenum">
              <a:rPr lang="en-AU" smtClean="0"/>
              <a:t>‹#›</a:t>
            </a:fld>
            <a:endParaRPr lang="en-AU"/>
          </a:p>
        </p:txBody>
      </p:sp>
    </p:spTree>
    <p:extLst>
      <p:ext uri="{BB962C8B-B14F-4D97-AF65-F5344CB8AC3E}">
        <p14:creationId xmlns:p14="http://schemas.microsoft.com/office/powerpoint/2010/main" val="61664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2121-00C4-426B-A5E6-F1965E86805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DD7EA1C-BC41-4DE4-98B2-342EA41703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02B2509-C421-451E-8C62-963A39541BA0}"/>
              </a:ext>
            </a:extLst>
          </p:cNvPr>
          <p:cNvSpPr>
            <a:spLocks noGrp="1"/>
          </p:cNvSpPr>
          <p:nvPr>
            <p:ph type="dt" sz="half" idx="10"/>
          </p:nvPr>
        </p:nvSpPr>
        <p:spPr/>
        <p:txBody>
          <a:bodyPr/>
          <a:lstStyle/>
          <a:p>
            <a:fld id="{16830FC5-F34D-4CE2-A5D2-97CB89A74524}" type="datetimeFigureOut">
              <a:rPr lang="en-AU" smtClean="0"/>
              <a:t>26/05/2022</a:t>
            </a:fld>
            <a:endParaRPr lang="en-AU"/>
          </a:p>
        </p:txBody>
      </p:sp>
      <p:sp>
        <p:nvSpPr>
          <p:cNvPr id="5" name="Footer Placeholder 4">
            <a:extLst>
              <a:ext uri="{FF2B5EF4-FFF2-40B4-BE49-F238E27FC236}">
                <a16:creationId xmlns:a16="http://schemas.microsoft.com/office/drawing/2014/main" id="{3BC0874C-9FA8-4447-9DC9-4B6A6E1C4C0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B87E79C-06D2-4258-B483-CF72BA48259A}"/>
              </a:ext>
            </a:extLst>
          </p:cNvPr>
          <p:cNvSpPr>
            <a:spLocks noGrp="1"/>
          </p:cNvSpPr>
          <p:nvPr>
            <p:ph type="sldNum" sz="quarter" idx="12"/>
          </p:nvPr>
        </p:nvSpPr>
        <p:spPr/>
        <p:txBody>
          <a:bodyPr/>
          <a:lstStyle/>
          <a:p>
            <a:fld id="{EF218733-A5F4-4F29-A10D-0F4E2643EE7B}" type="slidenum">
              <a:rPr lang="en-AU" smtClean="0"/>
              <a:t>‹#›</a:t>
            </a:fld>
            <a:endParaRPr lang="en-AU"/>
          </a:p>
        </p:txBody>
      </p:sp>
    </p:spTree>
    <p:extLst>
      <p:ext uri="{BB962C8B-B14F-4D97-AF65-F5344CB8AC3E}">
        <p14:creationId xmlns:p14="http://schemas.microsoft.com/office/powerpoint/2010/main" val="4186742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E087AE-AFD5-4438-92D7-F038D7DC6E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D4B75F8-00C8-45DA-8080-BFE9EEE553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3CAC04-727C-4F2C-A502-2B97D8F7D954}"/>
              </a:ext>
            </a:extLst>
          </p:cNvPr>
          <p:cNvSpPr>
            <a:spLocks noGrp="1"/>
          </p:cNvSpPr>
          <p:nvPr>
            <p:ph type="dt" sz="half" idx="10"/>
          </p:nvPr>
        </p:nvSpPr>
        <p:spPr/>
        <p:txBody>
          <a:bodyPr/>
          <a:lstStyle/>
          <a:p>
            <a:fld id="{16830FC5-F34D-4CE2-A5D2-97CB89A74524}" type="datetimeFigureOut">
              <a:rPr lang="en-AU" smtClean="0"/>
              <a:t>26/05/2022</a:t>
            </a:fld>
            <a:endParaRPr lang="en-AU"/>
          </a:p>
        </p:txBody>
      </p:sp>
      <p:sp>
        <p:nvSpPr>
          <p:cNvPr id="5" name="Footer Placeholder 4">
            <a:extLst>
              <a:ext uri="{FF2B5EF4-FFF2-40B4-BE49-F238E27FC236}">
                <a16:creationId xmlns:a16="http://schemas.microsoft.com/office/drawing/2014/main" id="{A18DA73E-B151-42FC-A318-1C5F576D616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C0CB6A9-3412-4ECF-B200-150081CAA12F}"/>
              </a:ext>
            </a:extLst>
          </p:cNvPr>
          <p:cNvSpPr>
            <a:spLocks noGrp="1"/>
          </p:cNvSpPr>
          <p:nvPr>
            <p:ph type="sldNum" sz="quarter" idx="12"/>
          </p:nvPr>
        </p:nvSpPr>
        <p:spPr/>
        <p:txBody>
          <a:bodyPr/>
          <a:lstStyle/>
          <a:p>
            <a:fld id="{EF218733-A5F4-4F29-A10D-0F4E2643EE7B}" type="slidenum">
              <a:rPr lang="en-AU" smtClean="0"/>
              <a:t>‹#›</a:t>
            </a:fld>
            <a:endParaRPr lang="en-AU"/>
          </a:p>
        </p:txBody>
      </p:sp>
    </p:spTree>
    <p:extLst>
      <p:ext uri="{BB962C8B-B14F-4D97-AF65-F5344CB8AC3E}">
        <p14:creationId xmlns:p14="http://schemas.microsoft.com/office/powerpoint/2010/main" val="4047844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09D83-0B68-4D1A-BEA0-30FF6A58F7F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F124E8B-159B-45CB-9DF4-987A2E2BCD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DD3DDFE-3D32-4DFC-8274-6613A1859EE7}"/>
              </a:ext>
            </a:extLst>
          </p:cNvPr>
          <p:cNvSpPr>
            <a:spLocks noGrp="1"/>
          </p:cNvSpPr>
          <p:nvPr>
            <p:ph type="dt" sz="half" idx="10"/>
          </p:nvPr>
        </p:nvSpPr>
        <p:spPr/>
        <p:txBody>
          <a:bodyPr/>
          <a:lstStyle/>
          <a:p>
            <a:fld id="{16830FC5-F34D-4CE2-A5D2-97CB89A74524}" type="datetimeFigureOut">
              <a:rPr lang="en-AU" smtClean="0"/>
              <a:t>26/05/2022</a:t>
            </a:fld>
            <a:endParaRPr lang="en-AU"/>
          </a:p>
        </p:txBody>
      </p:sp>
      <p:sp>
        <p:nvSpPr>
          <p:cNvPr id="5" name="Footer Placeholder 4">
            <a:extLst>
              <a:ext uri="{FF2B5EF4-FFF2-40B4-BE49-F238E27FC236}">
                <a16:creationId xmlns:a16="http://schemas.microsoft.com/office/drawing/2014/main" id="{D1BD0A20-870E-487D-9987-A770BE03B0D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D31A911-D6A9-4E0A-B751-098FC79598E3}"/>
              </a:ext>
            </a:extLst>
          </p:cNvPr>
          <p:cNvSpPr>
            <a:spLocks noGrp="1"/>
          </p:cNvSpPr>
          <p:nvPr>
            <p:ph type="sldNum" sz="quarter" idx="12"/>
          </p:nvPr>
        </p:nvSpPr>
        <p:spPr/>
        <p:txBody>
          <a:bodyPr/>
          <a:lstStyle/>
          <a:p>
            <a:fld id="{EF218733-A5F4-4F29-A10D-0F4E2643EE7B}" type="slidenum">
              <a:rPr lang="en-AU" smtClean="0"/>
              <a:t>‹#›</a:t>
            </a:fld>
            <a:endParaRPr lang="en-AU"/>
          </a:p>
        </p:txBody>
      </p:sp>
    </p:spTree>
    <p:extLst>
      <p:ext uri="{BB962C8B-B14F-4D97-AF65-F5344CB8AC3E}">
        <p14:creationId xmlns:p14="http://schemas.microsoft.com/office/powerpoint/2010/main" val="978855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62885-9E08-4282-8807-191670B0E7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07F0D74-C43F-47FA-8054-0A13B7E2CC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304106-2A53-42DD-9633-A9ABF534833A}"/>
              </a:ext>
            </a:extLst>
          </p:cNvPr>
          <p:cNvSpPr>
            <a:spLocks noGrp="1"/>
          </p:cNvSpPr>
          <p:nvPr>
            <p:ph type="dt" sz="half" idx="10"/>
          </p:nvPr>
        </p:nvSpPr>
        <p:spPr/>
        <p:txBody>
          <a:bodyPr/>
          <a:lstStyle/>
          <a:p>
            <a:fld id="{16830FC5-F34D-4CE2-A5D2-97CB89A74524}" type="datetimeFigureOut">
              <a:rPr lang="en-AU" smtClean="0"/>
              <a:t>26/05/2022</a:t>
            </a:fld>
            <a:endParaRPr lang="en-AU"/>
          </a:p>
        </p:txBody>
      </p:sp>
      <p:sp>
        <p:nvSpPr>
          <p:cNvPr id="5" name="Footer Placeholder 4">
            <a:extLst>
              <a:ext uri="{FF2B5EF4-FFF2-40B4-BE49-F238E27FC236}">
                <a16:creationId xmlns:a16="http://schemas.microsoft.com/office/drawing/2014/main" id="{15E3F935-7AA0-4AAC-8912-C67DEC30640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E0FFA3C-2AF3-4DC0-A74E-C40661363C5B}"/>
              </a:ext>
            </a:extLst>
          </p:cNvPr>
          <p:cNvSpPr>
            <a:spLocks noGrp="1"/>
          </p:cNvSpPr>
          <p:nvPr>
            <p:ph type="sldNum" sz="quarter" idx="12"/>
          </p:nvPr>
        </p:nvSpPr>
        <p:spPr/>
        <p:txBody>
          <a:bodyPr/>
          <a:lstStyle/>
          <a:p>
            <a:fld id="{EF218733-A5F4-4F29-A10D-0F4E2643EE7B}" type="slidenum">
              <a:rPr lang="en-AU" smtClean="0"/>
              <a:t>‹#›</a:t>
            </a:fld>
            <a:endParaRPr lang="en-AU"/>
          </a:p>
        </p:txBody>
      </p:sp>
    </p:spTree>
    <p:extLst>
      <p:ext uri="{BB962C8B-B14F-4D97-AF65-F5344CB8AC3E}">
        <p14:creationId xmlns:p14="http://schemas.microsoft.com/office/powerpoint/2010/main" val="293565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0C003-575E-4810-9358-8590DCADEEB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9189846-520A-44F5-AC9E-749948B853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0897492-E949-4302-8691-6D2070612F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47A75BB-AACC-4A55-A515-A22959F72B5B}"/>
              </a:ext>
            </a:extLst>
          </p:cNvPr>
          <p:cNvSpPr>
            <a:spLocks noGrp="1"/>
          </p:cNvSpPr>
          <p:nvPr>
            <p:ph type="dt" sz="half" idx="10"/>
          </p:nvPr>
        </p:nvSpPr>
        <p:spPr/>
        <p:txBody>
          <a:bodyPr/>
          <a:lstStyle/>
          <a:p>
            <a:fld id="{16830FC5-F34D-4CE2-A5D2-97CB89A74524}" type="datetimeFigureOut">
              <a:rPr lang="en-AU" smtClean="0"/>
              <a:t>26/05/2022</a:t>
            </a:fld>
            <a:endParaRPr lang="en-AU"/>
          </a:p>
        </p:txBody>
      </p:sp>
      <p:sp>
        <p:nvSpPr>
          <p:cNvPr id="6" name="Footer Placeholder 5">
            <a:extLst>
              <a:ext uri="{FF2B5EF4-FFF2-40B4-BE49-F238E27FC236}">
                <a16:creationId xmlns:a16="http://schemas.microsoft.com/office/drawing/2014/main" id="{B667C686-3668-4D13-85F2-B0D613934B6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FEA3909-E704-46F2-883A-59597D044DCC}"/>
              </a:ext>
            </a:extLst>
          </p:cNvPr>
          <p:cNvSpPr>
            <a:spLocks noGrp="1"/>
          </p:cNvSpPr>
          <p:nvPr>
            <p:ph type="sldNum" sz="quarter" idx="12"/>
          </p:nvPr>
        </p:nvSpPr>
        <p:spPr/>
        <p:txBody>
          <a:bodyPr/>
          <a:lstStyle/>
          <a:p>
            <a:fld id="{EF218733-A5F4-4F29-A10D-0F4E2643EE7B}" type="slidenum">
              <a:rPr lang="en-AU" smtClean="0"/>
              <a:t>‹#›</a:t>
            </a:fld>
            <a:endParaRPr lang="en-AU"/>
          </a:p>
        </p:txBody>
      </p:sp>
    </p:spTree>
    <p:extLst>
      <p:ext uri="{BB962C8B-B14F-4D97-AF65-F5344CB8AC3E}">
        <p14:creationId xmlns:p14="http://schemas.microsoft.com/office/powerpoint/2010/main" val="2232091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85E1-2FC9-4567-B972-7790C0160E7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A8C9C27-0FF6-45F7-8439-4110AB4C84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31FB53-EFA4-4CBD-AB30-2FBC28943E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1ACC9F2C-3281-4910-B3A9-79F01022F5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F87F43-CF19-43A6-AF1E-E51E83D2EC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AF53C15-2279-402A-BC33-43066AE494B1}"/>
              </a:ext>
            </a:extLst>
          </p:cNvPr>
          <p:cNvSpPr>
            <a:spLocks noGrp="1"/>
          </p:cNvSpPr>
          <p:nvPr>
            <p:ph type="dt" sz="half" idx="10"/>
          </p:nvPr>
        </p:nvSpPr>
        <p:spPr/>
        <p:txBody>
          <a:bodyPr/>
          <a:lstStyle/>
          <a:p>
            <a:fld id="{16830FC5-F34D-4CE2-A5D2-97CB89A74524}" type="datetimeFigureOut">
              <a:rPr lang="en-AU" smtClean="0"/>
              <a:t>26/05/2022</a:t>
            </a:fld>
            <a:endParaRPr lang="en-AU"/>
          </a:p>
        </p:txBody>
      </p:sp>
      <p:sp>
        <p:nvSpPr>
          <p:cNvPr id="8" name="Footer Placeholder 7">
            <a:extLst>
              <a:ext uri="{FF2B5EF4-FFF2-40B4-BE49-F238E27FC236}">
                <a16:creationId xmlns:a16="http://schemas.microsoft.com/office/drawing/2014/main" id="{12CB6124-8F19-4A2B-B682-02DA21B1475C}"/>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AD20EF85-7A95-40B6-9903-55C85D150B60}"/>
              </a:ext>
            </a:extLst>
          </p:cNvPr>
          <p:cNvSpPr>
            <a:spLocks noGrp="1"/>
          </p:cNvSpPr>
          <p:nvPr>
            <p:ph type="sldNum" sz="quarter" idx="12"/>
          </p:nvPr>
        </p:nvSpPr>
        <p:spPr/>
        <p:txBody>
          <a:bodyPr/>
          <a:lstStyle/>
          <a:p>
            <a:fld id="{EF218733-A5F4-4F29-A10D-0F4E2643EE7B}" type="slidenum">
              <a:rPr lang="en-AU" smtClean="0"/>
              <a:t>‹#›</a:t>
            </a:fld>
            <a:endParaRPr lang="en-AU"/>
          </a:p>
        </p:txBody>
      </p:sp>
    </p:spTree>
    <p:extLst>
      <p:ext uri="{BB962C8B-B14F-4D97-AF65-F5344CB8AC3E}">
        <p14:creationId xmlns:p14="http://schemas.microsoft.com/office/powerpoint/2010/main" val="3121968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D2975-DBBD-435F-AB38-6DA81F5D295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42DE8995-3C3E-4E3F-80CE-41F2917E58DC}"/>
              </a:ext>
            </a:extLst>
          </p:cNvPr>
          <p:cNvSpPr>
            <a:spLocks noGrp="1"/>
          </p:cNvSpPr>
          <p:nvPr>
            <p:ph type="dt" sz="half" idx="10"/>
          </p:nvPr>
        </p:nvSpPr>
        <p:spPr/>
        <p:txBody>
          <a:bodyPr/>
          <a:lstStyle/>
          <a:p>
            <a:fld id="{16830FC5-F34D-4CE2-A5D2-97CB89A74524}" type="datetimeFigureOut">
              <a:rPr lang="en-AU" smtClean="0"/>
              <a:t>26/05/2022</a:t>
            </a:fld>
            <a:endParaRPr lang="en-AU"/>
          </a:p>
        </p:txBody>
      </p:sp>
      <p:sp>
        <p:nvSpPr>
          <p:cNvPr id="4" name="Footer Placeholder 3">
            <a:extLst>
              <a:ext uri="{FF2B5EF4-FFF2-40B4-BE49-F238E27FC236}">
                <a16:creationId xmlns:a16="http://schemas.microsoft.com/office/drawing/2014/main" id="{CB9D7192-C334-4F27-82EB-700787AF9876}"/>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234A377-036A-4FE0-BFEB-7E0F4FF912D2}"/>
              </a:ext>
            </a:extLst>
          </p:cNvPr>
          <p:cNvSpPr>
            <a:spLocks noGrp="1"/>
          </p:cNvSpPr>
          <p:nvPr>
            <p:ph type="sldNum" sz="quarter" idx="12"/>
          </p:nvPr>
        </p:nvSpPr>
        <p:spPr/>
        <p:txBody>
          <a:bodyPr/>
          <a:lstStyle/>
          <a:p>
            <a:fld id="{EF218733-A5F4-4F29-A10D-0F4E2643EE7B}" type="slidenum">
              <a:rPr lang="en-AU" smtClean="0"/>
              <a:t>‹#›</a:t>
            </a:fld>
            <a:endParaRPr lang="en-AU"/>
          </a:p>
        </p:txBody>
      </p:sp>
    </p:spTree>
    <p:extLst>
      <p:ext uri="{BB962C8B-B14F-4D97-AF65-F5344CB8AC3E}">
        <p14:creationId xmlns:p14="http://schemas.microsoft.com/office/powerpoint/2010/main" val="175620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404C9-56E2-4666-9F88-1E9A0D74C329}"/>
              </a:ext>
            </a:extLst>
          </p:cNvPr>
          <p:cNvSpPr>
            <a:spLocks noGrp="1"/>
          </p:cNvSpPr>
          <p:nvPr>
            <p:ph type="dt" sz="half" idx="10"/>
          </p:nvPr>
        </p:nvSpPr>
        <p:spPr/>
        <p:txBody>
          <a:bodyPr/>
          <a:lstStyle/>
          <a:p>
            <a:fld id="{16830FC5-F34D-4CE2-A5D2-97CB89A74524}" type="datetimeFigureOut">
              <a:rPr lang="en-AU" smtClean="0"/>
              <a:t>26/05/2022</a:t>
            </a:fld>
            <a:endParaRPr lang="en-AU"/>
          </a:p>
        </p:txBody>
      </p:sp>
      <p:sp>
        <p:nvSpPr>
          <p:cNvPr id="3" name="Footer Placeholder 2">
            <a:extLst>
              <a:ext uri="{FF2B5EF4-FFF2-40B4-BE49-F238E27FC236}">
                <a16:creationId xmlns:a16="http://schemas.microsoft.com/office/drawing/2014/main" id="{40E806C4-963C-46AD-882C-1EC13C59A10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402FB2A5-95A2-444C-AA76-DD1BDDAA8F65}"/>
              </a:ext>
            </a:extLst>
          </p:cNvPr>
          <p:cNvSpPr>
            <a:spLocks noGrp="1"/>
          </p:cNvSpPr>
          <p:nvPr>
            <p:ph type="sldNum" sz="quarter" idx="12"/>
          </p:nvPr>
        </p:nvSpPr>
        <p:spPr/>
        <p:txBody>
          <a:bodyPr/>
          <a:lstStyle/>
          <a:p>
            <a:fld id="{EF218733-A5F4-4F29-A10D-0F4E2643EE7B}" type="slidenum">
              <a:rPr lang="en-AU" smtClean="0"/>
              <a:t>‹#›</a:t>
            </a:fld>
            <a:endParaRPr lang="en-AU"/>
          </a:p>
        </p:txBody>
      </p:sp>
    </p:spTree>
    <p:extLst>
      <p:ext uri="{BB962C8B-B14F-4D97-AF65-F5344CB8AC3E}">
        <p14:creationId xmlns:p14="http://schemas.microsoft.com/office/powerpoint/2010/main" val="2601668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CE71C-AB05-4D86-9C6C-70B0648E50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DE8A7781-936B-4386-B9FC-B1785D1BE3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0E30D39-2CA7-46F4-89E8-283901F4C8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4A0F7C-DAE3-4591-A7BF-B2000A445807}"/>
              </a:ext>
            </a:extLst>
          </p:cNvPr>
          <p:cNvSpPr>
            <a:spLocks noGrp="1"/>
          </p:cNvSpPr>
          <p:nvPr>
            <p:ph type="dt" sz="half" idx="10"/>
          </p:nvPr>
        </p:nvSpPr>
        <p:spPr/>
        <p:txBody>
          <a:bodyPr/>
          <a:lstStyle/>
          <a:p>
            <a:fld id="{16830FC5-F34D-4CE2-A5D2-97CB89A74524}" type="datetimeFigureOut">
              <a:rPr lang="en-AU" smtClean="0"/>
              <a:t>26/05/2022</a:t>
            </a:fld>
            <a:endParaRPr lang="en-AU"/>
          </a:p>
        </p:txBody>
      </p:sp>
      <p:sp>
        <p:nvSpPr>
          <p:cNvPr id="6" name="Footer Placeholder 5">
            <a:extLst>
              <a:ext uri="{FF2B5EF4-FFF2-40B4-BE49-F238E27FC236}">
                <a16:creationId xmlns:a16="http://schemas.microsoft.com/office/drawing/2014/main" id="{3C154489-A72C-4962-862E-1C177EEE3F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F907E19-B143-41DC-A7D4-AD44B2C35E6F}"/>
              </a:ext>
            </a:extLst>
          </p:cNvPr>
          <p:cNvSpPr>
            <a:spLocks noGrp="1"/>
          </p:cNvSpPr>
          <p:nvPr>
            <p:ph type="sldNum" sz="quarter" idx="12"/>
          </p:nvPr>
        </p:nvSpPr>
        <p:spPr/>
        <p:txBody>
          <a:bodyPr/>
          <a:lstStyle/>
          <a:p>
            <a:fld id="{EF218733-A5F4-4F29-A10D-0F4E2643EE7B}" type="slidenum">
              <a:rPr lang="en-AU" smtClean="0"/>
              <a:t>‹#›</a:t>
            </a:fld>
            <a:endParaRPr lang="en-AU"/>
          </a:p>
        </p:txBody>
      </p:sp>
    </p:spTree>
    <p:extLst>
      <p:ext uri="{BB962C8B-B14F-4D97-AF65-F5344CB8AC3E}">
        <p14:creationId xmlns:p14="http://schemas.microsoft.com/office/powerpoint/2010/main" val="2797533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BFC2-1E77-4D6D-9398-E1B4A8FD61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7F5D6E1-B297-4F4B-9328-A378F31923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9326FAD-9384-4C93-8EAB-D6047B127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2085A3-C270-477F-A7C5-14B541F64590}"/>
              </a:ext>
            </a:extLst>
          </p:cNvPr>
          <p:cNvSpPr>
            <a:spLocks noGrp="1"/>
          </p:cNvSpPr>
          <p:nvPr>
            <p:ph type="dt" sz="half" idx="10"/>
          </p:nvPr>
        </p:nvSpPr>
        <p:spPr/>
        <p:txBody>
          <a:bodyPr/>
          <a:lstStyle/>
          <a:p>
            <a:fld id="{16830FC5-F34D-4CE2-A5D2-97CB89A74524}" type="datetimeFigureOut">
              <a:rPr lang="en-AU" smtClean="0"/>
              <a:t>26/05/2022</a:t>
            </a:fld>
            <a:endParaRPr lang="en-AU"/>
          </a:p>
        </p:txBody>
      </p:sp>
      <p:sp>
        <p:nvSpPr>
          <p:cNvPr id="6" name="Footer Placeholder 5">
            <a:extLst>
              <a:ext uri="{FF2B5EF4-FFF2-40B4-BE49-F238E27FC236}">
                <a16:creationId xmlns:a16="http://schemas.microsoft.com/office/drawing/2014/main" id="{3586F099-98C3-4382-A412-DCA8C06C854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9CEE293-C76E-4D88-945F-B6D1A634C4B5}"/>
              </a:ext>
            </a:extLst>
          </p:cNvPr>
          <p:cNvSpPr>
            <a:spLocks noGrp="1"/>
          </p:cNvSpPr>
          <p:nvPr>
            <p:ph type="sldNum" sz="quarter" idx="12"/>
          </p:nvPr>
        </p:nvSpPr>
        <p:spPr/>
        <p:txBody>
          <a:bodyPr/>
          <a:lstStyle/>
          <a:p>
            <a:fld id="{EF218733-A5F4-4F29-A10D-0F4E2643EE7B}" type="slidenum">
              <a:rPr lang="en-AU" smtClean="0"/>
              <a:t>‹#›</a:t>
            </a:fld>
            <a:endParaRPr lang="en-AU"/>
          </a:p>
        </p:txBody>
      </p:sp>
    </p:spTree>
    <p:extLst>
      <p:ext uri="{BB962C8B-B14F-4D97-AF65-F5344CB8AC3E}">
        <p14:creationId xmlns:p14="http://schemas.microsoft.com/office/powerpoint/2010/main" val="346531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7D2FEB-C0AA-47E5-AB12-1E9517C305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A06910C-8C62-4659-83F0-5BB1B7BEF9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DE1D069-0A8B-423F-9A45-8A0A43D4B6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830FC5-F34D-4CE2-A5D2-97CB89A74524}" type="datetimeFigureOut">
              <a:rPr lang="en-AU" smtClean="0"/>
              <a:t>26/05/2022</a:t>
            </a:fld>
            <a:endParaRPr lang="en-AU"/>
          </a:p>
        </p:txBody>
      </p:sp>
      <p:sp>
        <p:nvSpPr>
          <p:cNvPr id="5" name="Footer Placeholder 4">
            <a:extLst>
              <a:ext uri="{FF2B5EF4-FFF2-40B4-BE49-F238E27FC236}">
                <a16:creationId xmlns:a16="http://schemas.microsoft.com/office/drawing/2014/main" id="{150A5F76-2B30-40D2-B36E-471B679745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C371AB19-DF65-45E9-9323-5BC05E4F53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18733-A5F4-4F29-A10D-0F4E2643EE7B}" type="slidenum">
              <a:rPr lang="en-AU" smtClean="0"/>
              <a:t>‹#›</a:t>
            </a:fld>
            <a:endParaRPr lang="en-AU"/>
          </a:p>
        </p:txBody>
      </p:sp>
    </p:spTree>
    <p:extLst>
      <p:ext uri="{BB962C8B-B14F-4D97-AF65-F5344CB8AC3E}">
        <p14:creationId xmlns:p14="http://schemas.microsoft.com/office/powerpoint/2010/main" val="2214931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FEC9-446C-4B7C-8BE5-04F3581D4DC2}"/>
              </a:ext>
            </a:extLst>
          </p:cNvPr>
          <p:cNvSpPr>
            <a:spLocks noGrp="1"/>
          </p:cNvSpPr>
          <p:nvPr>
            <p:ph type="ctrTitle"/>
          </p:nvPr>
        </p:nvSpPr>
        <p:spPr/>
        <p:txBody>
          <a:bodyPr/>
          <a:lstStyle/>
          <a:p>
            <a:r>
              <a:rPr lang="en-AU" dirty="0"/>
              <a:t>HCHB Exports</a:t>
            </a:r>
          </a:p>
        </p:txBody>
      </p:sp>
      <p:sp>
        <p:nvSpPr>
          <p:cNvPr id="3" name="Subtitle 2">
            <a:extLst>
              <a:ext uri="{FF2B5EF4-FFF2-40B4-BE49-F238E27FC236}">
                <a16:creationId xmlns:a16="http://schemas.microsoft.com/office/drawing/2014/main" id="{B8A19C79-1ABA-48E6-8A85-0D68714C1139}"/>
              </a:ext>
            </a:extLst>
          </p:cNvPr>
          <p:cNvSpPr>
            <a:spLocks noGrp="1"/>
          </p:cNvSpPr>
          <p:nvPr>
            <p:ph type="subTitle" idx="1"/>
          </p:nvPr>
        </p:nvSpPr>
        <p:spPr/>
        <p:txBody>
          <a:bodyPr/>
          <a:lstStyle/>
          <a:p>
            <a:endParaRPr lang="en-AU" dirty="0"/>
          </a:p>
        </p:txBody>
      </p:sp>
    </p:spTree>
    <p:extLst>
      <p:ext uri="{BB962C8B-B14F-4D97-AF65-F5344CB8AC3E}">
        <p14:creationId xmlns:p14="http://schemas.microsoft.com/office/powerpoint/2010/main" val="135384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347D-37E2-4D35-97B5-135BEDA2F86C}"/>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Export 6</a:t>
            </a:r>
          </a:p>
        </p:txBody>
      </p:sp>
      <p:graphicFrame>
        <p:nvGraphicFramePr>
          <p:cNvPr id="4" name="Table 3">
            <a:extLst>
              <a:ext uri="{FF2B5EF4-FFF2-40B4-BE49-F238E27FC236}">
                <a16:creationId xmlns:a16="http://schemas.microsoft.com/office/drawing/2014/main" id="{F34F3DC6-87B5-4387-A926-50FB331B85E5}"/>
              </a:ext>
            </a:extLst>
          </p:cNvPr>
          <p:cNvGraphicFramePr>
            <a:graphicFrameLocks noGrp="1"/>
          </p:cNvGraphicFramePr>
          <p:nvPr>
            <p:extLst>
              <p:ext uri="{D42A27DB-BD31-4B8C-83A1-F6EECF244321}">
                <p14:modId xmlns:p14="http://schemas.microsoft.com/office/powerpoint/2010/main" val="2815518691"/>
              </p:ext>
            </p:extLst>
          </p:nvPr>
        </p:nvGraphicFramePr>
        <p:xfrm>
          <a:off x="838199" y="2911473"/>
          <a:ext cx="8233610" cy="3296999"/>
        </p:xfrm>
        <a:graphic>
          <a:graphicData uri="http://schemas.openxmlformats.org/drawingml/2006/table">
            <a:tbl>
              <a:tblPr firstRow="1" bandRow="1">
                <a:tableStyleId>{5C22544A-7EE6-4342-B048-85BDC9FD1C3A}</a:tableStyleId>
              </a:tblPr>
              <a:tblGrid>
                <a:gridCol w="1899429">
                  <a:extLst>
                    <a:ext uri="{9D8B030D-6E8A-4147-A177-3AD203B41FA5}">
                      <a16:colId xmlns:a16="http://schemas.microsoft.com/office/drawing/2014/main" val="3541988922"/>
                    </a:ext>
                  </a:extLst>
                </a:gridCol>
                <a:gridCol w="782491">
                  <a:extLst>
                    <a:ext uri="{9D8B030D-6E8A-4147-A177-3AD203B41FA5}">
                      <a16:colId xmlns:a16="http://schemas.microsoft.com/office/drawing/2014/main" val="841371824"/>
                    </a:ext>
                  </a:extLst>
                </a:gridCol>
                <a:gridCol w="753933">
                  <a:extLst>
                    <a:ext uri="{9D8B030D-6E8A-4147-A177-3AD203B41FA5}">
                      <a16:colId xmlns:a16="http://schemas.microsoft.com/office/drawing/2014/main" val="598356596"/>
                    </a:ext>
                  </a:extLst>
                </a:gridCol>
                <a:gridCol w="760279">
                  <a:extLst>
                    <a:ext uri="{9D8B030D-6E8A-4147-A177-3AD203B41FA5}">
                      <a16:colId xmlns:a16="http://schemas.microsoft.com/office/drawing/2014/main" val="2983252068"/>
                    </a:ext>
                  </a:extLst>
                </a:gridCol>
                <a:gridCol w="1012543">
                  <a:extLst>
                    <a:ext uri="{9D8B030D-6E8A-4147-A177-3AD203B41FA5}">
                      <a16:colId xmlns:a16="http://schemas.microsoft.com/office/drawing/2014/main" val="3728429722"/>
                    </a:ext>
                  </a:extLst>
                </a:gridCol>
                <a:gridCol w="634941">
                  <a:extLst>
                    <a:ext uri="{9D8B030D-6E8A-4147-A177-3AD203B41FA5}">
                      <a16:colId xmlns:a16="http://schemas.microsoft.com/office/drawing/2014/main" val="625329272"/>
                    </a:ext>
                  </a:extLst>
                </a:gridCol>
                <a:gridCol w="479459">
                  <a:extLst>
                    <a:ext uri="{9D8B030D-6E8A-4147-A177-3AD203B41FA5}">
                      <a16:colId xmlns:a16="http://schemas.microsoft.com/office/drawing/2014/main" val="1671487210"/>
                    </a:ext>
                  </a:extLst>
                </a:gridCol>
                <a:gridCol w="1910535">
                  <a:extLst>
                    <a:ext uri="{9D8B030D-6E8A-4147-A177-3AD203B41FA5}">
                      <a16:colId xmlns:a16="http://schemas.microsoft.com/office/drawing/2014/main" val="236904502"/>
                    </a:ext>
                  </a:extLst>
                </a:gridCol>
              </a:tblGrid>
              <a:tr h="198384">
                <a:tc>
                  <a:txBody>
                    <a:bodyPr/>
                    <a:lstStyle/>
                    <a:p>
                      <a:pPr algn="l" fontAlgn="ctr"/>
                      <a:r>
                        <a:rPr lang="en-AU" sz="1000" u="none" strike="noStrike">
                          <a:effectLst/>
                        </a:rPr>
                        <a:t>Critical CPS</a:t>
                      </a:r>
                      <a:endParaRPr lang="en-AU" sz="1000" b="1"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Indicator</a:t>
                      </a:r>
                      <a:endParaRPr lang="en-AU" sz="1000" b="1"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Importance</a:t>
                      </a:r>
                      <a:endParaRPr lang="en-AU" sz="1000" b="1"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Confidence</a:t>
                      </a:r>
                      <a:endParaRPr lang="en-AU" sz="1000" b="1"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Reference point</a:t>
                      </a:r>
                      <a:endParaRPr lang="en-AU" sz="1000" b="1"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Time</a:t>
                      </a:r>
                      <a:endParaRPr lang="en-AU" sz="1000" b="1"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Space</a:t>
                      </a:r>
                      <a:endParaRPr lang="en-AU" sz="1000" b="1"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Measure</a:t>
                      </a:r>
                      <a:endParaRPr lang="en-AU" sz="1000" b="1" i="0" u="none" strike="noStrike">
                        <a:solidFill>
                          <a:srgbClr val="000000"/>
                        </a:solidFill>
                        <a:effectLst/>
                        <a:latin typeface="Segoe UI" panose="020B0502040204020203" pitchFamily="34" charset="0"/>
                      </a:endParaRPr>
                    </a:p>
                  </a:txBody>
                  <a:tcPr marL="9520" marR="9520" marT="9520" marB="0" anchor="ctr"/>
                </a:tc>
                <a:extLst>
                  <a:ext uri="{0D108BD9-81ED-4DB2-BD59-A6C34878D82A}">
                    <a16:rowId xmlns:a16="http://schemas.microsoft.com/office/drawing/2014/main" val="2614141237"/>
                  </a:ext>
                </a:extLst>
              </a:tr>
              <a:tr h="503003">
                <a:tc>
                  <a:txBody>
                    <a:bodyPr/>
                    <a:lstStyle/>
                    <a:p>
                      <a:pPr algn="l" fontAlgn="b"/>
                      <a:r>
                        <a:rPr lang="en-AU" sz="1000" u="none" strike="noStrike">
                          <a:effectLst/>
                        </a:rPr>
                        <a:t>Fish diversity (species richness/biodisparity</a:t>
                      </a:r>
                      <a:endParaRPr lang="en-AU" sz="1000" b="0" i="0" u="none" strike="noStrike">
                        <a:solidFill>
                          <a:srgbClr val="000000"/>
                        </a:solidFill>
                        <a:effectLst/>
                        <a:latin typeface="Segoe UI" panose="020B0502040204020203" pitchFamily="34" charset="0"/>
                      </a:endParaRPr>
                    </a:p>
                  </a:txBody>
                  <a:tcPr marL="9520" marR="9520" marT="9520" marB="0" anchor="b"/>
                </a:tc>
                <a:tc>
                  <a:txBody>
                    <a:bodyPr/>
                    <a:lstStyle/>
                    <a:p>
                      <a:pPr algn="l" fontAlgn="ctr"/>
                      <a:r>
                        <a:rPr lang="en-AU" sz="1000" u="none" strike="noStrike">
                          <a:effectLst/>
                        </a:rPr>
                        <a:t>Murray Mouth morphology</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High</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TBD</a:t>
                      </a:r>
                      <a:endParaRPr lang="en-AU" sz="1000" b="1" i="0" u="none" strike="noStrike">
                        <a:solidFill>
                          <a:srgbClr val="FA7D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Murray Mouth ≥1 m deep</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Year-round</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ME</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 of days where Murray Mouth depth is ≥ 1 m</a:t>
                      </a:r>
                      <a:endParaRPr lang="en-AU" sz="1000" b="0" i="0" u="none" strike="noStrike">
                        <a:solidFill>
                          <a:srgbClr val="000000"/>
                        </a:solidFill>
                        <a:effectLst/>
                        <a:latin typeface="Segoe UI" panose="020B0502040204020203" pitchFamily="34" charset="0"/>
                      </a:endParaRPr>
                    </a:p>
                  </a:txBody>
                  <a:tcPr marL="9520" marR="9520" marT="9520" marB="0" anchor="ctr"/>
                </a:tc>
                <a:extLst>
                  <a:ext uri="{0D108BD9-81ED-4DB2-BD59-A6C34878D82A}">
                    <a16:rowId xmlns:a16="http://schemas.microsoft.com/office/drawing/2014/main" val="513117159"/>
                  </a:ext>
                </a:extLst>
              </a:tr>
              <a:tr h="503003">
                <a:tc>
                  <a:txBody>
                    <a:bodyPr/>
                    <a:lstStyle/>
                    <a:p>
                      <a:pPr algn="l" fontAlgn="ctr"/>
                      <a:r>
                        <a:rPr lang="en-AU" sz="1000" u="none" strike="noStrike">
                          <a:effectLst/>
                        </a:rPr>
                        <a:t>Fish movement and recruitment (congolli and common galaxias)</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Murray Mouth morphology</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High</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TBD</a:t>
                      </a:r>
                      <a:endParaRPr lang="en-AU" sz="1000" b="1" i="0" u="none" strike="noStrike">
                        <a:solidFill>
                          <a:srgbClr val="FA7D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Murray Mouth ≥30 cm deep</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May–Jan</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ME</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 of days where Murray Mouth depth is ≥ 30 cm</a:t>
                      </a:r>
                      <a:endParaRPr lang="en-AU" sz="1000" b="0" i="0" u="none" strike="noStrike">
                        <a:solidFill>
                          <a:srgbClr val="000000"/>
                        </a:solidFill>
                        <a:effectLst/>
                        <a:latin typeface="Segoe UI" panose="020B0502040204020203" pitchFamily="34" charset="0"/>
                      </a:endParaRPr>
                    </a:p>
                  </a:txBody>
                  <a:tcPr marL="9520" marR="9520" marT="9520" marB="0" anchor="ctr"/>
                </a:tc>
                <a:extLst>
                  <a:ext uri="{0D108BD9-81ED-4DB2-BD59-A6C34878D82A}">
                    <a16:rowId xmlns:a16="http://schemas.microsoft.com/office/drawing/2014/main" val="1627190467"/>
                  </a:ext>
                </a:extLst>
              </a:tr>
              <a:tr h="503003">
                <a:tc>
                  <a:txBody>
                    <a:bodyPr/>
                    <a:lstStyle/>
                    <a:p>
                      <a:pPr algn="l" fontAlgn="ctr"/>
                      <a:r>
                        <a:rPr lang="en-AU" sz="1000" u="none" strike="noStrike">
                          <a:effectLst/>
                        </a:rPr>
                        <a:t>Waterbirds (Shorebirds)</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Water level</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High</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TBD</a:t>
                      </a:r>
                      <a:endParaRPr lang="en-AU" sz="1000" b="1" i="0" u="none" strike="noStrike">
                        <a:solidFill>
                          <a:srgbClr val="FA7D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&gt;+0.4 m AHD</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Sept-Apr</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CSL</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 of days that CSL lagoon-averaged water levels are &gt;+0.4 m AHD</a:t>
                      </a:r>
                      <a:endParaRPr lang="en-AU" sz="1000" b="0" i="0" u="none" strike="noStrike">
                        <a:solidFill>
                          <a:srgbClr val="000000"/>
                        </a:solidFill>
                        <a:effectLst/>
                        <a:latin typeface="Segoe UI" panose="020B0502040204020203" pitchFamily="34" charset="0"/>
                      </a:endParaRPr>
                    </a:p>
                  </a:txBody>
                  <a:tcPr marL="9520" marR="9520" marT="9520" marB="0" anchor="ctr"/>
                </a:tc>
                <a:extLst>
                  <a:ext uri="{0D108BD9-81ED-4DB2-BD59-A6C34878D82A}">
                    <a16:rowId xmlns:a16="http://schemas.microsoft.com/office/drawing/2014/main" val="573053202"/>
                  </a:ext>
                </a:extLst>
              </a:tr>
              <a:tr h="503003">
                <a:tc>
                  <a:txBody>
                    <a:bodyPr/>
                    <a:lstStyle/>
                    <a:p>
                      <a:pPr algn="l" fontAlgn="ctr"/>
                      <a:r>
                        <a:rPr lang="en-AU" sz="1000" u="none" strike="noStrike">
                          <a:effectLst/>
                        </a:rPr>
                        <a:t>Waterbirds (Waterfowl)</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Water level</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High</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9520" marR="9520" marT="9520" marB="0" anchor="ctr"/>
                </a:tc>
                <a:tc>
                  <a:txBody>
                    <a:bodyPr/>
                    <a:lstStyle/>
                    <a:p>
                      <a:pPr algn="l" fontAlgn="ctr"/>
                      <a:r>
                        <a:rPr lang="en-AU" sz="1000" u="none" strike="noStrike">
                          <a:effectLst/>
                        </a:rPr>
                        <a:t>+0.35 m AHD</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Sept-May</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CSL</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 of days when the lagoon-averaged water level in the CSL is above +0.35 m AHD</a:t>
                      </a:r>
                      <a:endParaRPr lang="en-AU" sz="1000" b="0" i="0" u="none" strike="noStrike">
                        <a:solidFill>
                          <a:srgbClr val="000000"/>
                        </a:solidFill>
                        <a:effectLst/>
                        <a:latin typeface="Segoe UI" panose="020B0502040204020203" pitchFamily="34" charset="0"/>
                      </a:endParaRPr>
                    </a:p>
                  </a:txBody>
                  <a:tcPr marL="9520" marR="9520" marT="9520" marB="0" anchor="ctr"/>
                </a:tc>
                <a:extLst>
                  <a:ext uri="{0D108BD9-81ED-4DB2-BD59-A6C34878D82A}">
                    <a16:rowId xmlns:a16="http://schemas.microsoft.com/office/drawing/2014/main" val="1154016809"/>
                  </a:ext>
                </a:extLst>
              </a:tr>
              <a:tr h="503003">
                <a:tc>
                  <a:txBody>
                    <a:bodyPr/>
                    <a:lstStyle/>
                    <a:p>
                      <a:pPr algn="l" fontAlgn="ctr"/>
                      <a:r>
                        <a:rPr lang="en-AU" sz="1000" u="none" strike="noStrike">
                          <a:effectLst/>
                        </a:rPr>
                        <a:t>Waterbirds (Piscivores)</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Water level</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High</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9520" marR="9520" marT="9520" marB="0" anchor="ctr"/>
                </a:tc>
                <a:tc>
                  <a:txBody>
                    <a:bodyPr/>
                    <a:lstStyle/>
                    <a:p>
                      <a:pPr algn="l" fontAlgn="ctr"/>
                      <a:r>
                        <a:rPr lang="en-AU" sz="1000" u="none" strike="noStrike">
                          <a:effectLst/>
                        </a:rPr>
                        <a:t>-0.5 m AHD</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Sept-Apr</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CSL</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 of days when the lagoon-averaged water level in the CSL is below -0.5 m AHD</a:t>
                      </a:r>
                      <a:endParaRPr lang="en-AU" sz="1000" b="0" i="0" u="none" strike="noStrike">
                        <a:solidFill>
                          <a:srgbClr val="000000"/>
                        </a:solidFill>
                        <a:effectLst/>
                        <a:latin typeface="Segoe UI" panose="020B0502040204020203" pitchFamily="34" charset="0"/>
                      </a:endParaRPr>
                    </a:p>
                  </a:txBody>
                  <a:tcPr marL="9520" marR="9520" marT="9520" marB="0" anchor="ctr"/>
                </a:tc>
                <a:extLst>
                  <a:ext uri="{0D108BD9-81ED-4DB2-BD59-A6C34878D82A}">
                    <a16:rowId xmlns:a16="http://schemas.microsoft.com/office/drawing/2014/main" val="1124906088"/>
                  </a:ext>
                </a:extLst>
              </a:tr>
              <a:tr h="232907">
                <a:tc>
                  <a:txBody>
                    <a:bodyPr/>
                    <a:lstStyle/>
                    <a:p>
                      <a:pPr algn="l" fontAlgn="b"/>
                      <a:endParaRPr lang="en-AU" sz="1100" b="0" i="0" u="none" strike="noStrike">
                        <a:solidFill>
                          <a:srgbClr val="000000"/>
                        </a:solidFill>
                        <a:effectLst/>
                        <a:latin typeface="Calibri" panose="020F0502020204030204" pitchFamily="34" charset="0"/>
                      </a:endParaRPr>
                    </a:p>
                  </a:txBody>
                  <a:tcPr marL="9520" marR="9520" marT="9520"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0" marR="9520" marT="9520"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0" marR="9520" marT="9520"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0" marR="9520" marT="9520"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0" marR="9520" marT="9520"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0" marR="9520" marT="9520"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0" marR="9520" marT="9520"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0" marR="9520" marT="9520" marB="0" anchor="b"/>
                </a:tc>
                <a:extLst>
                  <a:ext uri="{0D108BD9-81ED-4DB2-BD59-A6C34878D82A}">
                    <a16:rowId xmlns:a16="http://schemas.microsoft.com/office/drawing/2014/main" val="454222234"/>
                  </a:ext>
                </a:extLst>
              </a:tr>
              <a:tr h="350693">
                <a:tc>
                  <a:txBody>
                    <a:bodyPr/>
                    <a:lstStyle/>
                    <a:p>
                      <a:pPr algn="l" fontAlgn="ctr"/>
                      <a:r>
                        <a:rPr lang="en-AU" sz="1000" u="none" strike="noStrike">
                          <a:effectLst/>
                        </a:rPr>
                        <a:t>Fish movement and recruitment (congolli and common galaxias)</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Salinity</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Moderate</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TBD</a:t>
                      </a:r>
                      <a:endParaRPr lang="en-AU" sz="1000" b="1" i="0" u="none" strike="noStrike">
                        <a:solidFill>
                          <a:srgbClr val="FA7D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35 g/L</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Oct–Jan</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ME</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dirty="0">
                          <a:effectLst/>
                        </a:rPr>
                        <a:t>% of days where average daily Murray estuary salinity is &lt;35 g/L</a:t>
                      </a:r>
                      <a:endParaRPr lang="en-AU" sz="1000" b="0" i="0" u="none" strike="noStrike" dirty="0">
                        <a:solidFill>
                          <a:srgbClr val="000000"/>
                        </a:solidFill>
                        <a:effectLst/>
                        <a:latin typeface="Segoe UI" panose="020B0502040204020203" pitchFamily="34" charset="0"/>
                      </a:endParaRPr>
                    </a:p>
                  </a:txBody>
                  <a:tcPr marL="9520" marR="9520" marT="9520" marB="0" anchor="ctr"/>
                </a:tc>
                <a:extLst>
                  <a:ext uri="{0D108BD9-81ED-4DB2-BD59-A6C34878D82A}">
                    <a16:rowId xmlns:a16="http://schemas.microsoft.com/office/drawing/2014/main" val="1858538027"/>
                  </a:ext>
                </a:extLst>
              </a:tr>
            </a:tbl>
          </a:graphicData>
        </a:graphic>
      </p:graphicFrame>
      <p:graphicFrame>
        <p:nvGraphicFramePr>
          <p:cNvPr id="5" name="Table 4">
            <a:extLst>
              <a:ext uri="{FF2B5EF4-FFF2-40B4-BE49-F238E27FC236}">
                <a16:creationId xmlns:a16="http://schemas.microsoft.com/office/drawing/2014/main" id="{626C65D6-AF1F-4DFC-B499-F763C01742FA}"/>
              </a:ext>
            </a:extLst>
          </p:cNvPr>
          <p:cNvGraphicFramePr>
            <a:graphicFrameLocks noGrp="1"/>
          </p:cNvGraphicFramePr>
          <p:nvPr>
            <p:extLst>
              <p:ext uri="{D42A27DB-BD31-4B8C-83A1-F6EECF244321}">
                <p14:modId xmlns:p14="http://schemas.microsoft.com/office/powerpoint/2010/main" val="4171068872"/>
              </p:ext>
            </p:extLst>
          </p:nvPr>
        </p:nvGraphicFramePr>
        <p:xfrm>
          <a:off x="838199" y="1567312"/>
          <a:ext cx="2603500" cy="952500"/>
        </p:xfrm>
        <a:graphic>
          <a:graphicData uri="http://schemas.openxmlformats.org/drawingml/2006/table">
            <a:tbl>
              <a:tblPr>
                <a:tableStyleId>{5C22544A-7EE6-4342-B048-85BDC9FD1C3A}</a:tableStyleId>
              </a:tblPr>
              <a:tblGrid>
                <a:gridCol w="2603500">
                  <a:extLst>
                    <a:ext uri="{9D8B030D-6E8A-4147-A177-3AD203B41FA5}">
                      <a16:colId xmlns:a16="http://schemas.microsoft.com/office/drawing/2014/main" val="1467182730"/>
                    </a:ext>
                  </a:extLst>
                </a:gridCol>
              </a:tblGrid>
              <a:tr h="190500">
                <a:tc>
                  <a:txBody>
                    <a:bodyPr/>
                    <a:lstStyle/>
                    <a:p>
                      <a:pPr algn="l" fontAlgn="b"/>
                      <a:r>
                        <a:rPr lang="en-AU" sz="1100" u="none" strike="noStrike">
                          <a:effectLst/>
                        </a:rPr>
                        <a:t>Export Type 6</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8735353"/>
                  </a:ext>
                </a:extLst>
              </a:tr>
              <a:tr h="190500">
                <a:tc>
                  <a:txBody>
                    <a:bodyPr/>
                    <a:lstStyle/>
                    <a:p>
                      <a:pPr algn="l" fontAlgn="b"/>
                      <a:r>
                        <a:rPr lang="en-AU" sz="1100" u="none" strike="noStrike">
                          <a:effectLst/>
                        </a:rPr>
                        <a:t>Single Varibale</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13911863"/>
                  </a:ext>
                </a:extLst>
              </a:tr>
              <a:tr h="190500">
                <a:tc>
                  <a:txBody>
                    <a:bodyPr/>
                    <a:lstStyle/>
                    <a:p>
                      <a:pPr algn="l" fontAlgn="b"/>
                      <a:r>
                        <a:rPr lang="en-AU" sz="1100" u="none" strike="noStrike">
                          <a:effectLst/>
                        </a:rPr>
                        <a:t>Single Region or cell within murray mouth</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58988700"/>
                  </a:ext>
                </a:extLst>
              </a:tr>
              <a:tr h="190500">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51808882"/>
                  </a:ext>
                </a:extLst>
              </a:tr>
              <a:tr h="190500">
                <a:tc>
                  <a:txBody>
                    <a:bodyPr/>
                    <a:lstStyle/>
                    <a:p>
                      <a:pPr algn="l" fontAlgn="b"/>
                      <a:r>
                        <a:rPr lang="en-AU" sz="1100" u="none" strike="noStrike" dirty="0">
                          <a:effectLst/>
                        </a:rPr>
                        <a:t>% of days where depth &gt;= 1m</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5573408"/>
                  </a:ext>
                </a:extLst>
              </a:tr>
            </a:tbl>
          </a:graphicData>
        </a:graphic>
      </p:graphicFrame>
      <p:sp>
        <p:nvSpPr>
          <p:cNvPr id="6" name="TextBox 5">
            <a:extLst>
              <a:ext uri="{FF2B5EF4-FFF2-40B4-BE49-F238E27FC236}">
                <a16:creationId xmlns:a16="http://schemas.microsoft.com/office/drawing/2014/main" id="{E08F2D85-E157-4BE2-A65E-E5B5ADA3C8BE}"/>
              </a:ext>
            </a:extLst>
          </p:cNvPr>
          <p:cNvSpPr txBox="1"/>
          <p:nvPr/>
        </p:nvSpPr>
        <p:spPr>
          <a:xfrm>
            <a:off x="9006204" y="752142"/>
            <a:ext cx="2441543" cy="1631216"/>
          </a:xfrm>
          <a:prstGeom prst="rect">
            <a:avLst/>
          </a:prstGeom>
          <a:noFill/>
        </p:spPr>
        <p:txBody>
          <a:bodyPr wrap="square" rtlCol="0">
            <a:spAutoFit/>
          </a:bodyPr>
          <a:lstStyle/>
          <a:p>
            <a:r>
              <a:rPr lang="en-AU" sz="1000" b="1" dirty="0">
                <a:latin typeface="Candara" panose="020E0502030303020204" pitchFamily="34" charset="0"/>
              </a:rPr>
              <a:t>Find all cells within region</a:t>
            </a:r>
          </a:p>
          <a:p>
            <a:endParaRPr lang="en-AU" sz="1000" b="1" dirty="0">
              <a:latin typeface="Candara" panose="020E0502030303020204" pitchFamily="34" charset="0"/>
            </a:endParaRPr>
          </a:p>
          <a:p>
            <a:r>
              <a:rPr lang="en-AU" sz="1000" b="1" dirty="0">
                <a:latin typeface="Candara" panose="020E0502030303020204" pitchFamily="34" charset="0"/>
              </a:rPr>
              <a:t>Calculate daily average for each cells within region (?)</a:t>
            </a:r>
          </a:p>
          <a:p>
            <a:endParaRPr lang="en-AU" sz="1000" b="1" dirty="0">
              <a:latin typeface="Candara" panose="020E0502030303020204" pitchFamily="34" charset="0"/>
            </a:endParaRPr>
          </a:p>
          <a:p>
            <a:r>
              <a:rPr lang="en-AU" sz="1000" b="1" dirty="0">
                <a:latin typeface="Candara" panose="020E0502030303020204" pitchFamily="34" charset="0"/>
              </a:rPr>
              <a:t>Calc daily average across all cells</a:t>
            </a:r>
          </a:p>
          <a:p>
            <a:endParaRPr lang="en-AU" sz="1000" b="1" dirty="0">
              <a:latin typeface="Candara" panose="020E0502030303020204" pitchFamily="34" charset="0"/>
            </a:endParaRPr>
          </a:p>
          <a:p>
            <a:r>
              <a:rPr lang="en-AU" sz="1000" b="1" dirty="0">
                <a:latin typeface="Candara" panose="020E0502030303020204" pitchFamily="34" charset="0"/>
              </a:rPr>
              <a:t>Calculate event results.</a:t>
            </a:r>
          </a:p>
          <a:p>
            <a:endParaRPr lang="en-AU" sz="1000" b="1" dirty="0">
              <a:latin typeface="Candara" panose="020E0502030303020204" pitchFamily="34" charset="0"/>
            </a:endParaRPr>
          </a:p>
          <a:p>
            <a:endParaRPr lang="en-AU" sz="1000" b="1" dirty="0">
              <a:latin typeface="Candara" panose="020E0502030303020204" pitchFamily="34" charset="0"/>
            </a:endParaRPr>
          </a:p>
        </p:txBody>
      </p:sp>
    </p:spTree>
    <p:extLst>
      <p:ext uri="{BB962C8B-B14F-4D97-AF65-F5344CB8AC3E}">
        <p14:creationId xmlns:p14="http://schemas.microsoft.com/office/powerpoint/2010/main" val="2719865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BA948-9FCC-4F77-9658-65FC616FB1D8}"/>
              </a:ext>
            </a:extLst>
          </p:cNvPr>
          <p:cNvSpPr>
            <a:spLocks noGrp="1"/>
          </p:cNvSpPr>
          <p:nvPr>
            <p:ph type="title"/>
          </p:nvPr>
        </p:nvSpPr>
        <p:spPr/>
        <p:txBody>
          <a:bodyPr/>
          <a:lstStyle/>
          <a:p>
            <a:r>
              <a:rPr lang="en-AU" dirty="0"/>
              <a:t>Export 7</a:t>
            </a:r>
          </a:p>
        </p:txBody>
      </p:sp>
      <p:graphicFrame>
        <p:nvGraphicFramePr>
          <p:cNvPr id="4" name="Table 3">
            <a:extLst>
              <a:ext uri="{FF2B5EF4-FFF2-40B4-BE49-F238E27FC236}">
                <a16:creationId xmlns:a16="http://schemas.microsoft.com/office/drawing/2014/main" id="{615DEC6B-5878-4C32-9FC0-E455C10D2165}"/>
              </a:ext>
            </a:extLst>
          </p:cNvPr>
          <p:cNvGraphicFramePr>
            <a:graphicFrameLocks noGrp="1"/>
          </p:cNvGraphicFramePr>
          <p:nvPr>
            <p:extLst>
              <p:ext uri="{D42A27DB-BD31-4B8C-83A1-F6EECF244321}">
                <p14:modId xmlns:p14="http://schemas.microsoft.com/office/powerpoint/2010/main" val="2345052212"/>
              </p:ext>
            </p:extLst>
          </p:nvPr>
        </p:nvGraphicFramePr>
        <p:xfrm>
          <a:off x="838200" y="4718202"/>
          <a:ext cx="10515600" cy="1256621"/>
        </p:xfrm>
        <a:graphic>
          <a:graphicData uri="http://schemas.openxmlformats.org/drawingml/2006/table">
            <a:tbl>
              <a:tblPr firstRow="1" bandRow="1">
                <a:tableStyleId>{5C22544A-7EE6-4342-B048-85BDC9FD1C3A}</a:tableStyleId>
              </a:tblPr>
              <a:tblGrid>
                <a:gridCol w="1512946">
                  <a:extLst>
                    <a:ext uri="{9D8B030D-6E8A-4147-A177-3AD203B41FA5}">
                      <a16:colId xmlns:a16="http://schemas.microsoft.com/office/drawing/2014/main" val="2176799408"/>
                    </a:ext>
                  </a:extLst>
                </a:gridCol>
                <a:gridCol w="1512946">
                  <a:extLst>
                    <a:ext uri="{9D8B030D-6E8A-4147-A177-3AD203B41FA5}">
                      <a16:colId xmlns:a16="http://schemas.microsoft.com/office/drawing/2014/main" val="3538968137"/>
                    </a:ext>
                  </a:extLst>
                </a:gridCol>
                <a:gridCol w="725214">
                  <a:extLst>
                    <a:ext uri="{9D8B030D-6E8A-4147-A177-3AD203B41FA5}">
                      <a16:colId xmlns:a16="http://schemas.microsoft.com/office/drawing/2014/main" val="2081468797"/>
                    </a:ext>
                  </a:extLst>
                </a:gridCol>
                <a:gridCol w="712710">
                  <a:extLst>
                    <a:ext uri="{9D8B030D-6E8A-4147-A177-3AD203B41FA5}">
                      <a16:colId xmlns:a16="http://schemas.microsoft.com/office/drawing/2014/main" val="2094793726"/>
                    </a:ext>
                  </a:extLst>
                </a:gridCol>
                <a:gridCol w="1512946">
                  <a:extLst>
                    <a:ext uri="{9D8B030D-6E8A-4147-A177-3AD203B41FA5}">
                      <a16:colId xmlns:a16="http://schemas.microsoft.com/office/drawing/2014/main" val="1441493707"/>
                    </a:ext>
                  </a:extLst>
                </a:gridCol>
                <a:gridCol w="1512946">
                  <a:extLst>
                    <a:ext uri="{9D8B030D-6E8A-4147-A177-3AD203B41FA5}">
                      <a16:colId xmlns:a16="http://schemas.microsoft.com/office/drawing/2014/main" val="2101062222"/>
                    </a:ext>
                  </a:extLst>
                </a:gridCol>
                <a:gridCol w="1512946">
                  <a:extLst>
                    <a:ext uri="{9D8B030D-6E8A-4147-A177-3AD203B41FA5}">
                      <a16:colId xmlns:a16="http://schemas.microsoft.com/office/drawing/2014/main" val="959345699"/>
                    </a:ext>
                  </a:extLst>
                </a:gridCol>
                <a:gridCol w="1512946">
                  <a:extLst>
                    <a:ext uri="{9D8B030D-6E8A-4147-A177-3AD203B41FA5}">
                      <a16:colId xmlns:a16="http://schemas.microsoft.com/office/drawing/2014/main" val="2762120565"/>
                    </a:ext>
                  </a:extLst>
                </a:gridCol>
              </a:tblGrid>
              <a:tr h="187555">
                <a:tc>
                  <a:txBody>
                    <a:bodyPr/>
                    <a:lstStyle/>
                    <a:p>
                      <a:pPr algn="l" fontAlgn="ctr"/>
                      <a:r>
                        <a:rPr lang="en-AU" sz="1000" u="none" strike="noStrike">
                          <a:effectLst/>
                        </a:rPr>
                        <a:t>Critical CPS</a:t>
                      </a:r>
                      <a:endParaRPr lang="en-AU" sz="1000" b="1"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Indicator</a:t>
                      </a:r>
                      <a:endParaRPr lang="en-AU" sz="1000" b="1"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Importance</a:t>
                      </a:r>
                      <a:endParaRPr lang="en-AU" sz="1000" b="1"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Confidence</a:t>
                      </a:r>
                      <a:endParaRPr lang="en-AU" sz="1000" b="1"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Reference point</a:t>
                      </a:r>
                      <a:endParaRPr lang="en-AU" sz="1000" b="1"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Time</a:t>
                      </a:r>
                      <a:endParaRPr lang="en-AU" sz="1000" b="1"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Space</a:t>
                      </a:r>
                      <a:endParaRPr lang="en-AU" sz="1000" b="1"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Measure</a:t>
                      </a:r>
                      <a:endParaRPr lang="en-AU" sz="1000" b="1" i="0" u="none" strike="noStrike">
                        <a:solidFill>
                          <a:srgbClr val="000000"/>
                        </a:solidFill>
                        <a:effectLst/>
                        <a:latin typeface="Segoe UI" panose="020B0502040204020203" pitchFamily="34" charset="0"/>
                      </a:endParaRPr>
                    </a:p>
                  </a:txBody>
                  <a:tcPr marL="9378" marR="9378" marT="9378" marB="0" anchor="ctr"/>
                </a:tc>
                <a:extLst>
                  <a:ext uri="{0D108BD9-81ED-4DB2-BD59-A6C34878D82A}">
                    <a16:rowId xmlns:a16="http://schemas.microsoft.com/office/drawing/2014/main" val="3231938364"/>
                  </a:ext>
                </a:extLst>
              </a:tr>
              <a:tr h="534533">
                <a:tc>
                  <a:txBody>
                    <a:bodyPr/>
                    <a:lstStyle/>
                    <a:p>
                      <a:pPr algn="l" fontAlgn="ctr"/>
                      <a:r>
                        <a:rPr lang="en-AU" sz="1000" u="none" strike="noStrike">
                          <a:effectLst/>
                        </a:rPr>
                        <a:t>Smallmouth hardyhead (Foodweb)</a:t>
                      </a:r>
                      <a:endParaRPr lang="en-AU" sz="1000" b="0"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Water level</a:t>
                      </a:r>
                      <a:endParaRPr lang="en-AU" sz="1000" b="0"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High</a:t>
                      </a:r>
                      <a:endParaRPr lang="en-AU" sz="1000" b="0"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TBD</a:t>
                      </a:r>
                      <a:endParaRPr lang="en-AU" sz="1000" b="1" i="0" u="none" strike="noStrike">
                        <a:solidFill>
                          <a:srgbClr val="FA7D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CSL, +0.3 m AHD</a:t>
                      </a:r>
                      <a:endParaRPr lang="en-AU" sz="1000" b="0"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Apr-Sep</a:t>
                      </a:r>
                      <a:endParaRPr lang="en-AU" sz="1000" b="0"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CSL </a:t>
                      </a:r>
                      <a:endParaRPr lang="en-AU" sz="1000" b="0"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 of days when CSL average water level is &gt;0.3 m AHD</a:t>
                      </a:r>
                      <a:endParaRPr lang="en-AU" sz="1000" b="0" i="0" u="none" strike="noStrike">
                        <a:solidFill>
                          <a:srgbClr val="000000"/>
                        </a:solidFill>
                        <a:effectLst/>
                        <a:latin typeface="Segoe UI" panose="020B0502040204020203" pitchFamily="34" charset="0"/>
                      </a:endParaRPr>
                    </a:p>
                  </a:txBody>
                  <a:tcPr marL="9378" marR="9378" marT="9378" marB="0" anchor="ctr"/>
                </a:tc>
                <a:extLst>
                  <a:ext uri="{0D108BD9-81ED-4DB2-BD59-A6C34878D82A}">
                    <a16:rowId xmlns:a16="http://schemas.microsoft.com/office/drawing/2014/main" val="481152111"/>
                  </a:ext>
                </a:extLst>
              </a:tr>
              <a:tr h="534533">
                <a:tc>
                  <a:txBody>
                    <a:bodyPr/>
                    <a:lstStyle/>
                    <a:p>
                      <a:pPr algn="l" fontAlgn="ctr"/>
                      <a:r>
                        <a:rPr lang="en-AU" sz="1000" u="none" strike="noStrike">
                          <a:effectLst/>
                        </a:rPr>
                        <a:t>Smallmouth hardyhead (Foodweb)</a:t>
                      </a:r>
                      <a:endParaRPr lang="en-AU" sz="1000" b="0"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Water level</a:t>
                      </a:r>
                      <a:endParaRPr lang="en-AU" sz="1000" b="0"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High</a:t>
                      </a:r>
                      <a:endParaRPr lang="en-AU" sz="1000" b="0"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TBD</a:t>
                      </a:r>
                      <a:endParaRPr lang="en-AU" sz="1000" b="1" i="0" u="none" strike="noStrike">
                        <a:solidFill>
                          <a:srgbClr val="FA7D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CSL, +0.3 m AHD</a:t>
                      </a:r>
                      <a:endParaRPr lang="en-AU" sz="1000" b="0" i="0" u="none" strike="noStrike">
                        <a:solidFill>
                          <a:srgbClr val="000000"/>
                        </a:solidFill>
                        <a:effectLst/>
                        <a:latin typeface="Segoe UI" panose="020B0502040204020203" pitchFamily="34" charset="0"/>
                      </a:endParaRPr>
                    </a:p>
                  </a:txBody>
                  <a:tcPr marL="9378" marR="9378" marT="9378" marB="0" anchor="ctr"/>
                </a:tc>
                <a:tc>
                  <a:txBody>
                    <a:bodyPr/>
                    <a:lstStyle/>
                    <a:p>
                      <a:pPr algn="l" fontAlgn="b"/>
                      <a:r>
                        <a:rPr lang="en-AU" sz="1000" u="none" strike="noStrike">
                          <a:effectLst/>
                        </a:rPr>
                        <a:t>Oct-Mar</a:t>
                      </a:r>
                      <a:endParaRPr lang="en-AU" sz="1000" b="0" i="0" u="none" strike="noStrike">
                        <a:solidFill>
                          <a:srgbClr val="000000"/>
                        </a:solidFill>
                        <a:effectLst/>
                        <a:latin typeface="Segoe UI" panose="020B0502040204020203" pitchFamily="34" charset="0"/>
                      </a:endParaRPr>
                    </a:p>
                  </a:txBody>
                  <a:tcPr marL="9378" marR="9378" marT="9378" marB="0" anchor="b"/>
                </a:tc>
                <a:tc>
                  <a:txBody>
                    <a:bodyPr/>
                    <a:lstStyle/>
                    <a:p>
                      <a:pPr algn="l" fontAlgn="ctr"/>
                      <a:r>
                        <a:rPr lang="en-AU" sz="1000" u="none" strike="noStrike">
                          <a:effectLst/>
                        </a:rPr>
                        <a:t>CSL </a:t>
                      </a:r>
                      <a:endParaRPr lang="en-AU" sz="1000" b="0"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dirty="0">
                          <a:effectLst/>
                        </a:rPr>
                        <a:t>% of days when CSL average water level is &gt;0.3 m AHD</a:t>
                      </a:r>
                      <a:endParaRPr lang="en-AU" sz="1000" b="0" i="0" u="none" strike="noStrike" dirty="0">
                        <a:solidFill>
                          <a:srgbClr val="000000"/>
                        </a:solidFill>
                        <a:effectLst/>
                        <a:latin typeface="Segoe UI" panose="020B0502040204020203" pitchFamily="34" charset="0"/>
                      </a:endParaRPr>
                    </a:p>
                  </a:txBody>
                  <a:tcPr marL="9378" marR="9378" marT="9378" marB="0" anchor="ctr"/>
                </a:tc>
                <a:extLst>
                  <a:ext uri="{0D108BD9-81ED-4DB2-BD59-A6C34878D82A}">
                    <a16:rowId xmlns:a16="http://schemas.microsoft.com/office/drawing/2014/main" val="2948616691"/>
                  </a:ext>
                </a:extLst>
              </a:tr>
            </a:tbl>
          </a:graphicData>
        </a:graphic>
      </p:graphicFrame>
      <p:graphicFrame>
        <p:nvGraphicFramePr>
          <p:cNvPr id="5" name="Table 4">
            <a:extLst>
              <a:ext uri="{FF2B5EF4-FFF2-40B4-BE49-F238E27FC236}">
                <a16:creationId xmlns:a16="http://schemas.microsoft.com/office/drawing/2014/main" id="{A6E455BE-3344-45E6-830F-5E31B95B2990}"/>
              </a:ext>
            </a:extLst>
          </p:cNvPr>
          <p:cNvGraphicFramePr>
            <a:graphicFrameLocks noGrp="1"/>
          </p:cNvGraphicFramePr>
          <p:nvPr>
            <p:extLst>
              <p:ext uri="{D42A27DB-BD31-4B8C-83A1-F6EECF244321}">
                <p14:modId xmlns:p14="http://schemas.microsoft.com/office/powerpoint/2010/main" val="2865351594"/>
              </p:ext>
            </p:extLst>
          </p:nvPr>
        </p:nvGraphicFramePr>
        <p:xfrm>
          <a:off x="838200" y="1663548"/>
          <a:ext cx="2107866" cy="952500"/>
        </p:xfrm>
        <a:graphic>
          <a:graphicData uri="http://schemas.openxmlformats.org/drawingml/2006/table">
            <a:tbl>
              <a:tblPr>
                <a:tableStyleId>{5C22544A-7EE6-4342-B048-85BDC9FD1C3A}</a:tableStyleId>
              </a:tblPr>
              <a:tblGrid>
                <a:gridCol w="2107866">
                  <a:extLst>
                    <a:ext uri="{9D8B030D-6E8A-4147-A177-3AD203B41FA5}">
                      <a16:colId xmlns:a16="http://schemas.microsoft.com/office/drawing/2014/main" val="1751531009"/>
                    </a:ext>
                  </a:extLst>
                </a:gridCol>
              </a:tblGrid>
              <a:tr h="190500">
                <a:tc>
                  <a:txBody>
                    <a:bodyPr/>
                    <a:lstStyle/>
                    <a:p>
                      <a:pPr algn="l" fontAlgn="b"/>
                      <a:r>
                        <a:rPr lang="en-AU" sz="1100" u="none" strike="noStrike">
                          <a:effectLst/>
                        </a:rPr>
                        <a:t>Single polygon Zone.</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7494662"/>
                  </a:ext>
                </a:extLst>
              </a:tr>
              <a:tr h="190500">
                <a:tc>
                  <a:txBody>
                    <a:bodyPr/>
                    <a:lstStyle/>
                    <a:p>
                      <a:pPr algn="l" fontAlgn="b"/>
                      <a:r>
                        <a:rPr lang="en-AU" sz="1100" u="none" strike="noStrike">
                          <a:effectLst/>
                        </a:rPr>
                        <a:t>Time period e.g. Apr-July</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61928743"/>
                  </a:ext>
                </a:extLst>
              </a:tr>
              <a:tr h="190500">
                <a:tc>
                  <a:txBody>
                    <a:bodyPr/>
                    <a:lstStyle/>
                    <a:p>
                      <a:pPr algn="l" fontAlgn="b"/>
                      <a:r>
                        <a:rPr lang="en-AU" sz="1100" u="none" strike="noStrike">
                          <a:effectLst/>
                        </a:rPr>
                        <a:t>Single Varibale</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21226164"/>
                  </a:ext>
                </a:extLst>
              </a:tr>
              <a:tr h="190500">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2989797"/>
                  </a:ext>
                </a:extLst>
              </a:tr>
              <a:tr h="190500">
                <a:tc>
                  <a:txBody>
                    <a:bodyPr/>
                    <a:lstStyle/>
                    <a:p>
                      <a:pPr algn="l" fontAlgn="b"/>
                      <a:r>
                        <a:rPr lang="en-AU" sz="1100" u="none" strike="noStrike" dirty="0">
                          <a:effectLst/>
                        </a:rPr>
                        <a:t>% Days a single condition is met.</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38552526"/>
                  </a:ext>
                </a:extLst>
              </a:tr>
            </a:tbl>
          </a:graphicData>
        </a:graphic>
      </p:graphicFrame>
      <p:sp>
        <p:nvSpPr>
          <p:cNvPr id="6" name="TextBox 5">
            <a:extLst>
              <a:ext uri="{FF2B5EF4-FFF2-40B4-BE49-F238E27FC236}">
                <a16:creationId xmlns:a16="http://schemas.microsoft.com/office/drawing/2014/main" id="{AEEA29D3-7D60-40E4-AABE-A0DAE0D7F285}"/>
              </a:ext>
            </a:extLst>
          </p:cNvPr>
          <p:cNvSpPr txBox="1"/>
          <p:nvPr/>
        </p:nvSpPr>
        <p:spPr>
          <a:xfrm>
            <a:off x="9006204" y="752142"/>
            <a:ext cx="2441543" cy="1785104"/>
          </a:xfrm>
          <a:prstGeom prst="rect">
            <a:avLst/>
          </a:prstGeom>
          <a:noFill/>
        </p:spPr>
        <p:txBody>
          <a:bodyPr wrap="square" rtlCol="0">
            <a:spAutoFit/>
          </a:bodyPr>
          <a:lstStyle/>
          <a:p>
            <a:r>
              <a:rPr lang="en-AU" sz="1000" b="1" dirty="0">
                <a:latin typeface="Candara" panose="020E0502030303020204" pitchFamily="34" charset="0"/>
              </a:rPr>
              <a:t>Find all cells within region</a:t>
            </a:r>
          </a:p>
          <a:p>
            <a:endParaRPr lang="en-AU" sz="1000" b="1" dirty="0">
              <a:latin typeface="Candara" panose="020E0502030303020204" pitchFamily="34" charset="0"/>
            </a:endParaRPr>
          </a:p>
          <a:p>
            <a:r>
              <a:rPr lang="en-AU" sz="1000" b="1" dirty="0">
                <a:latin typeface="Candara" panose="020E0502030303020204" pitchFamily="34" charset="0"/>
              </a:rPr>
              <a:t>Calculate daily average for each cells within region (?)</a:t>
            </a:r>
          </a:p>
          <a:p>
            <a:endParaRPr lang="en-AU" sz="1000" b="1" dirty="0">
              <a:latin typeface="Candara" panose="020E0502030303020204" pitchFamily="34" charset="0"/>
            </a:endParaRPr>
          </a:p>
          <a:p>
            <a:r>
              <a:rPr lang="en-AU" sz="1000" b="1" dirty="0">
                <a:latin typeface="Candara" panose="020E0502030303020204" pitchFamily="34" charset="0"/>
              </a:rPr>
              <a:t>Calc daily average across all cells</a:t>
            </a:r>
          </a:p>
          <a:p>
            <a:endParaRPr lang="en-AU" sz="1000" b="1" dirty="0">
              <a:latin typeface="Candara" panose="020E0502030303020204" pitchFamily="34" charset="0"/>
            </a:endParaRPr>
          </a:p>
          <a:p>
            <a:r>
              <a:rPr lang="en-AU" sz="1000" b="1" dirty="0">
                <a:latin typeface="Candara" panose="020E0502030303020204" pitchFamily="34" charset="0"/>
              </a:rPr>
              <a:t>Calculate event results.</a:t>
            </a:r>
          </a:p>
          <a:p>
            <a:endParaRPr lang="en-AU" sz="1000" b="1" dirty="0">
              <a:latin typeface="Candara" panose="020E0502030303020204" pitchFamily="34" charset="0"/>
            </a:endParaRPr>
          </a:p>
          <a:p>
            <a:r>
              <a:rPr lang="en-AU" sz="1000" b="1" dirty="0">
                <a:latin typeface="Candara" panose="020E0502030303020204" pitchFamily="34" charset="0"/>
              </a:rPr>
              <a:t>Should be merged with 6</a:t>
            </a:r>
          </a:p>
          <a:p>
            <a:endParaRPr lang="en-AU" sz="1000" b="1" dirty="0">
              <a:latin typeface="Candara" panose="020E0502030303020204" pitchFamily="34" charset="0"/>
            </a:endParaRPr>
          </a:p>
        </p:txBody>
      </p:sp>
    </p:spTree>
    <p:extLst>
      <p:ext uri="{BB962C8B-B14F-4D97-AF65-F5344CB8AC3E}">
        <p14:creationId xmlns:p14="http://schemas.microsoft.com/office/powerpoint/2010/main" val="2629290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808BF-D0BA-4C80-9012-967EF3C90119}"/>
              </a:ext>
            </a:extLst>
          </p:cNvPr>
          <p:cNvSpPr>
            <a:spLocks noGrp="1"/>
          </p:cNvSpPr>
          <p:nvPr>
            <p:ph type="title"/>
          </p:nvPr>
        </p:nvSpPr>
        <p:spPr/>
        <p:txBody>
          <a:bodyPr/>
          <a:lstStyle/>
          <a:p>
            <a:r>
              <a:rPr lang="en-AU" dirty="0"/>
              <a:t>Export 8</a:t>
            </a:r>
          </a:p>
        </p:txBody>
      </p:sp>
      <p:graphicFrame>
        <p:nvGraphicFramePr>
          <p:cNvPr id="4" name="Table 3">
            <a:extLst>
              <a:ext uri="{FF2B5EF4-FFF2-40B4-BE49-F238E27FC236}">
                <a16:creationId xmlns:a16="http://schemas.microsoft.com/office/drawing/2014/main" id="{6749B064-2235-4589-AAC8-037BF9BEFBB0}"/>
              </a:ext>
            </a:extLst>
          </p:cNvPr>
          <p:cNvGraphicFramePr>
            <a:graphicFrameLocks noGrp="1"/>
          </p:cNvGraphicFramePr>
          <p:nvPr>
            <p:extLst>
              <p:ext uri="{D42A27DB-BD31-4B8C-83A1-F6EECF244321}">
                <p14:modId xmlns:p14="http://schemas.microsoft.com/office/powerpoint/2010/main" val="3434620470"/>
              </p:ext>
            </p:extLst>
          </p:nvPr>
        </p:nvGraphicFramePr>
        <p:xfrm>
          <a:off x="838199" y="3576182"/>
          <a:ext cx="10515601" cy="2839212"/>
        </p:xfrm>
        <a:graphic>
          <a:graphicData uri="http://schemas.openxmlformats.org/drawingml/2006/table">
            <a:tbl>
              <a:tblPr firstRow="1" bandRow="1">
                <a:tableStyleId>{5C22544A-7EE6-4342-B048-85BDC9FD1C3A}</a:tableStyleId>
              </a:tblPr>
              <a:tblGrid>
                <a:gridCol w="2030791">
                  <a:extLst>
                    <a:ext uri="{9D8B030D-6E8A-4147-A177-3AD203B41FA5}">
                      <a16:colId xmlns:a16="http://schemas.microsoft.com/office/drawing/2014/main" val="1272856410"/>
                    </a:ext>
                  </a:extLst>
                </a:gridCol>
                <a:gridCol w="1372406">
                  <a:extLst>
                    <a:ext uri="{9D8B030D-6E8A-4147-A177-3AD203B41FA5}">
                      <a16:colId xmlns:a16="http://schemas.microsoft.com/office/drawing/2014/main" val="3163472999"/>
                    </a:ext>
                  </a:extLst>
                </a:gridCol>
                <a:gridCol w="1458955">
                  <a:extLst>
                    <a:ext uri="{9D8B030D-6E8A-4147-A177-3AD203B41FA5}">
                      <a16:colId xmlns:a16="http://schemas.microsoft.com/office/drawing/2014/main" val="2908854314"/>
                    </a:ext>
                  </a:extLst>
                </a:gridCol>
                <a:gridCol w="1743327">
                  <a:extLst>
                    <a:ext uri="{9D8B030D-6E8A-4147-A177-3AD203B41FA5}">
                      <a16:colId xmlns:a16="http://schemas.microsoft.com/office/drawing/2014/main" val="3163853243"/>
                    </a:ext>
                  </a:extLst>
                </a:gridCol>
                <a:gridCol w="1434227">
                  <a:extLst>
                    <a:ext uri="{9D8B030D-6E8A-4147-A177-3AD203B41FA5}">
                      <a16:colId xmlns:a16="http://schemas.microsoft.com/office/drawing/2014/main" val="3985697948"/>
                    </a:ext>
                  </a:extLst>
                </a:gridCol>
                <a:gridCol w="568745">
                  <a:extLst>
                    <a:ext uri="{9D8B030D-6E8A-4147-A177-3AD203B41FA5}">
                      <a16:colId xmlns:a16="http://schemas.microsoft.com/office/drawing/2014/main" val="3484007869"/>
                    </a:ext>
                  </a:extLst>
                </a:gridCol>
                <a:gridCol w="395649">
                  <a:extLst>
                    <a:ext uri="{9D8B030D-6E8A-4147-A177-3AD203B41FA5}">
                      <a16:colId xmlns:a16="http://schemas.microsoft.com/office/drawing/2014/main" val="3997626495"/>
                    </a:ext>
                  </a:extLst>
                </a:gridCol>
                <a:gridCol w="1511501">
                  <a:extLst>
                    <a:ext uri="{9D8B030D-6E8A-4147-A177-3AD203B41FA5}">
                      <a16:colId xmlns:a16="http://schemas.microsoft.com/office/drawing/2014/main" val="768620270"/>
                    </a:ext>
                  </a:extLst>
                </a:gridCol>
              </a:tblGrid>
              <a:tr h="185569">
                <a:tc>
                  <a:txBody>
                    <a:bodyPr/>
                    <a:lstStyle/>
                    <a:p>
                      <a:pPr algn="l" fontAlgn="ctr"/>
                      <a:r>
                        <a:rPr lang="en-AU" sz="1000" u="none" strike="noStrike">
                          <a:effectLst/>
                        </a:rPr>
                        <a:t>Critical CPS</a:t>
                      </a:r>
                      <a:endParaRPr lang="en-AU" sz="1000" b="1"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Indicator</a:t>
                      </a:r>
                      <a:endParaRPr lang="en-AU" sz="1000" b="1"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Importance</a:t>
                      </a:r>
                      <a:endParaRPr lang="en-AU" sz="1000" b="1"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Confidence</a:t>
                      </a:r>
                      <a:endParaRPr lang="en-AU" sz="1000" b="1"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Reference point</a:t>
                      </a:r>
                      <a:endParaRPr lang="en-AU" sz="1000" b="1"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Time</a:t>
                      </a:r>
                      <a:endParaRPr lang="en-AU" sz="1000" b="1"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Space</a:t>
                      </a:r>
                      <a:endParaRPr lang="en-AU" sz="1000" b="1"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Measure</a:t>
                      </a:r>
                      <a:endParaRPr lang="en-AU" sz="1000" b="1" i="0" u="none" strike="noStrike">
                        <a:solidFill>
                          <a:srgbClr val="000000"/>
                        </a:solidFill>
                        <a:effectLst/>
                        <a:latin typeface="Segoe UI" panose="020B0502040204020203" pitchFamily="34" charset="0"/>
                      </a:endParaRPr>
                    </a:p>
                  </a:txBody>
                  <a:tcPr marL="9278" marR="9278" marT="9278" marB="0" anchor="ctr"/>
                </a:tc>
                <a:extLst>
                  <a:ext uri="{0D108BD9-81ED-4DB2-BD59-A6C34878D82A}">
                    <a16:rowId xmlns:a16="http://schemas.microsoft.com/office/drawing/2014/main" val="3094128353"/>
                  </a:ext>
                </a:extLst>
              </a:tr>
              <a:tr h="185569">
                <a:tc>
                  <a:txBody>
                    <a:bodyPr/>
                    <a:lstStyle/>
                    <a:p>
                      <a:pPr algn="l" fontAlgn="b"/>
                      <a:endParaRPr lang="en-AU" sz="1100" b="0" i="0" u="none" strike="noStrike">
                        <a:solidFill>
                          <a:srgbClr val="000000"/>
                        </a:solidFill>
                        <a:effectLst/>
                        <a:latin typeface="Calibri" panose="020F0502020204030204" pitchFamily="34" charset="0"/>
                      </a:endParaRPr>
                    </a:p>
                  </a:txBody>
                  <a:tcPr marL="9278" marR="9278" marT="9278"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278" marR="9278" marT="9278"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278" marR="9278" marT="9278"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278" marR="9278" marT="9278"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278" marR="9278" marT="9278"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278" marR="9278" marT="9278"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278" marR="9278" marT="9278"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278" marR="9278" marT="9278" marB="0" anchor="b"/>
                </a:tc>
                <a:extLst>
                  <a:ext uri="{0D108BD9-81ED-4DB2-BD59-A6C34878D82A}">
                    <a16:rowId xmlns:a16="http://schemas.microsoft.com/office/drawing/2014/main" val="1331621008"/>
                  </a:ext>
                </a:extLst>
              </a:tr>
              <a:tr h="1234037">
                <a:tc>
                  <a:txBody>
                    <a:bodyPr/>
                    <a:lstStyle/>
                    <a:p>
                      <a:pPr algn="l" fontAlgn="ctr"/>
                      <a:r>
                        <a:rPr lang="en-AU" sz="1000" u="none" strike="noStrike">
                          <a:effectLst/>
                        </a:rPr>
                        <a:t>Smallmouth hardyhead (Foodweb)</a:t>
                      </a:r>
                      <a:endParaRPr lang="en-AU" sz="1000" b="0"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South East connectivity (fishway operation)</a:t>
                      </a:r>
                      <a:endParaRPr lang="en-AU" sz="1000" b="0"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High</a:t>
                      </a:r>
                      <a:endParaRPr lang="en-AU" sz="1000" b="0"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TBD</a:t>
                      </a:r>
                      <a:endParaRPr lang="en-AU" sz="1000" b="1" i="0" u="none" strike="noStrike">
                        <a:solidFill>
                          <a:srgbClr val="FA7D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Salt Creek flow is &gt;3 ML/day and CSL is &gt;+0.4 m AHD or Salt Creek flow &gt;2 ML/day and CSL is &gt;+0.8 m AHD</a:t>
                      </a:r>
                      <a:endParaRPr lang="en-AU" sz="1000" b="0"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Apr-Sep</a:t>
                      </a:r>
                      <a:endParaRPr lang="en-AU" sz="1000" b="0"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CSL</a:t>
                      </a:r>
                      <a:endParaRPr lang="en-AU" sz="1000" b="0"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 of days where Salt Creek flow is &gt;3 ML/day and average CSL is &gt;+0.4 m AHD or Salt Creek flow is &gt;2 ML/day and average CSL is &gt;+0.8 m AHD</a:t>
                      </a:r>
                      <a:endParaRPr lang="en-AU" sz="1000" b="0" i="0" u="none" strike="noStrike">
                        <a:solidFill>
                          <a:srgbClr val="000000"/>
                        </a:solidFill>
                        <a:effectLst/>
                        <a:latin typeface="Segoe UI" panose="020B0502040204020203" pitchFamily="34" charset="0"/>
                      </a:endParaRPr>
                    </a:p>
                  </a:txBody>
                  <a:tcPr marL="9278" marR="9278" marT="9278" marB="0" anchor="ctr"/>
                </a:tc>
                <a:extLst>
                  <a:ext uri="{0D108BD9-81ED-4DB2-BD59-A6C34878D82A}">
                    <a16:rowId xmlns:a16="http://schemas.microsoft.com/office/drawing/2014/main" val="2305092669"/>
                  </a:ext>
                </a:extLst>
              </a:tr>
              <a:tr h="1234037">
                <a:tc>
                  <a:txBody>
                    <a:bodyPr/>
                    <a:lstStyle/>
                    <a:p>
                      <a:pPr algn="l" fontAlgn="ctr"/>
                      <a:r>
                        <a:rPr lang="en-AU" sz="1000" u="none" strike="noStrike">
                          <a:effectLst/>
                        </a:rPr>
                        <a:t>South East connectivity (fishway operation)</a:t>
                      </a:r>
                      <a:endParaRPr lang="en-AU" sz="1000" b="0"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South East connectivity (fishway operation)</a:t>
                      </a:r>
                      <a:endParaRPr lang="en-AU" sz="1000" b="0"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High</a:t>
                      </a:r>
                      <a:endParaRPr lang="en-AU" sz="1000" b="0"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TBD</a:t>
                      </a:r>
                      <a:endParaRPr lang="en-AU" sz="1000" b="1" i="0" u="none" strike="noStrike">
                        <a:solidFill>
                          <a:srgbClr val="FA7D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Salt Creek flow is &gt;3 ML/day and CSL is &gt;+0.4 m AHD or Salt Creek flow &gt;2 ML/day and CSL is &gt;+0.8 m AHD</a:t>
                      </a:r>
                      <a:endParaRPr lang="en-AU" sz="1000" b="0"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Oct-Mar</a:t>
                      </a:r>
                      <a:endParaRPr lang="en-AU" sz="1000" b="0"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CSL</a:t>
                      </a:r>
                      <a:endParaRPr lang="en-AU" sz="1000" b="0"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dirty="0">
                          <a:effectLst/>
                        </a:rPr>
                        <a:t>% of days where Salt Creek flow is &gt;3 ML/day and average CSL is &gt;+0.4 m AHD or Salt Creek flow is &gt;2 ML/day and average CSL is &gt;+0.8 m AHD</a:t>
                      </a:r>
                      <a:endParaRPr lang="en-AU" sz="1000" b="0" i="0" u="none" strike="noStrike" dirty="0">
                        <a:solidFill>
                          <a:srgbClr val="000000"/>
                        </a:solidFill>
                        <a:effectLst/>
                        <a:latin typeface="Segoe UI" panose="020B0502040204020203" pitchFamily="34" charset="0"/>
                      </a:endParaRPr>
                    </a:p>
                  </a:txBody>
                  <a:tcPr marL="9278" marR="9278" marT="9278" marB="0" anchor="ctr"/>
                </a:tc>
                <a:extLst>
                  <a:ext uri="{0D108BD9-81ED-4DB2-BD59-A6C34878D82A}">
                    <a16:rowId xmlns:a16="http://schemas.microsoft.com/office/drawing/2014/main" val="1707308977"/>
                  </a:ext>
                </a:extLst>
              </a:tr>
            </a:tbl>
          </a:graphicData>
        </a:graphic>
      </p:graphicFrame>
      <p:graphicFrame>
        <p:nvGraphicFramePr>
          <p:cNvPr id="5" name="Table 4">
            <a:extLst>
              <a:ext uri="{FF2B5EF4-FFF2-40B4-BE49-F238E27FC236}">
                <a16:creationId xmlns:a16="http://schemas.microsoft.com/office/drawing/2014/main" id="{24F4C25E-6CF4-4EEB-AD47-BA713CCC6906}"/>
              </a:ext>
            </a:extLst>
          </p:cNvPr>
          <p:cNvGraphicFramePr>
            <a:graphicFrameLocks noGrp="1"/>
          </p:cNvGraphicFramePr>
          <p:nvPr>
            <p:extLst>
              <p:ext uri="{D42A27DB-BD31-4B8C-83A1-F6EECF244321}">
                <p14:modId xmlns:p14="http://schemas.microsoft.com/office/powerpoint/2010/main" val="844122017"/>
              </p:ext>
            </p:extLst>
          </p:nvPr>
        </p:nvGraphicFramePr>
        <p:xfrm>
          <a:off x="838199" y="1690688"/>
          <a:ext cx="2082800" cy="1143000"/>
        </p:xfrm>
        <a:graphic>
          <a:graphicData uri="http://schemas.openxmlformats.org/drawingml/2006/table">
            <a:tbl>
              <a:tblPr>
                <a:tableStyleId>{5C22544A-7EE6-4342-B048-85BDC9FD1C3A}</a:tableStyleId>
              </a:tblPr>
              <a:tblGrid>
                <a:gridCol w="2082800">
                  <a:extLst>
                    <a:ext uri="{9D8B030D-6E8A-4147-A177-3AD203B41FA5}">
                      <a16:colId xmlns:a16="http://schemas.microsoft.com/office/drawing/2014/main" val="1390245968"/>
                    </a:ext>
                  </a:extLst>
                </a:gridCol>
              </a:tblGrid>
              <a:tr h="190500">
                <a:tc>
                  <a:txBody>
                    <a:bodyPr/>
                    <a:lstStyle/>
                    <a:p>
                      <a:pPr algn="l" fontAlgn="b"/>
                      <a:r>
                        <a:rPr lang="en-AU" sz="1100" u="none" strike="noStrike">
                          <a:effectLst/>
                        </a:rPr>
                        <a:t>Single polygon Zone.</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4143698"/>
                  </a:ext>
                </a:extLst>
              </a:tr>
              <a:tr h="190500">
                <a:tc>
                  <a:txBody>
                    <a:bodyPr/>
                    <a:lstStyle/>
                    <a:p>
                      <a:pPr algn="l" fontAlgn="b"/>
                      <a:r>
                        <a:rPr lang="en-AU" sz="1100" u="none" strike="noStrike">
                          <a:effectLst/>
                        </a:rPr>
                        <a:t>With single boundary file</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76241347"/>
                  </a:ext>
                </a:extLst>
              </a:tr>
              <a:tr h="190500">
                <a:tc>
                  <a:txBody>
                    <a:bodyPr/>
                    <a:lstStyle/>
                    <a:p>
                      <a:pPr algn="l" fontAlgn="b"/>
                      <a:r>
                        <a:rPr lang="en-AU" sz="1100" u="none" strike="noStrike">
                          <a:effectLst/>
                        </a:rPr>
                        <a:t>Time period e.g. Apr-July</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38965094"/>
                  </a:ext>
                </a:extLst>
              </a:tr>
              <a:tr h="190500">
                <a:tc>
                  <a:txBody>
                    <a:bodyPr/>
                    <a:lstStyle/>
                    <a:p>
                      <a:pPr algn="l" fontAlgn="b"/>
                      <a:r>
                        <a:rPr lang="en-AU" sz="1100" u="none" strike="noStrike">
                          <a:effectLst/>
                        </a:rPr>
                        <a:t>Single Varibale</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1031563"/>
                  </a:ext>
                </a:extLst>
              </a:tr>
              <a:tr h="190500">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9602666"/>
                  </a:ext>
                </a:extLst>
              </a:tr>
              <a:tr h="190500">
                <a:tc>
                  <a:txBody>
                    <a:bodyPr/>
                    <a:lstStyle/>
                    <a:p>
                      <a:pPr algn="l" fontAlgn="b"/>
                      <a:r>
                        <a:rPr lang="en-AU" sz="1100" u="none" strike="noStrike" dirty="0">
                          <a:effectLst/>
                        </a:rPr>
                        <a:t>% Days a double condition is met.</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2225010"/>
                  </a:ext>
                </a:extLst>
              </a:tr>
            </a:tbl>
          </a:graphicData>
        </a:graphic>
      </p:graphicFrame>
      <p:sp>
        <p:nvSpPr>
          <p:cNvPr id="6" name="TextBox 5">
            <a:extLst>
              <a:ext uri="{FF2B5EF4-FFF2-40B4-BE49-F238E27FC236}">
                <a16:creationId xmlns:a16="http://schemas.microsoft.com/office/drawing/2014/main" id="{4DF7868C-7CE5-49CB-B795-AA43571EA51F}"/>
              </a:ext>
            </a:extLst>
          </p:cNvPr>
          <p:cNvSpPr txBox="1"/>
          <p:nvPr/>
        </p:nvSpPr>
        <p:spPr>
          <a:xfrm>
            <a:off x="9006204" y="752142"/>
            <a:ext cx="2441543" cy="1938992"/>
          </a:xfrm>
          <a:prstGeom prst="rect">
            <a:avLst/>
          </a:prstGeom>
          <a:noFill/>
        </p:spPr>
        <p:txBody>
          <a:bodyPr wrap="square" rtlCol="0">
            <a:spAutoFit/>
          </a:bodyPr>
          <a:lstStyle/>
          <a:p>
            <a:r>
              <a:rPr lang="en-AU" sz="1000" b="1" dirty="0">
                <a:latin typeface="Candara" panose="020E0502030303020204" pitchFamily="34" charset="0"/>
              </a:rPr>
              <a:t>Find all cells within region</a:t>
            </a:r>
          </a:p>
          <a:p>
            <a:endParaRPr lang="en-AU" sz="1000" b="1" dirty="0">
              <a:latin typeface="Candara" panose="020E0502030303020204" pitchFamily="34" charset="0"/>
            </a:endParaRPr>
          </a:p>
          <a:p>
            <a:r>
              <a:rPr lang="en-AU" sz="1000" b="1" dirty="0">
                <a:latin typeface="Candara" panose="020E0502030303020204" pitchFamily="34" charset="0"/>
              </a:rPr>
              <a:t>Calculate daily average for each cells within region (?)</a:t>
            </a:r>
          </a:p>
          <a:p>
            <a:endParaRPr lang="en-AU" sz="1000" b="1" dirty="0">
              <a:latin typeface="Candara" panose="020E0502030303020204" pitchFamily="34" charset="0"/>
            </a:endParaRPr>
          </a:p>
          <a:p>
            <a:r>
              <a:rPr lang="en-AU" sz="1000" b="1" dirty="0">
                <a:latin typeface="Candara" panose="020E0502030303020204" pitchFamily="34" charset="0"/>
              </a:rPr>
              <a:t>Calc daily average across all cells</a:t>
            </a:r>
          </a:p>
          <a:p>
            <a:endParaRPr lang="en-AU" sz="1000" b="1" dirty="0">
              <a:latin typeface="Candara" panose="020E0502030303020204" pitchFamily="34" charset="0"/>
            </a:endParaRPr>
          </a:p>
          <a:p>
            <a:r>
              <a:rPr lang="en-AU" sz="1000" b="1" dirty="0">
                <a:latin typeface="Candara" panose="020E0502030303020204" pitchFamily="34" charset="0"/>
              </a:rPr>
              <a:t>Load BC File &amp; Calculate daily flow</a:t>
            </a:r>
          </a:p>
          <a:p>
            <a:endParaRPr lang="en-AU" sz="1000" b="1" dirty="0">
              <a:latin typeface="Candara" panose="020E0502030303020204" pitchFamily="34" charset="0"/>
            </a:endParaRPr>
          </a:p>
          <a:p>
            <a:r>
              <a:rPr lang="en-AU" sz="1000" b="1" dirty="0">
                <a:latin typeface="Candara" panose="020E0502030303020204" pitchFamily="34" charset="0"/>
              </a:rPr>
              <a:t>Calculate event results.</a:t>
            </a:r>
          </a:p>
          <a:p>
            <a:endParaRPr lang="en-AU" sz="1000" b="1" dirty="0">
              <a:latin typeface="Candara" panose="020E0502030303020204" pitchFamily="34" charset="0"/>
            </a:endParaRPr>
          </a:p>
          <a:p>
            <a:endParaRPr lang="en-AU" sz="1000" b="1" dirty="0">
              <a:latin typeface="Candara" panose="020E0502030303020204" pitchFamily="34" charset="0"/>
            </a:endParaRPr>
          </a:p>
        </p:txBody>
      </p:sp>
    </p:spTree>
    <p:extLst>
      <p:ext uri="{BB962C8B-B14F-4D97-AF65-F5344CB8AC3E}">
        <p14:creationId xmlns:p14="http://schemas.microsoft.com/office/powerpoint/2010/main" val="1560188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57301-A386-4C88-B8A8-8A910A9A3F37}"/>
              </a:ext>
            </a:extLst>
          </p:cNvPr>
          <p:cNvSpPr>
            <a:spLocks noGrp="1"/>
          </p:cNvSpPr>
          <p:nvPr>
            <p:ph type="title"/>
          </p:nvPr>
        </p:nvSpPr>
        <p:spPr/>
        <p:txBody>
          <a:bodyPr/>
          <a:lstStyle/>
          <a:p>
            <a:r>
              <a:rPr lang="en-AU" dirty="0"/>
              <a:t>Export 9</a:t>
            </a:r>
          </a:p>
        </p:txBody>
      </p:sp>
      <p:graphicFrame>
        <p:nvGraphicFramePr>
          <p:cNvPr id="4" name="Table 3">
            <a:extLst>
              <a:ext uri="{FF2B5EF4-FFF2-40B4-BE49-F238E27FC236}">
                <a16:creationId xmlns:a16="http://schemas.microsoft.com/office/drawing/2014/main" id="{52186A0A-05BF-4930-92F7-1FFE7600068A}"/>
              </a:ext>
            </a:extLst>
          </p:cNvPr>
          <p:cNvGraphicFramePr>
            <a:graphicFrameLocks noGrp="1"/>
          </p:cNvGraphicFramePr>
          <p:nvPr>
            <p:extLst>
              <p:ext uri="{D42A27DB-BD31-4B8C-83A1-F6EECF244321}">
                <p14:modId xmlns:p14="http://schemas.microsoft.com/office/powerpoint/2010/main" val="137038069"/>
              </p:ext>
            </p:extLst>
          </p:nvPr>
        </p:nvGraphicFramePr>
        <p:xfrm>
          <a:off x="934431" y="2399113"/>
          <a:ext cx="5965335" cy="4351336"/>
        </p:xfrm>
        <a:graphic>
          <a:graphicData uri="http://schemas.openxmlformats.org/drawingml/2006/table">
            <a:tbl>
              <a:tblPr firstRow="1" bandRow="1">
                <a:tableStyleId>{5C22544A-7EE6-4342-B048-85BDC9FD1C3A}</a:tableStyleId>
              </a:tblPr>
              <a:tblGrid>
                <a:gridCol w="1652138">
                  <a:extLst>
                    <a:ext uri="{9D8B030D-6E8A-4147-A177-3AD203B41FA5}">
                      <a16:colId xmlns:a16="http://schemas.microsoft.com/office/drawing/2014/main" val="1992978898"/>
                    </a:ext>
                  </a:extLst>
                </a:gridCol>
                <a:gridCol w="413034">
                  <a:extLst>
                    <a:ext uri="{9D8B030D-6E8A-4147-A177-3AD203B41FA5}">
                      <a16:colId xmlns:a16="http://schemas.microsoft.com/office/drawing/2014/main" val="305804766"/>
                    </a:ext>
                  </a:extLst>
                </a:gridCol>
                <a:gridCol w="722810">
                  <a:extLst>
                    <a:ext uri="{9D8B030D-6E8A-4147-A177-3AD203B41FA5}">
                      <a16:colId xmlns:a16="http://schemas.microsoft.com/office/drawing/2014/main" val="3193566408"/>
                    </a:ext>
                  </a:extLst>
                </a:gridCol>
                <a:gridCol w="610947">
                  <a:extLst>
                    <a:ext uri="{9D8B030D-6E8A-4147-A177-3AD203B41FA5}">
                      <a16:colId xmlns:a16="http://schemas.microsoft.com/office/drawing/2014/main" val="3865442898"/>
                    </a:ext>
                  </a:extLst>
                </a:gridCol>
                <a:gridCol w="688391">
                  <a:extLst>
                    <a:ext uri="{9D8B030D-6E8A-4147-A177-3AD203B41FA5}">
                      <a16:colId xmlns:a16="http://schemas.microsoft.com/office/drawing/2014/main" val="3959444068"/>
                    </a:ext>
                  </a:extLst>
                </a:gridCol>
                <a:gridCol w="413034">
                  <a:extLst>
                    <a:ext uri="{9D8B030D-6E8A-4147-A177-3AD203B41FA5}">
                      <a16:colId xmlns:a16="http://schemas.microsoft.com/office/drawing/2014/main" val="3803986744"/>
                    </a:ext>
                  </a:extLst>
                </a:gridCol>
                <a:gridCol w="413034">
                  <a:extLst>
                    <a:ext uri="{9D8B030D-6E8A-4147-A177-3AD203B41FA5}">
                      <a16:colId xmlns:a16="http://schemas.microsoft.com/office/drawing/2014/main" val="4210673669"/>
                    </a:ext>
                  </a:extLst>
                </a:gridCol>
                <a:gridCol w="1051947">
                  <a:extLst>
                    <a:ext uri="{9D8B030D-6E8A-4147-A177-3AD203B41FA5}">
                      <a16:colId xmlns:a16="http://schemas.microsoft.com/office/drawing/2014/main" val="2795550662"/>
                    </a:ext>
                  </a:extLst>
                </a:gridCol>
              </a:tblGrid>
              <a:tr h="245328">
                <a:tc>
                  <a:txBody>
                    <a:bodyPr/>
                    <a:lstStyle/>
                    <a:p>
                      <a:pPr algn="l" fontAlgn="ctr"/>
                      <a:r>
                        <a:rPr lang="en-AU" sz="700" u="none" strike="noStrike">
                          <a:effectLst/>
                        </a:rPr>
                        <a:t>Critical CPS</a:t>
                      </a:r>
                      <a:endParaRPr lang="en-AU" sz="700" b="1"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Indicator</a:t>
                      </a:r>
                      <a:endParaRPr lang="en-AU" sz="700" b="1"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Importance</a:t>
                      </a:r>
                      <a:endParaRPr lang="en-AU" sz="700" b="1"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Confidence</a:t>
                      </a:r>
                      <a:endParaRPr lang="en-AU" sz="700" b="1"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Reference point</a:t>
                      </a:r>
                      <a:endParaRPr lang="en-AU" sz="700" b="1"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Time</a:t>
                      </a:r>
                      <a:endParaRPr lang="en-AU" sz="700" b="1"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Space</a:t>
                      </a:r>
                      <a:endParaRPr lang="en-AU" sz="700" b="1"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Measure</a:t>
                      </a:r>
                      <a:endParaRPr lang="en-AU" sz="700" b="1" i="0" u="none" strike="noStrike">
                        <a:solidFill>
                          <a:srgbClr val="000000"/>
                        </a:solidFill>
                        <a:effectLst/>
                        <a:latin typeface="Segoe UI" panose="020B0502040204020203" pitchFamily="34" charset="0"/>
                      </a:endParaRPr>
                    </a:p>
                  </a:txBody>
                  <a:tcPr marL="6456" marR="6456" marT="6456" marB="0" anchor="ctr"/>
                </a:tc>
                <a:extLst>
                  <a:ext uri="{0D108BD9-81ED-4DB2-BD59-A6C34878D82A}">
                    <a16:rowId xmlns:a16="http://schemas.microsoft.com/office/drawing/2014/main" val="3306885345"/>
                  </a:ext>
                </a:extLst>
              </a:tr>
              <a:tr h="245328">
                <a:tc>
                  <a:txBody>
                    <a:bodyPr/>
                    <a:lstStyle/>
                    <a:p>
                      <a:pPr algn="l" fontAlgn="ctr"/>
                      <a:r>
                        <a:rPr lang="en-AU" sz="700" u="none" strike="noStrike">
                          <a:effectLst/>
                        </a:rPr>
                        <a:t>Waterbirds (Shorebirds)</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Water depth</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High</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TBD</a:t>
                      </a:r>
                      <a:endParaRPr lang="en-AU" sz="700" b="1" i="0" u="none" strike="noStrike">
                        <a:solidFill>
                          <a:srgbClr val="FA7D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&lt;10 cm</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Sept-Apr</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System-wide</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Mean average daily Ha of water cover from &lt;10 cm</a:t>
                      </a:r>
                      <a:endParaRPr lang="en-AU" sz="700" b="0" i="0" u="none" strike="noStrike">
                        <a:solidFill>
                          <a:srgbClr val="000000"/>
                        </a:solidFill>
                        <a:effectLst/>
                        <a:latin typeface="Segoe UI" panose="020B0502040204020203" pitchFamily="34" charset="0"/>
                      </a:endParaRPr>
                    </a:p>
                  </a:txBody>
                  <a:tcPr marL="6456" marR="6456" marT="6456" marB="0" anchor="ctr"/>
                </a:tc>
                <a:extLst>
                  <a:ext uri="{0D108BD9-81ED-4DB2-BD59-A6C34878D82A}">
                    <a16:rowId xmlns:a16="http://schemas.microsoft.com/office/drawing/2014/main" val="3986119286"/>
                  </a:ext>
                </a:extLst>
              </a:tr>
              <a:tr h="245328">
                <a:tc>
                  <a:txBody>
                    <a:bodyPr/>
                    <a:lstStyle/>
                    <a:p>
                      <a:pPr algn="l" fontAlgn="ctr"/>
                      <a:r>
                        <a:rPr lang="en-AU" sz="700" u="none" strike="noStrike">
                          <a:effectLst/>
                        </a:rPr>
                        <a:t>Waterbirds (Shorebirds)</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Water depth</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High</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TBD</a:t>
                      </a:r>
                      <a:endParaRPr lang="en-AU" sz="700" b="1" i="0" u="none" strike="noStrike">
                        <a:solidFill>
                          <a:srgbClr val="FA7D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&lt;20 cm</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Sept-Apr</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System-wide</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Mean average daily Ha of water cover from &lt;20 cm</a:t>
                      </a:r>
                      <a:endParaRPr lang="en-AU" sz="700" b="0" i="0" u="none" strike="noStrike">
                        <a:solidFill>
                          <a:srgbClr val="000000"/>
                        </a:solidFill>
                        <a:effectLst/>
                        <a:latin typeface="Segoe UI" panose="020B0502040204020203" pitchFamily="34" charset="0"/>
                      </a:endParaRPr>
                    </a:p>
                  </a:txBody>
                  <a:tcPr marL="6456" marR="6456" marT="6456" marB="0" anchor="ctr"/>
                </a:tc>
                <a:extLst>
                  <a:ext uri="{0D108BD9-81ED-4DB2-BD59-A6C34878D82A}">
                    <a16:rowId xmlns:a16="http://schemas.microsoft.com/office/drawing/2014/main" val="1395179473"/>
                  </a:ext>
                </a:extLst>
              </a:tr>
              <a:tr h="129120">
                <a:tc>
                  <a:txBody>
                    <a:bodyPr/>
                    <a:lstStyle/>
                    <a:p>
                      <a:pPr algn="l" fontAlgn="b"/>
                      <a:endParaRPr lang="en-AU" sz="700" b="0" i="0" u="none" strike="noStrike">
                        <a:solidFill>
                          <a:srgbClr val="000000"/>
                        </a:solidFill>
                        <a:effectLst/>
                        <a:latin typeface="Calibri" panose="020F0502020204030204" pitchFamily="34" charset="0"/>
                      </a:endParaRPr>
                    </a:p>
                  </a:txBody>
                  <a:tcPr marL="6456" marR="6456" marT="6456" marB="0" anchor="b"/>
                </a:tc>
                <a:tc>
                  <a:txBody>
                    <a:bodyPr/>
                    <a:lstStyle/>
                    <a:p>
                      <a:pPr algn="l" fontAlgn="b"/>
                      <a:endParaRPr lang="en-AU" sz="700" b="0" i="0" u="none" strike="noStrike">
                        <a:solidFill>
                          <a:srgbClr val="000000"/>
                        </a:solidFill>
                        <a:effectLst/>
                        <a:latin typeface="Calibri" panose="020F0502020204030204" pitchFamily="34" charset="0"/>
                      </a:endParaRPr>
                    </a:p>
                  </a:txBody>
                  <a:tcPr marL="6456" marR="6456" marT="6456" marB="0" anchor="b"/>
                </a:tc>
                <a:tc>
                  <a:txBody>
                    <a:bodyPr/>
                    <a:lstStyle/>
                    <a:p>
                      <a:pPr algn="l" fontAlgn="b"/>
                      <a:endParaRPr lang="en-AU" sz="700" b="0" i="0" u="none" strike="noStrike">
                        <a:solidFill>
                          <a:srgbClr val="000000"/>
                        </a:solidFill>
                        <a:effectLst/>
                        <a:latin typeface="Calibri" panose="020F0502020204030204" pitchFamily="34" charset="0"/>
                      </a:endParaRPr>
                    </a:p>
                  </a:txBody>
                  <a:tcPr marL="6456" marR="6456" marT="6456" marB="0" anchor="b"/>
                </a:tc>
                <a:tc>
                  <a:txBody>
                    <a:bodyPr/>
                    <a:lstStyle/>
                    <a:p>
                      <a:pPr algn="l" fontAlgn="b"/>
                      <a:endParaRPr lang="en-AU" sz="700" b="0" i="0" u="none" strike="noStrike">
                        <a:solidFill>
                          <a:srgbClr val="000000"/>
                        </a:solidFill>
                        <a:effectLst/>
                        <a:latin typeface="Calibri" panose="020F0502020204030204" pitchFamily="34" charset="0"/>
                      </a:endParaRPr>
                    </a:p>
                  </a:txBody>
                  <a:tcPr marL="6456" marR="6456" marT="6456" marB="0" anchor="b"/>
                </a:tc>
                <a:tc>
                  <a:txBody>
                    <a:bodyPr/>
                    <a:lstStyle/>
                    <a:p>
                      <a:pPr algn="l" fontAlgn="b"/>
                      <a:endParaRPr lang="en-AU" sz="700" b="0" i="0" u="none" strike="noStrike">
                        <a:solidFill>
                          <a:srgbClr val="000000"/>
                        </a:solidFill>
                        <a:effectLst/>
                        <a:latin typeface="Calibri" panose="020F0502020204030204" pitchFamily="34" charset="0"/>
                      </a:endParaRPr>
                    </a:p>
                  </a:txBody>
                  <a:tcPr marL="6456" marR="6456" marT="6456" marB="0" anchor="b"/>
                </a:tc>
                <a:tc>
                  <a:txBody>
                    <a:bodyPr/>
                    <a:lstStyle/>
                    <a:p>
                      <a:pPr algn="l" fontAlgn="b"/>
                      <a:endParaRPr lang="en-AU" sz="700" b="0" i="0" u="none" strike="noStrike">
                        <a:solidFill>
                          <a:srgbClr val="000000"/>
                        </a:solidFill>
                        <a:effectLst/>
                        <a:latin typeface="Calibri" panose="020F0502020204030204" pitchFamily="34" charset="0"/>
                      </a:endParaRPr>
                    </a:p>
                  </a:txBody>
                  <a:tcPr marL="6456" marR="6456" marT="6456" marB="0" anchor="b"/>
                </a:tc>
                <a:tc>
                  <a:txBody>
                    <a:bodyPr/>
                    <a:lstStyle/>
                    <a:p>
                      <a:pPr algn="l" fontAlgn="b"/>
                      <a:endParaRPr lang="en-AU" sz="700" b="0" i="0" u="none" strike="noStrike">
                        <a:solidFill>
                          <a:srgbClr val="000000"/>
                        </a:solidFill>
                        <a:effectLst/>
                        <a:latin typeface="Calibri" panose="020F0502020204030204" pitchFamily="34" charset="0"/>
                      </a:endParaRPr>
                    </a:p>
                  </a:txBody>
                  <a:tcPr marL="6456" marR="6456" marT="6456" marB="0" anchor="b"/>
                </a:tc>
                <a:tc>
                  <a:txBody>
                    <a:bodyPr/>
                    <a:lstStyle/>
                    <a:p>
                      <a:pPr algn="l" fontAlgn="b"/>
                      <a:endParaRPr lang="en-AU" sz="700" b="0" i="0" u="none" strike="noStrike">
                        <a:solidFill>
                          <a:srgbClr val="000000"/>
                        </a:solidFill>
                        <a:effectLst/>
                        <a:latin typeface="Calibri" panose="020F0502020204030204" pitchFamily="34" charset="0"/>
                      </a:endParaRPr>
                    </a:p>
                  </a:txBody>
                  <a:tcPr marL="6456" marR="6456" marT="6456" marB="0" anchor="b"/>
                </a:tc>
                <a:extLst>
                  <a:ext uri="{0D108BD9-81ED-4DB2-BD59-A6C34878D82A}">
                    <a16:rowId xmlns:a16="http://schemas.microsoft.com/office/drawing/2014/main" val="1345743775"/>
                  </a:ext>
                </a:extLst>
              </a:tr>
              <a:tr h="374447">
                <a:tc>
                  <a:txBody>
                    <a:bodyPr/>
                    <a:lstStyle/>
                    <a:p>
                      <a:pPr algn="l" fontAlgn="ctr"/>
                      <a:r>
                        <a:rPr lang="en-AU" sz="700" u="none" strike="noStrike">
                          <a:effectLst/>
                        </a:rPr>
                        <a:t>Trophic status (threat: eutrophication)</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Dissolved oxygen</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b"/>
                      <a:endParaRPr lang="en-AU" sz="700" b="0" i="0" u="none" strike="noStrike">
                        <a:solidFill>
                          <a:srgbClr val="000000"/>
                        </a:solidFill>
                        <a:effectLst/>
                        <a:latin typeface="Calibri" panose="020F0502020204030204" pitchFamily="34" charset="0"/>
                      </a:endParaRPr>
                    </a:p>
                  </a:txBody>
                  <a:tcPr marL="6456" marR="6456" marT="6456" marB="0" anchor="b"/>
                </a:tc>
                <a:tc>
                  <a:txBody>
                    <a:bodyPr/>
                    <a:lstStyle/>
                    <a:p>
                      <a:pPr algn="l" fontAlgn="ctr"/>
                      <a:r>
                        <a:rPr lang="en-AU" sz="700" u="none" strike="noStrike">
                          <a:effectLst/>
                        </a:rPr>
                        <a:t>TBD</a:t>
                      </a:r>
                      <a:endParaRPr lang="en-AU" sz="700" b="1" i="0" u="none" strike="noStrike">
                        <a:solidFill>
                          <a:srgbClr val="FA7D00"/>
                        </a:solidFill>
                        <a:effectLst/>
                        <a:latin typeface="Calibri" panose="020F0502020204030204" pitchFamily="34" charset="0"/>
                      </a:endParaRPr>
                    </a:p>
                  </a:txBody>
                  <a:tcPr marL="6456" marR="6456" marT="6456" marB="0" anchor="ctr"/>
                </a:tc>
                <a:tc>
                  <a:txBody>
                    <a:bodyPr/>
                    <a:lstStyle/>
                    <a:p>
                      <a:pPr algn="l" fontAlgn="ctr"/>
                      <a:r>
                        <a:rPr lang="en-AU" sz="700" u="none" strike="noStrike">
                          <a:effectLst/>
                        </a:rPr>
                        <a:t>6.5 mg/L</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Apr-Sep</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ME, CNL</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Average daily area (HA) that minimum DO is ≥6.5 mg/L</a:t>
                      </a:r>
                      <a:endParaRPr lang="en-AU" sz="700" b="0" i="0" u="none" strike="noStrike">
                        <a:solidFill>
                          <a:srgbClr val="000000"/>
                        </a:solidFill>
                        <a:effectLst/>
                        <a:latin typeface="Segoe UI" panose="020B0502040204020203" pitchFamily="34" charset="0"/>
                      </a:endParaRPr>
                    </a:p>
                  </a:txBody>
                  <a:tcPr marL="6456" marR="6456" marT="6456" marB="0" anchor="ctr"/>
                </a:tc>
                <a:extLst>
                  <a:ext uri="{0D108BD9-81ED-4DB2-BD59-A6C34878D82A}">
                    <a16:rowId xmlns:a16="http://schemas.microsoft.com/office/drawing/2014/main" val="2773044865"/>
                  </a:ext>
                </a:extLst>
              </a:tr>
              <a:tr h="374447">
                <a:tc>
                  <a:txBody>
                    <a:bodyPr/>
                    <a:lstStyle/>
                    <a:p>
                      <a:pPr algn="l" fontAlgn="ctr"/>
                      <a:r>
                        <a:rPr lang="en-AU" sz="700" u="none" strike="noStrike">
                          <a:effectLst/>
                        </a:rPr>
                        <a:t>Trophic status (threat: eutrophication)</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Dissolved oxygen</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b"/>
                      <a:endParaRPr lang="en-AU" sz="700" b="0" i="0" u="none" strike="noStrike">
                        <a:solidFill>
                          <a:srgbClr val="000000"/>
                        </a:solidFill>
                        <a:effectLst/>
                        <a:latin typeface="Calibri" panose="020F0502020204030204" pitchFamily="34" charset="0"/>
                      </a:endParaRPr>
                    </a:p>
                  </a:txBody>
                  <a:tcPr marL="6456" marR="6456" marT="6456" marB="0" anchor="b"/>
                </a:tc>
                <a:tc>
                  <a:txBody>
                    <a:bodyPr/>
                    <a:lstStyle/>
                    <a:p>
                      <a:pPr algn="l" fontAlgn="ctr"/>
                      <a:r>
                        <a:rPr lang="en-AU" sz="700" u="none" strike="noStrike">
                          <a:effectLst/>
                        </a:rPr>
                        <a:t>TBD</a:t>
                      </a:r>
                      <a:endParaRPr lang="en-AU" sz="700" b="1" i="0" u="none" strike="noStrike">
                        <a:solidFill>
                          <a:srgbClr val="FA7D00"/>
                        </a:solidFill>
                        <a:effectLst/>
                        <a:latin typeface="Calibri" panose="020F0502020204030204" pitchFamily="34" charset="0"/>
                      </a:endParaRPr>
                    </a:p>
                  </a:txBody>
                  <a:tcPr marL="6456" marR="6456" marT="6456" marB="0" anchor="ctr"/>
                </a:tc>
                <a:tc>
                  <a:txBody>
                    <a:bodyPr/>
                    <a:lstStyle/>
                    <a:p>
                      <a:pPr algn="l" fontAlgn="ctr"/>
                      <a:r>
                        <a:rPr lang="en-AU" sz="700" u="none" strike="noStrike">
                          <a:effectLst/>
                        </a:rPr>
                        <a:t>6.5 mg/L</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Oct-Mar</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ME, CNL</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Average daily area (HA) that minimum DO is ≥6.5 mg/L</a:t>
                      </a:r>
                      <a:endParaRPr lang="en-AU" sz="700" b="0" i="0" u="none" strike="noStrike">
                        <a:solidFill>
                          <a:srgbClr val="000000"/>
                        </a:solidFill>
                        <a:effectLst/>
                        <a:latin typeface="Segoe UI" panose="020B0502040204020203" pitchFamily="34" charset="0"/>
                      </a:endParaRPr>
                    </a:p>
                  </a:txBody>
                  <a:tcPr marL="6456" marR="6456" marT="6456" marB="0" anchor="ctr"/>
                </a:tc>
                <a:extLst>
                  <a:ext uri="{0D108BD9-81ED-4DB2-BD59-A6C34878D82A}">
                    <a16:rowId xmlns:a16="http://schemas.microsoft.com/office/drawing/2014/main" val="4055567877"/>
                  </a:ext>
                </a:extLst>
              </a:tr>
              <a:tr h="374447">
                <a:tc>
                  <a:txBody>
                    <a:bodyPr/>
                    <a:lstStyle/>
                    <a:p>
                      <a:pPr algn="l" fontAlgn="ctr"/>
                      <a:r>
                        <a:rPr lang="en-AU" sz="700" u="none" strike="noStrike">
                          <a:effectLst/>
                        </a:rPr>
                        <a:t>Trophic status (threat: eutrophication)</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Dissolved oxygen</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b"/>
                      <a:endParaRPr lang="en-AU" sz="700" b="0" i="0" u="none" strike="noStrike">
                        <a:solidFill>
                          <a:srgbClr val="000000"/>
                        </a:solidFill>
                        <a:effectLst/>
                        <a:latin typeface="Calibri" panose="020F0502020204030204" pitchFamily="34" charset="0"/>
                      </a:endParaRPr>
                    </a:p>
                  </a:txBody>
                  <a:tcPr marL="6456" marR="6456" marT="6456" marB="0" anchor="b"/>
                </a:tc>
                <a:tc>
                  <a:txBody>
                    <a:bodyPr/>
                    <a:lstStyle/>
                    <a:p>
                      <a:pPr algn="l" fontAlgn="ctr"/>
                      <a:r>
                        <a:rPr lang="en-AU" sz="700" u="none" strike="noStrike">
                          <a:effectLst/>
                        </a:rPr>
                        <a:t>TBD</a:t>
                      </a:r>
                      <a:endParaRPr lang="en-AU" sz="700" b="1" i="0" u="none" strike="noStrike">
                        <a:solidFill>
                          <a:srgbClr val="FA7D00"/>
                        </a:solidFill>
                        <a:effectLst/>
                        <a:latin typeface="Calibri" panose="020F0502020204030204" pitchFamily="34" charset="0"/>
                      </a:endParaRPr>
                    </a:p>
                  </a:txBody>
                  <a:tcPr marL="6456" marR="6456" marT="6456" marB="0" anchor="ctr"/>
                </a:tc>
                <a:tc>
                  <a:txBody>
                    <a:bodyPr/>
                    <a:lstStyle/>
                    <a:p>
                      <a:pPr algn="l" fontAlgn="ctr"/>
                      <a:r>
                        <a:rPr lang="en-AU" sz="700" u="none" strike="noStrike">
                          <a:effectLst/>
                        </a:rPr>
                        <a:t>4 mg/L</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Apr-Sep</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CSL</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Average daily area (HA) that minimum DO is ≥4 mg/L</a:t>
                      </a:r>
                      <a:endParaRPr lang="en-AU" sz="700" b="0" i="0" u="none" strike="noStrike">
                        <a:solidFill>
                          <a:srgbClr val="000000"/>
                        </a:solidFill>
                        <a:effectLst/>
                        <a:latin typeface="Segoe UI" panose="020B0502040204020203" pitchFamily="34" charset="0"/>
                      </a:endParaRPr>
                    </a:p>
                  </a:txBody>
                  <a:tcPr marL="6456" marR="6456" marT="6456" marB="0" anchor="ctr"/>
                </a:tc>
                <a:extLst>
                  <a:ext uri="{0D108BD9-81ED-4DB2-BD59-A6C34878D82A}">
                    <a16:rowId xmlns:a16="http://schemas.microsoft.com/office/drawing/2014/main" val="3632231138"/>
                  </a:ext>
                </a:extLst>
              </a:tr>
              <a:tr h="374447">
                <a:tc>
                  <a:txBody>
                    <a:bodyPr/>
                    <a:lstStyle/>
                    <a:p>
                      <a:pPr algn="l" fontAlgn="ctr"/>
                      <a:r>
                        <a:rPr lang="en-AU" sz="700" u="none" strike="noStrike">
                          <a:effectLst/>
                        </a:rPr>
                        <a:t>Trophic status (threat: eutrophication)</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Dissolved oxygen</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b"/>
                      <a:endParaRPr lang="en-AU" sz="700" b="0" i="0" u="none" strike="noStrike">
                        <a:solidFill>
                          <a:srgbClr val="000000"/>
                        </a:solidFill>
                        <a:effectLst/>
                        <a:latin typeface="Calibri" panose="020F0502020204030204" pitchFamily="34" charset="0"/>
                      </a:endParaRPr>
                    </a:p>
                  </a:txBody>
                  <a:tcPr marL="6456" marR="6456" marT="6456" marB="0" anchor="b"/>
                </a:tc>
                <a:tc>
                  <a:txBody>
                    <a:bodyPr/>
                    <a:lstStyle/>
                    <a:p>
                      <a:pPr algn="l" fontAlgn="ctr"/>
                      <a:r>
                        <a:rPr lang="en-AU" sz="700" u="none" strike="noStrike">
                          <a:effectLst/>
                        </a:rPr>
                        <a:t>TBD</a:t>
                      </a:r>
                      <a:endParaRPr lang="en-AU" sz="700" b="1" i="0" u="none" strike="noStrike">
                        <a:solidFill>
                          <a:srgbClr val="FA7D00"/>
                        </a:solidFill>
                        <a:effectLst/>
                        <a:latin typeface="Calibri" panose="020F0502020204030204" pitchFamily="34" charset="0"/>
                      </a:endParaRPr>
                    </a:p>
                  </a:txBody>
                  <a:tcPr marL="6456" marR="6456" marT="6456" marB="0" anchor="ctr"/>
                </a:tc>
                <a:tc>
                  <a:txBody>
                    <a:bodyPr/>
                    <a:lstStyle/>
                    <a:p>
                      <a:pPr algn="l" fontAlgn="ctr"/>
                      <a:r>
                        <a:rPr lang="en-AU" sz="700" u="none" strike="noStrike">
                          <a:effectLst/>
                        </a:rPr>
                        <a:t>4 mg/L</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Oct-Mar</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CSL</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Average daily area (HA) that minimum DO is ≥4 mg/L</a:t>
                      </a:r>
                      <a:endParaRPr lang="en-AU" sz="700" b="0" i="0" u="none" strike="noStrike">
                        <a:solidFill>
                          <a:srgbClr val="000000"/>
                        </a:solidFill>
                        <a:effectLst/>
                        <a:latin typeface="Segoe UI" panose="020B0502040204020203" pitchFamily="34" charset="0"/>
                      </a:endParaRPr>
                    </a:p>
                  </a:txBody>
                  <a:tcPr marL="6456" marR="6456" marT="6456" marB="0" anchor="ctr"/>
                </a:tc>
                <a:extLst>
                  <a:ext uri="{0D108BD9-81ED-4DB2-BD59-A6C34878D82A}">
                    <a16:rowId xmlns:a16="http://schemas.microsoft.com/office/drawing/2014/main" val="3682649808"/>
                  </a:ext>
                </a:extLst>
              </a:tr>
              <a:tr h="497111">
                <a:tc>
                  <a:txBody>
                    <a:bodyPr/>
                    <a:lstStyle/>
                    <a:p>
                      <a:pPr algn="l" fontAlgn="ctr"/>
                      <a:r>
                        <a:rPr lang="en-AU" sz="700" u="none" strike="noStrike">
                          <a:effectLst/>
                        </a:rPr>
                        <a:t>Trophic status (threat: eutrophication)</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Oxygen penetration depth </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b"/>
                      <a:endParaRPr lang="en-AU" sz="700" b="0" i="0" u="none" strike="noStrike">
                        <a:solidFill>
                          <a:srgbClr val="000000"/>
                        </a:solidFill>
                        <a:effectLst/>
                        <a:latin typeface="Calibri" panose="020F0502020204030204" pitchFamily="34" charset="0"/>
                      </a:endParaRPr>
                    </a:p>
                  </a:txBody>
                  <a:tcPr marL="6456" marR="6456" marT="6456" marB="0" anchor="b"/>
                </a:tc>
                <a:tc>
                  <a:txBody>
                    <a:bodyPr/>
                    <a:lstStyle/>
                    <a:p>
                      <a:pPr algn="l" fontAlgn="ctr"/>
                      <a:r>
                        <a:rPr lang="en-AU" sz="700" u="none" strike="noStrike">
                          <a:effectLst/>
                        </a:rPr>
                        <a:t>TBD</a:t>
                      </a:r>
                      <a:endParaRPr lang="en-AU" sz="700" b="1" i="0" u="none" strike="noStrike">
                        <a:solidFill>
                          <a:srgbClr val="FA7D00"/>
                        </a:solidFill>
                        <a:effectLst/>
                        <a:latin typeface="Calibri" panose="020F0502020204030204" pitchFamily="34" charset="0"/>
                      </a:endParaRPr>
                    </a:p>
                  </a:txBody>
                  <a:tcPr marL="6456" marR="6456" marT="6456" marB="0" anchor="ctr"/>
                </a:tc>
                <a:tc>
                  <a:txBody>
                    <a:bodyPr/>
                    <a:lstStyle/>
                    <a:p>
                      <a:pPr algn="l" fontAlgn="ctr"/>
                      <a:r>
                        <a:rPr lang="en-AU" sz="700" u="none" strike="noStrike">
                          <a:effectLst/>
                        </a:rPr>
                        <a:t>3 cm</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Apr-Sep</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ME, CNL</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Average daily area (Km2) where OPD is ≥3 cm using shallow sediment zones</a:t>
                      </a:r>
                      <a:endParaRPr lang="en-AU" sz="700" b="0" i="0" u="none" strike="noStrike">
                        <a:solidFill>
                          <a:srgbClr val="000000"/>
                        </a:solidFill>
                        <a:effectLst/>
                        <a:latin typeface="Segoe UI" panose="020B0502040204020203" pitchFamily="34" charset="0"/>
                      </a:endParaRPr>
                    </a:p>
                  </a:txBody>
                  <a:tcPr marL="6456" marR="6456" marT="6456" marB="0" anchor="ctr"/>
                </a:tc>
                <a:extLst>
                  <a:ext uri="{0D108BD9-81ED-4DB2-BD59-A6C34878D82A}">
                    <a16:rowId xmlns:a16="http://schemas.microsoft.com/office/drawing/2014/main" val="2460160482"/>
                  </a:ext>
                </a:extLst>
              </a:tr>
              <a:tr h="497111">
                <a:tc>
                  <a:txBody>
                    <a:bodyPr/>
                    <a:lstStyle/>
                    <a:p>
                      <a:pPr algn="l" fontAlgn="ctr"/>
                      <a:r>
                        <a:rPr lang="en-AU" sz="700" u="none" strike="noStrike">
                          <a:effectLst/>
                        </a:rPr>
                        <a:t>Trophic status (threat: eutrophication)</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Oxygen penetration depth </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b"/>
                      <a:endParaRPr lang="en-AU" sz="700" b="0" i="0" u="none" strike="noStrike">
                        <a:solidFill>
                          <a:srgbClr val="000000"/>
                        </a:solidFill>
                        <a:effectLst/>
                        <a:latin typeface="Calibri" panose="020F0502020204030204" pitchFamily="34" charset="0"/>
                      </a:endParaRPr>
                    </a:p>
                  </a:txBody>
                  <a:tcPr marL="6456" marR="6456" marT="6456" marB="0" anchor="b"/>
                </a:tc>
                <a:tc>
                  <a:txBody>
                    <a:bodyPr/>
                    <a:lstStyle/>
                    <a:p>
                      <a:pPr algn="l" fontAlgn="ctr"/>
                      <a:r>
                        <a:rPr lang="en-AU" sz="700" u="none" strike="noStrike">
                          <a:effectLst/>
                        </a:rPr>
                        <a:t>TBD</a:t>
                      </a:r>
                      <a:endParaRPr lang="en-AU" sz="700" b="1" i="0" u="none" strike="noStrike">
                        <a:solidFill>
                          <a:srgbClr val="FA7D00"/>
                        </a:solidFill>
                        <a:effectLst/>
                        <a:latin typeface="Calibri" panose="020F0502020204030204" pitchFamily="34" charset="0"/>
                      </a:endParaRPr>
                    </a:p>
                  </a:txBody>
                  <a:tcPr marL="6456" marR="6456" marT="6456" marB="0" anchor="ctr"/>
                </a:tc>
                <a:tc>
                  <a:txBody>
                    <a:bodyPr/>
                    <a:lstStyle/>
                    <a:p>
                      <a:pPr algn="l" fontAlgn="ctr"/>
                      <a:r>
                        <a:rPr lang="en-AU" sz="700" u="none" strike="noStrike">
                          <a:effectLst/>
                        </a:rPr>
                        <a:t>3 cm</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Apr-Sep</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CSL </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Average daily area (Km2) where OPD is ≥3 cm using shallow sediment zones</a:t>
                      </a:r>
                      <a:endParaRPr lang="en-AU" sz="700" b="0" i="0" u="none" strike="noStrike">
                        <a:solidFill>
                          <a:srgbClr val="000000"/>
                        </a:solidFill>
                        <a:effectLst/>
                        <a:latin typeface="Segoe UI" panose="020B0502040204020203" pitchFamily="34" charset="0"/>
                      </a:endParaRPr>
                    </a:p>
                  </a:txBody>
                  <a:tcPr marL="6456" marR="6456" marT="6456" marB="0" anchor="ctr"/>
                </a:tc>
                <a:extLst>
                  <a:ext uri="{0D108BD9-81ED-4DB2-BD59-A6C34878D82A}">
                    <a16:rowId xmlns:a16="http://schemas.microsoft.com/office/drawing/2014/main" val="4288426284"/>
                  </a:ext>
                </a:extLst>
              </a:tr>
              <a:tr h="497111">
                <a:tc>
                  <a:txBody>
                    <a:bodyPr/>
                    <a:lstStyle/>
                    <a:p>
                      <a:pPr algn="l" fontAlgn="ctr"/>
                      <a:r>
                        <a:rPr lang="en-AU" sz="700" u="none" strike="noStrike">
                          <a:effectLst/>
                        </a:rPr>
                        <a:t>Trophic status (threat: eutrophication)</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Oxygen penetration depth </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b"/>
                      <a:endParaRPr lang="en-AU" sz="700" b="0" i="0" u="none" strike="noStrike">
                        <a:solidFill>
                          <a:srgbClr val="000000"/>
                        </a:solidFill>
                        <a:effectLst/>
                        <a:latin typeface="Calibri" panose="020F0502020204030204" pitchFamily="34" charset="0"/>
                      </a:endParaRPr>
                    </a:p>
                  </a:txBody>
                  <a:tcPr marL="6456" marR="6456" marT="6456" marB="0" anchor="b"/>
                </a:tc>
                <a:tc>
                  <a:txBody>
                    <a:bodyPr/>
                    <a:lstStyle/>
                    <a:p>
                      <a:pPr algn="l" fontAlgn="ctr"/>
                      <a:r>
                        <a:rPr lang="en-AU" sz="700" u="none" strike="noStrike">
                          <a:effectLst/>
                        </a:rPr>
                        <a:t>TBD</a:t>
                      </a:r>
                      <a:endParaRPr lang="en-AU" sz="700" b="1" i="0" u="none" strike="noStrike">
                        <a:solidFill>
                          <a:srgbClr val="FA7D00"/>
                        </a:solidFill>
                        <a:effectLst/>
                        <a:latin typeface="Calibri" panose="020F0502020204030204" pitchFamily="34" charset="0"/>
                      </a:endParaRPr>
                    </a:p>
                  </a:txBody>
                  <a:tcPr marL="6456" marR="6456" marT="6456" marB="0" anchor="ctr"/>
                </a:tc>
                <a:tc>
                  <a:txBody>
                    <a:bodyPr/>
                    <a:lstStyle/>
                    <a:p>
                      <a:pPr algn="l" fontAlgn="ctr"/>
                      <a:r>
                        <a:rPr lang="en-AU" sz="700" u="none" strike="noStrike">
                          <a:effectLst/>
                        </a:rPr>
                        <a:t>3 cm</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Oct-Mar</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ME, CNL</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Average daily area (Km2) where OPD is ≥3 cm using shallow sediment zones</a:t>
                      </a:r>
                      <a:endParaRPr lang="en-AU" sz="700" b="0" i="0" u="none" strike="noStrike">
                        <a:solidFill>
                          <a:srgbClr val="000000"/>
                        </a:solidFill>
                        <a:effectLst/>
                        <a:latin typeface="Segoe UI" panose="020B0502040204020203" pitchFamily="34" charset="0"/>
                      </a:endParaRPr>
                    </a:p>
                  </a:txBody>
                  <a:tcPr marL="6456" marR="6456" marT="6456" marB="0" anchor="ctr"/>
                </a:tc>
                <a:extLst>
                  <a:ext uri="{0D108BD9-81ED-4DB2-BD59-A6C34878D82A}">
                    <a16:rowId xmlns:a16="http://schemas.microsoft.com/office/drawing/2014/main" val="2732326448"/>
                  </a:ext>
                </a:extLst>
              </a:tr>
              <a:tr h="497111">
                <a:tc>
                  <a:txBody>
                    <a:bodyPr/>
                    <a:lstStyle/>
                    <a:p>
                      <a:pPr algn="l" fontAlgn="ctr"/>
                      <a:r>
                        <a:rPr lang="en-AU" sz="700" u="none" strike="noStrike">
                          <a:effectLst/>
                        </a:rPr>
                        <a:t>Trophic status (threat: eutrophication)</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Oxygen penetration depth </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b"/>
                      <a:endParaRPr lang="en-AU" sz="700" b="0" i="0" u="none" strike="noStrike">
                        <a:solidFill>
                          <a:srgbClr val="000000"/>
                        </a:solidFill>
                        <a:effectLst/>
                        <a:latin typeface="Calibri" panose="020F0502020204030204" pitchFamily="34" charset="0"/>
                      </a:endParaRPr>
                    </a:p>
                  </a:txBody>
                  <a:tcPr marL="6456" marR="6456" marT="6456" marB="0" anchor="b"/>
                </a:tc>
                <a:tc>
                  <a:txBody>
                    <a:bodyPr/>
                    <a:lstStyle/>
                    <a:p>
                      <a:pPr algn="l" fontAlgn="ctr"/>
                      <a:r>
                        <a:rPr lang="en-AU" sz="700" u="none" strike="noStrike">
                          <a:effectLst/>
                        </a:rPr>
                        <a:t>TBD</a:t>
                      </a:r>
                      <a:endParaRPr lang="en-AU" sz="700" b="1" i="0" u="none" strike="noStrike">
                        <a:solidFill>
                          <a:srgbClr val="FA7D00"/>
                        </a:solidFill>
                        <a:effectLst/>
                        <a:latin typeface="Calibri" panose="020F0502020204030204" pitchFamily="34" charset="0"/>
                      </a:endParaRPr>
                    </a:p>
                  </a:txBody>
                  <a:tcPr marL="6456" marR="6456" marT="6456" marB="0" anchor="ctr"/>
                </a:tc>
                <a:tc>
                  <a:txBody>
                    <a:bodyPr/>
                    <a:lstStyle/>
                    <a:p>
                      <a:pPr algn="l" fontAlgn="ctr"/>
                      <a:r>
                        <a:rPr lang="en-AU" sz="700" u="none" strike="noStrike">
                          <a:effectLst/>
                        </a:rPr>
                        <a:t>3 cm</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Oct-Mar</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CSL </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dirty="0">
                          <a:effectLst/>
                        </a:rPr>
                        <a:t>Average daily area (Km2) where OPD is ≥3 cm using shallow sediment zones</a:t>
                      </a:r>
                      <a:endParaRPr lang="en-AU" sz="700" b="0" i="0" u="none" strike="noStrike" dirty="0">
                        <a:solidFill>
                          <a:srgbClr val="000000"/>
                        </a:solidFill>
                        <a:effectLst/>
                        <a:latin typeface="Segoe UI" panose="020B0502040204020203" pitchFamily="34" charset="0"/>
                      </a:endParaRPr>
                    </a:p>
                  </a:txBody>
                  <a:tcPr marL="6456" marR="6456" marT="6456" marB="0" anchor="ctr"/>
                </a:tc>
                <a:extLst>
                  <a:ext uri="{0D108BD9-81ED-4DB2-BD59-A6C34878D82A}">
                    <a16:rowId xmlns:a16="http://schemas.microsoft.com/office/drawing/2014/main" val="2451088261"/>
                  </a:ext>
                </a:extLst>
              </a:tr>
            </a:tbl>
          </a:graphicData>
        </a:graphic>
      </p:graphicFrame>
      <p:graphicFrame>
        <p:nvGraphicFramePr>
          <p:cNvPr id="5" name="Table 4">
            <a:extLst>
              <a:ext uri="{FF2B5EF4-FFF2-40B4-BE49-F238E27FC236}">
                <a16:creationId xmlns:a16="http://schemas.microsoft.com/office/drawing/2014/main" id="{87569238-66D3-4D26-B1CF-C9A51BCA8C8F}"/>
              </a:ext>
            </a:extLst>
          </p:cNvPr>
          <p:cNvGraphicFramePr>
            <a:graphicFrameLocks noGrp="1"/>
          </p:cNvGraphicFramePr>
          <p:nvPr>
            <p:extLst>
              <p:ext uri="{D42A27DB-BD31-4B8C-83A1-F6EECF244321}">
                <p14:modId xmlns:p14="http://schemas.microsoft.com/office/powerpoint/2010/main" val="3664503025"/>
              </p:ext>
            </p:extLst>
          </p:nvPr>
        </p:nvGraphicFramePr>
        <p:xfrm>
          <a:off x="9424737" y="583883"/>
          <a:ext cx="2438400" cy="1106805"/>
        </p:xfrm>
        <a:graphic>
          <a:graphicData uri="http://schemas.openxmlformats.org/drawingml/2006/table">
            <a:tbl>
              <a:tblPr>
                <a:tableStyleId>{5C22544A-7EE6-4342-B048-85BDC9FD1C3A}</a:tableStyleId>
              </a:tblPr>
              <a:tblGrid>
                <a:gridCol w="2438400">
                  <a:extLst>
                    <a:ext uri="{9D8B030D-6E8A-4147-A177-3AD203B41FA5}">
                      <a16:colId xmlns:a16="http://schemas.microsoft.com/office/drawing/2014/main" val="3636669617"/>
                    </a:ext>
                  </a:extLst>
                </a:gridCol>
              </a:tblGrid>
              <a:tr h="190500">
                <a:tc>
                  <a:txBody>
                    <a:bodyPr/>
                    <a:lstStyle/>
                    <a:p>
                      <a:pPr algn="l" fontAlgn="b"/>
                      <a:r>
                        <a:rPr lang="en-AU" sz="1100" u="none" strike="noStrike">
                          <a:effectLst/>
                        </a:rPr>
                        <a:t>Single polygon Zone.</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80031004"/>
                  </a:ext>
                </a:extLst>
              </a:tr>
              <a:tr h="190500">
                <a:tc>
                  <a:txBody>
                    <a:bodyPr/>
                    <a:lstStyle/>
                    <a:p>
                      <a:pPr algn="l" fontAlgn="b"/>
                      <a:r>
                        <a:rPr lang="en-AU" sz="1100" u="none" strike="noStrike">
                          <a:effectLst/>
                        </a:rPr>
                        <a:t>Time period e.g. Apr-July</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4555857"/>
                  </a:ext>
                </a:extLst>
              </a:tr>
              <a:tr h="190500">
                <a:tc>
                  <a:txBody>
                    <a:bodyPr/>
                    <a:lstStyle/>
                    <a:p>
                      <a:pPr algn="l" fontAlgn="b"/>
                      <a:r>
                        <a:rPr lang="en-AU" sz="1100" u="none" strike="noStrike">
                          <a:effectLst/>
                        </a:rPr>
                        <a:t>Single Varibale</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0749319"/>
                  </a:ext>
                </a:extLst>
              </a:tr>
              <a:tr h="190500">
                <a:tc>
                  <a:txBody>
                    <a:bodyPr/>
                    <a:lstStyle/>
                    <a:p>
                      <a:pPr algn="l" fontAlgn="b"/>
                      <a:r>
                        <a:rPr lang="en-AU" sz="1100" u="none" strike="noStrike">
                          <a:effectLst/>
                        </a:rPr>
                        <a:t>Add depth dependancy for all.. (where Depth &lt; 99m)</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3822254"/>
                  </a:ext>
                </a:extLst>
              </a:tr>
              <a:tr h="190500">
                <a:tc>
                  <a:txBody>
                    <a:bodyPr/>
                    <a:lstStyle/>
                    <a:p>
                      <a:pPr algn="l" fontAlgn="b"/>
                      <a:r>
                        <a:rPr lang="en-AU" sz="1100" u="none" strike="noStrike" dirty="0">
                          <a:effectLst/>
                        </a:rPr>
                        <a:t>Mean average daily area for a condition</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7780676"/>
                  </a:ext>
                </a:extLst>
              </a:tr>
            </a:tbl>
          </a:graphicData>
        </a:graphic>
      </p:graphicFrame>
      <p:sp>
        <p:nvSpPr>
          <p:cNvPr id="6" name="TextBox 5">
            <a:extLst>
              <a:ext uri="{FF2B5EF4-FFF2-40B4-BE49-F238E27FC236}">
                <a16:creationId xmlns:a16="http://schemas.microsoft.com/office/drawing/2014/main" id="{66B2AF0B-70FA-49A4-AE21-282A172DB2EE}"/>
              </a:ext>
            </a:extLst>
          </p:cNvPr>
          <p:cNvSpPr txBox="1"/>
          <p:nvPr/>
        </p:nvSpPr>
        <p:spPr>
          <a:xfrm>
            <a:off x="7996388" y="3089825"/>
            <a:ext cx="2441543" cy="2092881"/>
          </a:xfrm>
          <a:prstGeom prst="rect">
            <a:avLst/>
          </a:prstGeom>
          <a:noFill/>
        </p:spPr>
        <p:txBody>
          <a:bodyPr wrap="square" rtlCol="0">
            <a:spAutoFit/>
          </a:bodyPr>
          <a:lstStyle/>
          <a:p>
            <a:r>
              <a:rPr lang="en-AU" sz="1000" b="1" dirty="0">
                <a:latin typeface="Candara" panose="020E0502030303020204" pitchFamily="34" charset="0"/>
              </a:rPr>
              <a:t>Find all cells within region</a:t>
            </a:r>
          </a:p>
          <a:p>
            <a:endParaRPr lang="en-AU" sz="1000" b="1" dirty="0">
              <a:latin typeface="Candara" panose="020E0502030303020204" pitchFamily="34" charset="0"/>
            </a:endParaRPr>
          </a:p>
          <a:p>
            <a:r>
              <a:rPr lang="en-AU" sz="1000" b="1" dirty="0">
                <a:latin typeface="Candara" panose="020E0502030303020204" pitchFamily="34" charset="0"/>
              </a:rPr>
              <a:t>Calculate daily average for each cells within region meeting criteria</a:t>
            </a:r>
          </a:p>
          <a:p>
            <a:endParaRPr lang="en-AU" sz="1000" b="1" dirty="0">
              <a:latin typeface="Candara" panose="020E0502030303020204" pitchFamily="34" charset="0"/>
            </a:endParaRPr>
          </a:p>
          <a:p>
            <a:endParaRPr lang="en-AU" sz="1000" b="1" dirty="0">
              <a:latin typeface="Candara" panose="020E0502030303020204" pitchFamily="34" charset="0"/>
            </a:endParaRPr>
          </a:p>
          <a:p>
            <a:endParaRPr lang="en-AU" sz="1000" b="1" dirty="0">
              <a:latin typeface="Candara" panose="020E0502030303020204" pitchFamily="34" charset="0"/>
            </a:endParaRPr>
          </a:p>
          <a:p>
            <a:r>
              <a:rPr lang="en-AU" sz="1000" b="1" dirty="0">
                <a:latin typeface="Candara" panose="020E0502030303020204" pitchFamily="34" charset="0"/>
              </a:rPr>
              <a:t>Calculate daily average area over timespan</a:t>
            </a:r>
          </a:p>
          <a:p>
            <a:endParaRPr lang="en-AU" sz="1000" b="1" dirty="0">
              <a:latin typeface="Candara" panose="020E0502030303020204" pitchFamily="34" charset="0"/>
            </a:endParaRPr>
          </a:p>
          <a:p>
            <a:r>
              <a:rPr lang="en-AU" sz="1000" b="1" dirty="0">
                <a:latin typeface="Candara" panose="020E0502030303020204" pitchFamily="34" charset="0"/>
              </a:rPr>
              <a:t>Regional average</a:t>
            </a:r>
          </a:p>
          <a:p>
            <a:endParaRPr lang="en-AU" sz="1000" b="1" dirty="0">
              <a:latin typeface="Candara" panose="020E0502030303020204" pitchFamily="34" charset="0"/>
            </a:endParaRPr>
          </a:p>
          <a:p>
            <a:endParaRPr lang="en-AU" sz="1000" b="1" dirty="0">
              <a:latin typeface="Candara" panose="020E0502030303020204" pitchFamily="34" charset="0"/>
            </a:endParaRPr>
          </a:p>
        </p:txBody>
      </p:sp>
    </p:spTree>
    <p:extLst>
      <p:ext uri="{BB962C8B-B14F-4D97-AF65-F5344CB8AC3E}">
        <p14:creationId xmlns:p14="http://schemas.microsoft.com/office/powerpoint/2010/main" val="3639717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39D9B-9C4F-4B53-8679-4BA7D082C1F5}"/>
              </a:ext>
            </a:extLst>
          </p:cNvPr>
          <p:cNvSpPr>
            <a:spLocks noGrp="1"/>
          </p:cNvSpPr>
          <p:nvPr>
            <p:ph type="title"/>
          </p:nvPr>
        </p:nvSpPr>
        <p:spPr/>
        <p:txBody>
          <a:bodyPr/>
          <a:lstStyle/>
          <a:p>
            <a:r>
              <a:rPr lang="en-AU" dirty="0"/>
              <a:t>Export 10</a:t>
            </a:r>
          </a:p>
        </p:txBody>
      </p:sp>
      <p:graphicFrame>
        <p:nvGraphicFramePr>
          <p:cNvPr id="4" name="Table 3">
            <a:extLst>
              <a:ext uri="{FF2B5EF4-FFF2-40B4-BE49-F238E27FC236}">
                <a16:creationId xmlns:a16="http://schemas.microsoft.com/office/drawing/2014/main" id="{EB69ADAD-F875-44B4-8CE6-C6849633E9D6}"/>
              </a:ext>
            </a:extLst>
          </p:cNvPr>
          <p:cNvGraphicFramePr>
            <a:graphicFrameLocks noGrp="1"/>
          </p:cNvGraphicFramePr>
          <p:nvPr>
            <p:extLst>
              <p:ext uri="{D42A27DB-BD31-4B8C-83A1-F6EECF244321}">
                <p14:modId xmlns:p14="http://schemas.microsoft.com/office/powerpoint/2010/main" val="864052355"/>
              </p:ext>
            </p:extLst>
          </p:nvPr>
        </p:nvGraphicFramePr>
        <p:xfrm>
          <a:off x="1041069" y="4577798"/>
          <a:ext cx="9728200" cy="723900"/>
        </p:xfrm>
        <a:graphic>
          <a:graphicData uri="http://schemas.openxmlformats.org/drawingml/2006/table">
            <a:tbl>
              <a:tblPr firstRow="1" bandRow="1">
                <a:tableStyleId>{5C22544A-7EE6-4342-B048-85BDC9FD1C3A}</a:tableStyleId>
              </a:tblPr>
              <a:tblGrid>
                <a:gridCol w="3342184">
                  <a:extLst>
                    <a:ext uri="{9D8B030D-6E8A-4147-A177-3AD203B41FA5}">
                      <a16:colId xmlns:a16="http://schemas.microsoft.com/office/drawing/2014/main" val="1999776596"/>
                    </a:ext>
                  </a:extLst>
                </a:gridCol>
                <a:gridCol w="609401">
                  <a:extLst>
                    <a:ext uri="{9D8B030D-6E8A-4147-A177-3AD203B41FA5}">
                      <a16:colId xmlns:a16="http://schemas.microsoft.com/office/drawing/2014/main" val="2024671253"/>
                    </a:ext>
                  </a:extLst>
                </a:gridCol>
                <a:gridCol w="990277">
                  <a:extLst>
                    <a:ext uri="{9D8B030D-6E8A-4147-A177-3AD203B41FA5}">
                      <a16:colId xmlns:a16="http://schemas.microsoft.com/office/drawing/2014/main" val="2972819713"/>
                    </a:ext>
                  </a:extLst>
                </a:gridCol>
                <a:gridCol w="1066452">
                  <a:extLst>
                    <a:ext uri="{9D8B030D-6E8A-4147-A177-3AD203B41FA5}">
                      <a16:colId xmlns:a16="http://schemas.microsoft.com/office/drawing/2014/main" val="1740916753"/>
                    </a:ext>
                  </a:extLst>
                </a:gridCol>
                <a:gridCol w="609401">
                  <a:extLst>
                    <a:ext uri="{9D8B030D-6E8A-4147-A177-3AD203B41FA5}">
                      <a16:colId xmlns:a16="http://schemas.microsoft.com/office/drawing/2014/main" val="1504241479"/>
                    </a:ext>
                  </a:extLst>
                </a:gridCol>
                <a:gridCol w="609401">
                  <a:extLst>
                    <a:ext uri="{9D8B030D-6E8A-4147-A177-3AD203B41FA5}">
                      <a16:colId xmlns:a16="http://schemas.microsoft.com/office/drawing/2014/main" val="2949957704"/>
                    </a:ext>
                  </a:extLst>
                </a:gridCol>
                <a:gridCol w="609401">
                  <a:extLst>
                    <a:ext uri="{9D8B030D-6E8A-4147-A177-3AD203B41FA5}">
                      <a16:colId xmlns:a16="http://schemas.microsoft.com/office/drawing/2014/main" val="2200310033"/>
                    </a:ext>
                  </a:extLst>
                </a:gridCol>
                <a:gridCol w="1891683">
                  <a:extLst>
                    <a:ext uri="{9D8B030D-6E8A-4147-A177-3AD203B41FA5}">
                      <a16:colId xmlns:a16="http://schemas.microsoft.com/office/drawing/2014/main" val="3324384428"/>
                    </a:ext>
                  </a:extLst>
                </a:gridCol>
              </a:tblGrid>
              <a:tr h="361950">
                <a:tc>
                  <a:txBody>
                    <a:bodyPr/>
                    <a:lstStyle/>
                    <a:p>
                      <a:pPr algn="l" fontAlgn="ctr"/>
                      <a:r>
                        <a:rPr lang="en-AU" sz="1000" u="none" strike="noStrike" dirty="0">
                          <a:effectLst/>
                        </a:rPr>
                        <a:t>Critical CPS</a:t>
                      </a:r>
                      <a:endParaRPr lang="en-AU" sz="1000" b="1" i="0" u="none" strike="noStrike" dirty="0">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Indicator</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Importance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Confidence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Reference point</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Time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Space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Measure</a:t>
                      </a:r>
                      <a:endParaRPr lang="en-AU" sz="1000" b="1"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3175176083"/>
                  </a:ext>
                </a:extLst>
              </a:tr>
              <a:tr h="361950">
                <a:tc>
                  <a:txBody>
                    <a:bodyPr/>
                    <a:lstStyle/>
                    <a:p>
                      <a:pPr algn="l" fontAlgn="ctr"/>
                      <a:r>
                        <a:rPr lang="en-AU" sz="1000" u="none" strike="noStrike">
                          <a:effectLst/>
                        </a:rPr>
                        <a:t>Waterbirds (Shorebirds)</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Macroalgae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Moderate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TBD</a:t>
                      </a:r>
                      <a:endParaRPr lang="en-AU" sz="1000" b="1" i="0" u="none" strike="noStrike">
                        <a:solidFill>
                          <a:srgbClr val="FA7D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HSI &gt;0.25</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Sept–Apr</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System-wide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dirty="0">
                          <a:effectLst/>
                        </a:rPr>
                        <a:t>Mean average daily Ha of algae HSI &gt;0.25</a:t>
                      </a:r>
                      <a:endParaRPr lang="en-AU" sz="1000" b="0" i="0" u="none" strike="noStrike" dirty="0">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3852935224"/>
                  </a:ext>
                </a:extLst>
              </a:tr>
            </a:tbl>
          </a:graphicData>
        </a:graphic>
      </p:graphicFrame>
      <p:graphicFrame>
        <p:nvGraphicFramePr>
          <p:cNvPr id="5" name="Table 4">
            <a:extLst>
              <a:ext uri="{FF2B5EF4-FFF2-40B4-BE49-F238E27FC236}">
                <a16:creationId xmlns:a16="http://schemas.microsoft.com/office/drawing/2014/main" id="{55DD7344-1EEA-47AE-8463-F556D9AD0E79}"/>
              </a:ext>
            </a:extLst>
          </p:cNvPr>
          <p:cNvGraphicFramePr>
            <a:graphicFrameLocks noGrp="1"/>
          </p:cNvGraphicFramePr>
          <p:nvPr>
            <p:extLst>
              <p:ext uri="{D42A27DB-BD31-4B8C-83A1-F6EECF244321}">
                <p14:modId xmlns:p14="http://schemas.microsoft.com/office/powerpoint/2010/main" val="2123903439"/>
              </p:ext>
            </p:extLst>
          </p:nvPr>
        </p:nvGraphicFramePr>
        <p:xfrm>
          <a:off x="838200" y="1803952"/>
          <a:ext cx="3340100" cy="952500"/>
        </p:xfrm>
        <a:graphic>
          <a:graphicData uri="http://schemas.openxmlformats.org/drawingml/2006/table">
            <a:tbl>
              <a:tblPr>
                <a:tableStyleId>{5C22544A-7EE6-4342-B048-85BDC9FD1C3A}</a:tableStyleId>
              </a:tblPr>
              <a:tblGrid>
                <a:gridCol w="3340100">
                  <a:extLst>
                    <a:ext uri="{9D8B030D-6E8A-4147-A177-3AD203B41FA5}">
                      <a16:colId xmlns:a16="http://schemas.microsoft.com/office/drawing/2014/main" val="92733112"/>
                    </a:ext>
                  </a:extLst>
                </a:gridCol>
              </a:tblGrid>
              <a:tr h="190500">
                <a:tc>
                  <a:txBody>
                    <a:bodyPr/>
                    <a:lstStyle/>
                    <a:p>
                      <a:pPr algn="l" fontAlgn="b"/>
                      <a:r>
                        <a:rPr lang="en-AU" sz="1100" u="none" strike="noStrike">
                          <a:effectLst/>
                        </a:rPr>
                        <a:t>Single polygon Zone.</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49035310"/>
                  </a:ext>
                </a:extLst>
              </a:tr>
              <a:tr h="190500">
                <a:tc>
                  <a:txBody>
                    <a:bodyPr/>
                    <a:lstStyle/>
                    <a:p>
                      <a:pPr algn="l" fontAlgn="b"/>
                      <a:r>
                        <a:rPr lang="en-AU" sz="1100" u="none" strike="noStrike">
                          <a:effectLst/>
                        </a:rPr>
                        <a:t>Time period e.g. Apr-July</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74564941"/>
                  </a:ext>
                </a:extLst>
              </a:tr>
              <a:tr h="190500">
                <a:tc>
                  <a:txBody>
                    <a:bodyPr/>
                    <a:lstStyle/>
                    <a:p>
                      <a:pPr algn="l" fontAlgn="b"/>
                      <a:r>
                        <a:rPr lang="en-AU" sz="1100" u="none" strike="noStrike">
                          <a:effectLst/>
                        </a:rPr>
                        <a:t>Single Varibale</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7980065"/>
                  </a:ext>
                </a:extLst>
              </a:tr>
              <a:tr h="190500">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05775170"/>
                  </a:ext>
                </a:extLst>
              </a:tr>
              <a:tr h="190500">
                <a:tc>
                  <a:txBody>
                    <a:bodyPr/>
                    <a:lstStyle/>
                    <a:p>
                      <a:pPr algn="l" fontAlgn="b"/>
                      <a:r>
                        <a:rPr lang="en-AU" sz="1100" u="none" strike="noStrike" dirty="0">
                          <a:effectLst/>
                        </a:rPr>
                        <a:t>Mean average daily area (ha) a single condition is met.</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0712324"/>
                  </a:ext>
                </a:extLst>
              </a:tr>
            </a:tbl>
          </a:graphicData>
        </a:graphic>
      </p:graphicFrame>
      <p:sp>
        <p:nvSpPr>
          <p:cNvPr id="6" name="TextBox 5">
            <a:extLst>
              <a:ext uri="{FF2B5EF4-FFF2-40B4-BE49-F238E27FC236}">
                <a16:creationId xmlns:a16="http://schemas.microsoft.com/office/drawing/2014/main" id="{7474CEAB-BB62-440C-BF92-707A9C541AA7}"/>
              </a:ext>
            </a:extLst>
          </p:cNvPr>
          <p:cNvSpPr txBox="1"/>
          <p:nvPr/>
        </p:nvSpPr>
        <p:spPr>
          <a:xfrm>
            <a:off x="7893021" y="1690688"/>
            <a:ext cx="2441543" cy="2092881"/>
          </a:xfrm>
          <a:prstGeom prst="rect">
            <a:avLst/>
          </a:prstGeom>
          <a:noFill/>
        </p:spPr>
        <p:txBody>
          <a:bodyPr wrap="square" rtlCol="0">
            <a:spAutoFit/>
          </a:bodyPr>
          <a:lstStyle/>
          <a:p>
            <a:r>
              <a:rPr lang="en-AU" sz="1000" b="1" dirty="0">
                <a:latin typeface="Candara" panose="020E0502030303020204" pitchFamily="34" charset="0"/>
              </a:rPr>
              <a:t>Find all cells within region</a:t>
            </a:r>
          </a:p>
          <a:p>
            <a:endParaRPr lang="en-AU" sz="1000" b="1" dirty="0">
              <a:latin typeface="Candara" panose="020E0502030303020204" pitchFamily="34" charset="0"/>
            </a:endParaRPr>
          </a:p>
          <a:p>
            <a:r>
              <a:rPr lang="en-AU" sz="1000" b="1" dirty="0">
                <a:latin typeface="Candara" panose="020E0502030303020204" pitchFamily="34" charset="0"/>
              </a:rPr>
              <a:t>Calculate daily average for each cells within region meeting criteria</a:t>
            </a:r>
          </a:p>
          <a:p>
            <a:endParaRPr lang="en-AU" sz="1000" b="1" dirty="0">
              <a:latin typeface="Candara" panose="020E0502030303020204" pitchFamily="34" charset="0"/>
            </a:endParaRPr>
          </a:p>
          <a:p>
            <a:r>
              <a:rPr lang="en-AU" sz="1000" b="1" dirty="0">
                <a:latin typeface="Candara" panose="020E0502030303020204" pitchFamily="34" charset="0"/>
              </a:rPr>
              <a:t>Calculate daily average area over timespan</a:t>
            </a:r>
          </a:p>
          <a:p>
            <a:endParaRPr lang="en-AU" sz="1000" b="1" dirty="0">
              <a:latin typeface="Candara" panose="020E0502030303020204" pitchFamily="34" charset="0"/>
            </a:endParaRPr>
          </a:p>
          <a:p>
            <a:r>
              <a:rPr lang="en-AU" sz="1000" b="1" dirty="0">
                <a:latin typeface="Candara" panose="020E0502030303020204" pitchFamily="34" charset="0"/>
              </a:rPr>
              <a:t>Regional average</a:t>
            </a:r>
          </a:p>
          <a:p>
            <a:endParaRPr lang="en-AU" sz="1000" b="1" dirty="0">
              <a:latin typeface="Candara" panose="020E0502030303020204" pitchFamily="34" charset="0"/>
            </a:endParaRPr>
          </a:p>
          <a:p>
            <a:r>
              <a:rPr lang="en-AU" sz="1000" b="1" dirty="0">
                <a:latin typeface="Candara" panose="020E0502030303020204" pitchFamily="34" charset="0"/>
              </a:rPr>
              <a:t>Should be merged with export 9</a:t>
            </a:r>
          </a:p>
          <a:p>
            <a:endParaRPr lang="en-AU" sz="1000" b="1" dirty="0">
              <a:latin typeface="Candara" panose="020E0502030303020204" pitchFamily="34" charset="0"/>
            </a:endParaRPr>
          </a:p>
          <a:p>
            <a:endParaRPr lang="en-AU" sz="1000" b="1" dirty="0">
              <a:latin typeface="Candara" panose="020E0502030303020204" pitchFamily="34" charset="0"/>
            </a:endParaRPr>
          </a:p>
        </p:txBody>
      </p:sp>
    </p:spTree>
    <p:extLst>
      <p:ext uri="{BB962C8B-B14F-4D97-AF65-F5344CB8AC3E}">
        <p14:creationId xmlns:p14="http://schemas.microsoft.com/office/powerpoint/2010/main" val="2182447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3C158-C241-47AB-A227-E72FD75AA4EE}"/>
              </a:ext>
            </a:extLst>
          </p:cNvPr>
          <p:cNvSpPr>
            <a:spLocks noGrp="1"/>
          </p:cNvSpPr>
          <p:nvPr>
            <p:ph type="title"/>
          </p:nvPr>
        </p:nvSpPr>
        <p:spPr/>
        <p:txBody>
          <a:bodyPr/>
          <a:lstStyle/>
          <a:p>
            <a:r>
              <a:rPr lang="en-AU" dirty="0"/>
              <a:t>Export 11</a:t>
            </a:r>
          </a:p>
        </p:txBody>
      </p:sp>
      <p:graphicFrame>
        <p:nvGraphicFramePr>
          <p:cNvPr id="4" name="Table 3">
            <a:extLst>
              <a:ext uri="{FF2B5EF4-FFF2-40B4-BE49-F238E27FC236}">
                <a16:creationId xmlns:a16="http://schemas.microsoft.com/office/drawing/2014/main" id="{040C5450-B50A-46E4-A515-F7E0F9D8ED0E}"/>
              </a:ext>
            </a:extLst>
          </p:cNvPr>
          <p:cNvGraphicFramePr>
            <a:graphicFrameLocks noGrp="1"/>
          </p:cNvGraphicFramePr>
          <p:nvPr>
            <p:extLst>
              <p:ext uri="{D42A27DB-BD31-4B8C-83A1-F6EECF244321}">
                <p14:modId xmlns:p14="http://schemas.microsoft.com/office/powerpoint/2010/main" val="71945010"/>
              </p:ext>
            </p:extLst>
          </p:nvPr>
        </p:nvGraphicFramePr>
        <p:xfrm>
          <a:off x="838200" y="2654576"/>
          <a:ext cx="9321799" cy="3695700"/>
        </p:xfrm>
        <a:graphic>
          <a:graphicData uri="http://schemas.openxmlformats.org/drawingml/2006/table">
            <a:tbl>
              <a:tblPr firstRow="1" bandRow="1">
                <a:tableStyleId>{5C22544A-7EE6-4342-B048-85BDC9FD1C3A}</a:tableStyleId>
              </a:tblPr>
              <a:tblGrid>
                <a:gridCol w="3151702">
                  <a:extLst>
                    <a:ext uri="{9D8B030D-6E8A-4147-A177-3AD203B41FA5}">
                      <a16:colId xmlns:a16="http://schemas.microsoft.com/office/drawing/2014/main" val="4146095207"/>
                    </a:ext>
                  </a:extLst>
                </a:gridCol>
                <a:gridCol w="952176">
                  <a:extLst>
                    <a:ext uri="{9D8B030D-6E8A-4147-A177-3AD203B41FA5}">
                      <a16:colId xmlns:a16="http://schemas.microsoft.com/office/drawing/2014/main" val="3321274272"/>
                    </a:ext>
                  </a:extLst>
                </a:gridCol>
                <a:gridCol w="609392">
                  <a:extLst>
                    <a:ext uri="{9D8B030D-6E8A-4147-A177-3AD203B41FA5}">
                      <a16:colId xmlns:a16="http://schemas.microsoft.com/office/drawing/2014/main" val="634427880"/>
                    </a:ext>
                  </a:extLst>
                </a:gridCol>
                <a:gridCol w="609392">
                  <a:extLst>
                    <a:ext uri="{9D8B030D-6E8A-4147-A177-3AD203B41FA5}">
                      <a16:colId xmlns:a16="http://schemas.microsoft.com/office/drawing/2014/main" val="815994974"/>
                    </a:ext>
                  </a:extLst>
                </a:gridCol>
                <a:gridCol w="609392">
                  <a:extLst>
                    <a:ext uri="{9D8B030D-6E8A-4147-A177-3AD203B41FA5}">
                      <a16:colId xmlns:a16="http://schemas.microsoft.com/office/drawing/2014/main" val="493554633"/>
                    </a:ext>
                  </a:extLst>
                </a:gridCol>
                <a:gridCol w="609392">
                  <a:extLst>
                    <a:ext uri="{9D8B030D-6E8A-4147-A177-3AD203B41FA5}">
                      <a16:colId xmlns:a16="http://schemas.microsoft.com/office/drawing/2014/main" val="3771421573"/>
                    </a:ext>
                  </a:extLst>
                </a:gridCol>
                <a:gridCol w="2780353">
                  <a:extLst>
                    <a:ext uri="{9D8B030D-6E8A-4147-A177-3AD203B41FA5}">
                      <a16:colId xmlns:a16="http://schemas.microsoft.com/office/drawing/2014/main" val="2683856988"/>
                    </a:ext>
                  </a:extLst>
                </a:gridCol>
              </a:tblGrid>
              <a:tr h="371475">
                <a:tc>
                  <a:txBody>
                    <a:bodyPr/>
                    <a:lstStyle/>
                    <a:p>
                      <a:pPr algn="l" fontAlgn="ctr"/>
                      <a:r>
                        <a:rPr lang="en-AU" sz="1000" u="none" strike="noStrike">
                          <a:effectLst/>
                        </a:rPr>
                        <a:t>Critical CPS</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Indicator</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Confidence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Reference point</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Time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Space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Measure</a:t>
                      </a:r>
                      <a:endParaRPr lang="en-AU" sz="1000" b="1"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3683303540"/>
                  </a:ext>
                </a:extLst>
              </a:tr>
              <a:tr h="552450">
                <a:tc>
                  <a:txBody>
                    <a:bodyPr/>
                    <a:lstStyle/>
                    <a:p>
                      <a:pPr algn="l" fontAlgn="ctr"/>
                      <a:r>
                        <a:rPr lang="en-AU" sz="1000" u="none" strike="noStrike">
                          <a:effectLst/>
                        </a:rPr>
                        <a:t>Surface water regime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Water level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ctr"/>
                      <a:r>
                        <a:rPr lang="en-AU" sz="1000" u="none" strike="noStrike">
                          <a:effectLst/>
                        </a:rPr>
                        <a:t>+0.3 m AHD (RCT)</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June-Aug</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CSL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 of days CSL lagoon-averaged mean-daily water levels (via CSL stations A4260633, A4261209 and A4261165) are ≥+0.3 m AHD</a:t>
                      </a:r>
                      <a:endParaRPr lang="en-AU" sz="1000" b="0"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488991594"/>
                  </a:ext>
                </a:extLst>
              </a:tr>
              <a:tr h="552450">
                <a:tc>
                  <a:txBody>
                    <a:bodyPr/>
                    <a:lstStyle/>
                    <a:p>
                      <a:pPr algn="l" fontAlgn="ctr"/>
                      <a:r>
                        <a:rPr lang="en-AU" sz="1000" u="none" strike="noStrike">
                          <a:effectLst/>
                        </a:rPr>
                        <a:t>Surface water regime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Water level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ctr"/>
                      <a:r>
                        <a:rPr lang="en-AU" sz="1000" u="none" strike="noStrike">
                          <a:effectLst/>
                        </a:rPr>
                        <a:t>+0.2 m AHD (MT)</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June-Aug</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CSL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 of CSL lagoon-averaged mean-daily water levels (via CSL stations A4260633, A4261209 and A4261165) are &lt;+0.2 m AHD</a:t>
                      </a:r>
                      <a:endParaRPr lang="en-AU" sz="1000" b="0"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3165707613"/>
                  </a:ext>
                </a:extLst>
              </a:tr>
              <a:tr h="914400">
                <a:tc>
                  <a:txBody>
                    <a:bodyPr/>
                    <a:lstStyle/>
                    <a:p>
                      <a:pPr algn="l" fontAlgn="ctr"/>
                      <a:r>
                        <a:rPr lang="en-AU" sz="1000" u="none" strike="noStrike">
                          <a:effectLst/>
                        </a:rPr>
                        <a:t>Surface water regime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Water level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ctr"/>
                      <a:r>
                        <a:rPr lang="en-AU" sz="1000" u="none" strike="noStrike">
                          <a:effectLst/>
                        </a:rPr>
                        <a:t>+0.2 m AHD (lower bound of RCT) </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Sep-Dec</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CSL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 of days CSL lagoon-averaged mean-daily water levels (via CSL stations A4260633, A4261209 and A4261165) are ≥+0.2 m AHD</a:t>
                      </a:r>
                      <a:endParaRPr lang="en-AU" sz="1000" b="0"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751200501"/>
                  </a:ext>
                </a:extLst>
              </a:tr>
              <a:tr h="552450">
                <a:tc>
                  <a:txBody>
                    <a:bodyPr/>
                    <a:lstStyle/>
                    <a:p>
                      <a:pPr algn="l" fontAlgn="ctr"/>
                      <a:r>
                        <a:rPr lang="en-AU" sz="1000" u="none" strike="noStrike">
                          <a:effectLst/>
                        </a:rPr>
                        <a:t>Surface water regime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Water level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ctr"/>
                      <a:r>
                        <a:rPr lang="en-AU" sz="1000" u="none" strike="noStrike">
                          <a:effectLst/>
                        </a:rPr>
                        <a:t>+0.15 m AHD (MT)</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Sep-Dec</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CSL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 CSL lagoon-averaged mean-daily water levels (via CSL stations A4260633, A4261209 and A4261165) are &lt;+0.15 m AHD</a:t>
                      </a:r>
                      <a:endParaRPr lang="en-AU" sz="1000" b="0"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964674476"/>
                  </a:ext>
                </a:extLst>
              </a:tr>
              <a:tr h="200025">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6888274"/>
                  </a:ext>
                </a:extLst>
              </a:tr>
              <a:tr h="552450">
                <a:tc>
                  <a:txBody>
                    <a:bodyPr/>
                    <a:lstStyle/>
                    <a:p>
                      <a:pPr algn="l" fontAlgn="ctr"/>
                      <a:r>
                        <a:rPr lang="en-AU" sz="1000" u="none" strike="noStrike">
                          <a:effectLst/>
                        </a:rPr>
                        <a:t>Surface water regime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Salinity</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ctr"/>
                      <a:r>
                        <a:rPr lang="en-AU" sz="1000" u="none" strike="noStrike">
                          <a:effectLst/>
                        </a:rPr>
                        <a:t>100 g/L (RCT)</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Year-round</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CSL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dirty="0">
                          <a:effectLst/>
                        </a:rPr>
                        <a:t>% of days that the mean daily Lagoon average salinity (via A4261134, A4261135 and A4260572) is &lt;100 g/L</a:t>
                      </a:r>
                      <a:endParaRPr lang="en-AU" sz="1000" b="0" i="0" u="none" strike="noStrike" dirty="0">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2997163065"/>
                  </a:ext>
                </a:extLst>
              </a:tr>
            </a:tbl>
          </a:graphicData>
        </a:graphic>
      </p:graphicFrame>
      <p:graphicFrame>
        <p:nvGraphicFramePr>
          <p:cNvPr id="6" name="Table 5">
            <a:extLst>
              <a:ext uri="{FF2B5EF4-FFF2-40B4-BE49-F238E27FC236}">
                <a16:creationId xmlns:a16="http://schemas.microsoft.com/office/drawing/2014/main" id="{3BD8C5C7-5AA3-4775-B765-84655AD7EF76}"/>
              </a:ext>
            </a:extLst>
          </p:cNvPr>
          <p:cNvGraphicFramePr>
            <a:graphicFrameLocks noGrp="1"/>
          </p:cNvGraphicFramePr>
          <p:nvPr>
            <p:extLst>
              <p:ext uri="{D42A27DB-BD31-4B8C-83A1-F6EECF244321}">
                <p14:modId xmlns:p14="http://schemas.microsoft.com/office/powerpoint/2010/main" val="1603613755"/>
              </p:ext>
            </p:extLst>
          </p:nvPr>
        </p:nvGraphicFramePr>
        <p:xfrm>
          <a:off x="838200" y="1410632"/>
          <a:ext cx="3149600" cy="762000"/>
        </p:xfrm>
        <a:graphic>
          <a:graphicData uri="http://schemas.openxmlformats.org/drawingml/2006/table">
            <a:tbl>
              <a:tblPr>
                <a:tableStyleId>{5C22544A-7EE6-4342-B048-85BDC9FD1C3A}</a:tableStyleId>
              </a:tblPr>
              <a:tblGrid>
                <a:gridCol w="3149600">
                  <a:extLst>
                    <a:ext uri="{9D8B030D-6E8A-4147-A177-3AD203B41FA5}">
                      <a16:colId xmlns:a16="http://schemas.microsoft.com/office/drawing/2014/main" val="2318130993"/>
                    </a:ext>
                  </a:extLst>
                </a:gridCol>
              </a:tblGrid>
              <a:tr h="190500">
                <a:tc>
                  <a:txBody>
                    <a:bodyPr/>
                    <a:lstStyle/>
                    <a:p>
                      <a:pPr algn="l" fontAlgn="b"/>
                      <a:r>
                        <a:rPr lang="en-AU" sz="1100" u="none" strike="noStrike">
                          <a:effectLst/>
                        </a:rPr>
                        <a:t>Export Type 11</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07324215"/>
                  </a:ext>
                </a:extLst>
              </a:tr>
              <a:tr h="190500">
                <a:tc>
                  <a:txBody>
                    <a:bodyPr/>
                    <a:lstStyle/>
                    <a:p>
                      <a:pPr algn="l" fontAlgn="b"/>
                      <a:r>
                        <a:rPr lang="en-AU" sz="1100" u="none" strike="noStrike">
                          <a:effectLst/>
                        </a:rPr>
                        <a:t>Single Varibale</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9312479"/>
                  </a:ext>
                </a:extLst>
              </a:tr>
              <a:tr h="190500">
                <a:tc>
                  <a:txBody>
                    <a:bodyPr/>
                    <a:lstStyle/>
                    <a:p>
                      <a:pPr algn="l" fontAlgn="b"/>
                      <a:r>
                        <a:rPr lang="en-AU" sz="1100" u="none" strike="noStrike">
                          <a:effectLst/>
                        </a:rPr>
                        <a:t>At a single cell.</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10628932"/>
                  </a:ext>
                </a:extLst>
              </a:tr>
              <a:tr h="190500">
                <a:tc>
                  <a:txBody>
                    <a:bodyPr/>
                    <a:lstStyle/>
                    <a:p>
                      <a:pPr algn="l" fontAlgn="b"/>
                      <a:r>
                        <a:rPr lang="en-AU" sz="1100" u="none" strike="noStrike" dirty="0">
                          <a:effectLst/>
                        </a:rPr>
                        <a:t>Percentage days where lagoon is above a condition</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31194421"/>
                  </a:ext>
                </a:extLst>
              </a:tr>
            </a:tbl>
          </a:graphicData>
        </a:graphic>
      </p:graphicFrame>
      <p:sp>
        <p:nvSpPr>
          <p:cNvPr id="7" name="TextBox 6">
            <a:extLst>
              <a:ext uri="{FF2B5EF4-FFF2-40B4-BE49-F238E27FC236}">
                <a16:creationId xmlns:a16="http://schemas.microsoft.com/office/drawing/2014/main" id="{B2B0EB40-C972-4F70-B680-784DA8BDC7BB}"/>
              </a:ext>
            </a:extLst>
          </p:cNvPr>
          <p:cNvSpPr txBox="1"/>
          <p:nvPr/>
        </p:nvSpPr>
        <p:spPr>
          <a:xfrm>
            <a:off x="9006204" y="752142"/>
            <a:ext cx="2441543" cy="1785104"/>
          </a:xfrm>
          <a:prstGeom prst="rect">
            <a:avLst/>
          </a:prstGeom>
          <a:noFill/>
        </p:spPr>
        <p:txBody>
          <a:bodyPr wrap="square" rtlCol="0">
            <a:spAutoFit/>
          </a:bodyPr>
          <a:lstStyle/>
          <a:p>
            <a:r>
              <a:rPr lang="en-AU" sz="1000" b="1" dirty="0">
                <a:latin typeface="Candara" panose="020E0502030303020204" pitchFamily="34" charset="0"/>
              </a:rPr>
              <a:t>Find nearest model cells to given point X/Y</a:t>
            </a:r>
          </a:p>
          <a:p>
            <a:endParaRPr lang="en-AU" sz="1000" b="1" dirty="0">
              <a:latin typeface="Candara" panose="020E0502030303020204" pitchFamily="34" charset="0"/>
            </a:endParaRPr>
          </a:p>
          <a:p>
            <a:r>
              <a:rPr lang="en-AU" sz="1000" b="1" dirty="0">
                <a:latin typeface="Candara" panose="020E0502030303020204" pitchFamily="34" charset="0"/>
              </a:rPr>
              <a:t>Create a array for each site</a:t>
            </a:r>
          </a:p>
          <a:p>
            <a:endParaRPr lang="en-AU" sz="1000" b="1" dirty="0">
              <a:latin typeface="Candara" panose="020E0502030303020204" pitchFamily="34" charset="0"/>
            </a:endParaRPr>
          </a:p>
          <a:p>
            <a:r>
              <a:rPr lang="en-AU" sz="1000" b="1" dirty="0">
                <a:latin typeface="Candara" panose="020E0502030303020204" pitchFamily="34" charset="0"/>
              </a:rPr>
              <a:t>Create a timestep array with the mean values for the sites at each timestep</a:t>
            </a:r>
          </a:p>
          <a:p>
            <a:endParaRPr lang="en-AU" sz="1000" b="1" dirty="0">
              <a:latin typeface="Candara" panose="020E0502030303020204" pitchFamily="34" charset="0"/>
            </a:endParaRPr>
          </a:p>
          <a:p>
            <a:r>
              <a:rPr lang="en-AU" sz="1000" b="1" dirty="0">
                <a:latin typeface="Candara" panose="020E0502030303020204" pitchFamily="34" charset="0"/>
              </a:rPr>
              <a:t>Calculate event results.</a:t>
            </a:r>
          </a:p>
          <a:p>
            <a:endParaRPr lang="en-AU" sz="1000" b="1" dirty="0">
              <a:latin typeface="Candara" panose="020E0502030303020204" pitchFamily="34" charset="0"/>
            </a:endParaRPr>
          </a:p>
          <a:p>
            <a:endParaRPr lang="en-AU" sz="1000" b="1" dirty="0">
              <a:latin typeface="Candara" panose="020E0502030303020204" pitchFamily="34" charset="0"/>
            </a:endParaRPr>
          </a:p>
        </p:txBody>
      </p:sp>
    </p:spTree>
    <p:extLst>
      <p:ext uri="{BB962C8B-B14F-4D97-AF65-F5344CB8AC3E}">
        <p14:creationId xmlns:p14="http://schemas.microsoft.com/office/powerpoint/2010/main" val="3247871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6A28C-9C79-4BDA-BB16-22C98B119EE2}"/>
              </a:ext>
            </a:extLst>
          </p:cNvPr>
          <p:cNvSpPr>
            <a:spLocks noGrp="1"/>
          </p:cNvSpPr>
          <p:nvPr>
            <p:ph type="title"/>
          </p:nvPr>
        </p:nvSpPr>
        <p:spPr/>
        <p:txBody>
          <a:bodyPr/>
          <a:lstStyle/>
          <a:p>
            <a:r>
              <a:rPr lang="en-AU" dirty="0"/>
              <a:t>Export 12</a:t>
            </a:r>
          </a:p>
        </p:txBody>
      </p:sp>
      <p:graphicFrame>
        <p:nvGraphicFramePr>
          <p:cNvPr id="4" name="Table 3">
            <a:extLst>
              <a:ext uri="{FF2B5EF4-FFF2-40B4-BE49-F238E27FC236}">
                <a16:creationId xmlns:a16="http://schemas.microsoft.com/office/drawing/2014/main" id="{31FDF2F9-5EB0-4ED8-B7A8-9C9F31945E3C}"/>
              </a:ext>
            </a:extLst>
          </p:cNvPr>
          <p:cNvGraphicFramePr>
            <a:graphicFrameLocks noGrp="1"/>
          </p:cNvGraphicFramePr>
          <p:nvPr>
            <p:extLst>
              <p:ext uri="{D42A27DB-BD31-4B8C-83A1-F6EECF244321}">
                <p14:modId xmlns:p14="http://schemas.microsoft.com/office/powerpoint/2010/main" val="3056055302"/>
              </p:ext>
            </p:extLst>
          </p:nvPr>
        </p:nvGraphicFramePr>
        <p:xfrm>
          <a:off x="838200" y="3617636"/>
          <a:ext cx="7365999" cy="2962275"/>
        </p:xfrm>
        <a:graphic>
          <a:graphicData uri="http://schemas.openxmlformats.org/drawingml/2006/table">
            <a:tbl>
              <a:tblPr firstRow="1" bandRow="1">
                <a:tableStyleId>{5C22544A-7EE6-4342-B048-85BDC9FD1C3A}</a:tableStyleId>
              </a:tblPr>
              <a:tblGrid>
                <a:gridCol w="1345620">
                  <a:extLst>
                    <a:ext uri="{9D8B030D-6E8A-4147-A177-3AD203B41FA5}">
                      <a16:colId xmlns:a16="http://schemas.microsoft.com/office/drawing/2014/main" val="4234166486"/>
                    </a:ext>
                  </a:extLst>
                </a:gridCol>
                <a:gridCol w="609337">
                  <a:extLst>
                    <a:ext uri="{9D8B030D-6E8A-4147-A177-3AD203B41FA5}">
                      <a16:colId xmlns:a16="http://schemas.microsoft.com/office/drawing/2014/main" val="803578606"/>
                    </a:ext>
                  </a:extLst>
                </a:gridCol>
                <a:gridCol w="609337">
                  <a:extLst>
                    <a:ext uri="{9D8B030D-6E8A-4147-A177-3AD203B41FA5}">
                      <a16:colId xmlns:a16="http://schemas.microsoft.com/office/drawing/2014/main" val="604678455"/>
                    </a:ext>
                  </a:extLst>
                </a:gridCol>
                <a:gridCol w="1155202">
                  <a:extLst>
                    <a:ext uri="{9D8B030D-6E8A-4147-A177-3AD203B41FA5}">
                      <a16:colId xmlns:a16="http://schemas.microsoft.com/office/drawing/2014/main" val="348900001"/>
                    </a:ext>
                  </a:extLst>
                </a:gridCol>
                <a:gridCol w="609337">
                  <a:extLst>
                    <a:ext uri="{9D8B030D-6E8A-4147-A177-3AD203B41FA5}">
                      <a16:colId xmlns:a16="http://schemas.microsoft.com/office/drawing/2014/main" val="3398376137"/>
                    </a:ext>
                  </a:extLst>
                </a:gridCol>
                <a:gridCol w="609337">
                  <a:extLst>
                    <a:ext uri="{9D8B030D-6E8A-4147-A177-3AD203B41FA5}">
                      <a16:colId xmlns:a16="http://schemas.microsoft.com/office/drawing/2014/main" val="3370296211"/>
                    </a:ext>
                  </a:extLst>
                </a:gridCol>
                <a:gridCol w="2427829">
                  <a:extLst>
                    <a:ext uri="{9D8B030D-6E8A-4147-A177-3AD203B41FA5}">
                      <a16:colId xmlns:a16="http://schemas.microsoft.com/office/drawing/2014/main" val="1145012063"/>
                    </a:ext>
                  </a:extLst>
                </a:gridCol>
              </a:tblGrid>
              <a:tr h="371475">
                <a:tc>
                  <a:txBody>
                    <a:bodyPr/>
                    <a:lstStyle/>
                    <a:p>
                      <a:pPr algn="l" fontAlgn="ctr"/>
                      <a:r>
                        <a:rPr lang="en-AU" sz="1000" u="none" strike="noStrike">
                          <a:effectLst/>
                        </a:rPr>
                        <a:t>Critical CPS</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Indicator</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Confidence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Reference point</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Time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Space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Measure</a:t>
                      </a:r>
                      <a:endParaRPr lang="en-AU" sz="1000" b="1"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4128227412"/>
                  </a:ext>
                </a:extLst>
              </a:tr>
              <a:tr h="733425">
                <a:tc>
                  <a:txBody>
                    <a:bodyPr/>
                    <a:lstStyle/>
                    <a:p>
                      <a:pPr algn="l" fontAlgn="ctr"/>
                      <a:r>
                        <a:rPr lang="en-AU" sz="1000" u="none" strike="noStrike">
                          <a:effectLst/>
                        </a:rPr>
                        <a:t>Surface water regime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Salinity</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ctr"/>
                      <a:r>
                        <a:rPr lang="nl-NL" sz="1000" u="none" strike="noStrike">
                          <a:effectLst/>
                        </a:rPr>
                        <a:t>35 g/L (RCT/MT)</a:t>
                      </a:r>
                      <a:endParaRPr lang="nl-NL"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Year-round</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 of months that the mean monthly estuary-averaged salinity (via stations A4261036 A4261039, A4261128, A4261043) is &lt;35 g/L</a:t>
                      </a:r>
                      <a:endParaRPr lang="en-AU" sz="1000" b="0"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4086451906"/>
                  </a:ext>
                </a:extLst>
              </a:tr>
              <a:tr h="552450">
                <a:tc>
                  <a:txBody>
                    <a:bodyPr/>
                    <a:lstStyle/>
                    <a:p>
                      <a:pPr algn="l" fontAlgn="ctr"/>
                      <a:r>
                        <a:rPr lang="en-AU" sz="1000" u="none" strike="noStrike">
                          <a:effectLst/>
                        </a:rPr>
                        <a:t>Surface water regime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Salinity</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ctr"/>
                      <a:r>
                        <a:rPr lang="nl-NL" sz="1000" u="none" strike="noStrike">
                          <a:effectLst/>
                        </a:rPr>
                        <a:t>45 g/L (RCT/MT)</a:t>
                      </a:r>
                      <a:endParaRPr lang="nl-NL"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Year-round</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CNL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 of months that the mean monthly lagoon-averaged salinity (via A4261134, A4261135 and A4260572) is &lt;45 g/L</a:t>
                      </a:r>
                      <a:endParaRPr lang="en-AU" sz="1000" b="0"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3916307184"/>
                  </a:ext>
                </a:extLst>
              </a:tr>
              <a:tr h="552450">
                <a:tc>
                  <a:txBody>
                    <a:bodyPr/>
                    <a:lstStyle/>
                    <a:p>
                      <a:pPr algn="l" fontAlgn="ctr"/>
                      <a:r>
                        <a:rPr lang="en-AU" sz="1000" u="none" strike="noStrike">
                          <a:effectLst/>
                        </a:rPr>
                        <a:t>Surface water regime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Salinity</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ctr"/>
                      <a:r>
                        <a:rPr lang="nl-NL" sz="1000" u="none" strike="noStrike">
                          <a:effectLst/>
                        </a:rPr>
                        <a:t>60 g/L (RCT/MT)</a:t>
                      </a:r>
                      <a:endParaRPr lang="nl-NL"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June-Aug</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CSL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 of months that the mean monthly lagoon-averaged salinity (via A4261134, A4261135 and A4260572) is &lt;60 g/L</a:t>
                      </a:r>
                      <a:endParaRPr lang="en-AU" sz="1000" b="0"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301010078"/>
                  </a:ext>
                </a:extLst>
              </a:tr>
              <a:tr h="200025">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757589"/>
                  </a:ext>
                </a:extLst>
              </a:tr>
              <a:tr h="552450">
                <a:tc>
                  <a:txBody>
                    <a:bodyPr/>
                    <a:lstStyle/>
                    <a:p>
                      <a:pPr algn="l" fontAlgn="ctr"/>
                      <a:r>
                        <a:rPr lang="en-AU" sz="1000" u="none" strike="noStrike">
                          <a:effectLst/>
                        </a:rPr>
                        <a:t>Surface water regime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Salinity</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ctr"/>
                      <a:r>
                        <a:rPr lang="en-AU" sz="1000" u="none" strike="noStrike">
                          <a:effectLst/>
                        </a:rPr>
                        <a:t>100 g/L (MT)</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Year-round</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CSL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dirty="0">
                          <a:effectLst/>
                        </a:rPr>
                        <a:t>% of months that the mean monthly lagoon-averaged salinity (via A4261134, A4261135 and A4260572) is &gt;100 g/L</a:t>
                      </a:r>
                      <a:endParaRPr lang="en-AU" sz="1000" b="0" i="0" u="none" strike="noStrike" dirty="0">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2473893690"/>
                  </a:ext>
                </a:extLst>
              </a:tr>
            </a:tbl>
          </a:graphicData>
        </a:graphic>
      </p:graphicFrame>
      <p:graphicFrame>
        <p:nvGraphicFramePr>
          <p:cNvPr id="5" name="Table 4">
            <a:extLst>
              <a:ext uri="{FF2B5EF4-FFF2-40B4-BE49-F238E27FC236}">
                <a16:creationId xmlns:a16="http://schemas.microsoft.com/office/drawing/2014/main" id="{F29F6BE6-7B71-4176-A668-61B8BF4C88DE}"/>
              </a:ext>
            </a:extLst>
          </p:cNvPr>
          <p:cNvGraphicFramePr>
            <a:graphicFrameLocks noGrp="1"/>
          </p:cNvGraphicFramePr>
          <p:nvPr>
            <p:extLst>
              <p:ext uri="{D42A27DB-BD31-4B8C-83A1-F6EECF244321}">
                <p14:modId xmlns:p14="http://schemas.microsoft.com/office/powerpoint/2010/main" val="3734468168"/>
              </p:ext>
            </p:extLst>
          </p:nvPr>
        </p:nvGraphicFramePr>
        <p:xfrm>
          <a:off x="838200" y="1570216"/>
          <a:ext cx="3445042" cy="762000"/>
        </p:xfrm>
        <a:graphic>
          <a:graphicData uri="http://schemas.openxmlformats.org/drawingml/2006/table">
            <a:tbl>
              <a:tblPr>
                <a:tableStyleId>{5C22544A-7EE6-4342-B048-85BDC9FD1C3A}</a:tableStyleId>
              </a:tblPr>
              <a:tblGrid>
                <a:gridCol w="3445042">
                  <a:extLst>
                    <a:ext uri="{9D8B030D-6E8A-4147-A177-3AD203B41FA5}">
                      <a16:colId xmlns:a16="http://schemas.microsoft.com/office/drawing/2014/main" val="366307121"/>
                    </a:ext>
                  </a:extLst>
                </a:gridCol>
              </a:tblGrid>
              <a:tr h="190500">
                <a:tc>
                  <a:txBody>
                    <a:bodyPr/>
                    <a:lstStyle/>
                    <a:p>
                      <a:pPr algn="l" fontAlgn="b"/>
                      <a:r>
                        <a:rPr lang="en-AU" sz="1100" u="none" strike="noStrike">
                          <a:effectLst/>
                        </a:rPr>
                        <a:t>Export Type 12</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0229080"/>
                  </a:ext>
                </a:extLst>
              </a:tr>
              <a:tr h="190500">
                <a:tc>
                  <a:txBody>
                    <a:bodyPr/>
                    <a:lstStyle/>
                    <a:p>
                      <a:pPr algn="l" fontAlgn="b"/>
                      <a:r>
                        <a:rPr lang="en-AU" sz="1100" u="none" strike="noStrike">
                          <a:effectLst/>
                        </a:rPr>
                        <a:t>Single Varibale</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4473928"/>
                  </a:ext>
                </a:extLst>
              </a:tr>
              <a:tr h="190500">
                <a:tc>
                  <a:txBody>
                    <a:bodyPr/>
                    <a:lstStyle/>
                    <a:p>
                      <a:pPr algn="l" fontAlgn="b"/>
                      <a:r>
                        <a:rPr lang="en-AU" sz="1100" u="none" strike="noStrike">
                          <a:effectLst/>
                        </a:rPr>
                        <a:t>At a single cell.</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955829"/>
                  </a:ext>
                </a:extLst>
              </a:tr>
              <a:tr h="190500">
                <a:tc>
                  <a:txBody>
                    <a:bodyPr/>
                    <a:lstStyle/>
                    <a:p>
                      <a:pPr algn="l" fontAlgn="b"/>
                      <a:r>
                        <a:rPr lang="en-AU" sz="1100" u="none" strike="noStrike" dirty="0">
                          <a:effectLst/>
                        </a:rPr>
                        <a:t>Percentage Months where lagoon is above a condition</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18086932"/>
                  </a:ext>
                </a:extLst>
              </a:tr>
            </a:tbl>
          </a:graphicData>
        </a:graphic>
      </p:graphicFrame>
      <p:sp>
        <p:nvSpPr>
          <p:cNvPr id="6" name="TextBox 5">
            <a:extLst>
              <a:ext uri="{FF2B5EF4-FFF2-40B4-BE49-F238E27FC236}">
                <a16:creationId xmlns:a16="http://schemas.microsoft.com/office/drawing/2014/main" id="{84FC3383-5455-41CD-971F-2B1DDA496BFE}"/>
              </a:ext>
            </a:extLst>
          </p:cNvPr>
          <p:cNvSpPr txBox="1"/>
          <p:nvPr/>
        </p:nvSpPr>
        <p:spPr>
          <a:xfrm>
            <a:off x="9006204" y="752142"/>
            <a:ext cx="2441543" cy="2092881"/>
          </a:xfrm>
          <a:prstGeom prst="rect">
            <a:avLst/>
          </a:prstGeom>
          <a:noFill/>
        </p:spPr>
        <p:txBody>
          <a:bodyPr wrap="square" rtlCol="0">
            <a:spAutoFit/>
          </a:bodyPr>
          <a:lstStyle/>
          <a:p>
            <a:r>
              <a:rPr lang="en-AU" sz="1000" b="1" dirty="0">
                <a:latin typeface="Candara" panose="020E0502030303020204" pitchFamily="34" charset="0"/>
              </a:rPr>
              <a:t>Find nearest model cells to given point X/Y</a:t>
            </a:r>
          </a:p>
          <a:p>
            <a:endParaRPr lang="en-AU" sz="1000" b="1" dirty="0">
              <a:latin typeface="Candara" panose="020E0502030303020204" pitchFamily="34" charset="0"/>
            </a:endParaRPr>
          </a:p>
          <a:p>
            <a:r>
              <a:rPr lang="en-AU" sz="1000" b="1" dirty="0">
                <a:latin typeface="Candara" panose="020E0502030303020204" pitchFamily="34" charset="0"/>
              </a:rPr>
              <a:t>Create a array for each site</a:t>
            </a:r>
          </a:p>
          <a:p>
            <a:endParaRPr lang="en-AU" sz="1000" b="1" dirty="0">
              <a:latin typeface="Candara" panose="020E0502030303020204" pitchFamily="34" charset="0"/>
            </a:endParaRPr>
          </a:p>
          <a:p>
            <a:r>
              <a:rPr lang="en-AU" sz="1000" b="1" dirty="0">
                <a:latin typeface="Candara" panose="020E0502030303020204" pitchFamily="34" charset="0"/>
              </a:rPr>
              <a:t>Create a timestep array with the mean values for the sites at each timestep</a:t>
            </a:r>
          </a:p>
          <a:p>
            <a:endParaRPr lang="en-AU" sz="1000" b="1" dirty="0">
              <a:latin typeface="Candara" panose="020E0502030303020204" pitchFamily="34" charset="0"/>
            </a:endParaRPr>
          </a:p>
          <a:p>
            <a:r>
              <a:rPr lang="en-AU" sz="1000" b="1" dirty="0">
                <a:latin typeface="Candara" panose="020E0502030303020204" pitchFamily="34" charset="0"/>
              </a:rPr>
              <a:t>Calculate event results.</a:t>
            </a:r>
          </a:p>
          <a:p>
            <a:endParaRPr lang="en-AU" sz="1000" b="1" dirty="0">
              <a:latin typeface="Candara" panose="020E0502030303020204" pitchFamily="34" charset="0"/>
            </a:endParaRPr>
          </a:p>
          <a:p>
            <a:r>
              <a:rPr lang="en-AU" sz="1000" b="1" dirty="0">
                <a:latin typeface="Candara" panose="020E0502030303020204" pitchFamily="34" charset="0"/>
              </a:rPr>
              <a:t>SHARES CODE WITH Export 11 &amp; Export 5</a:t>
            </a:r>
          </a:p>
          <a:p>
            <a:endParaRPr lang="en-AU" sz="1000" b="1" dirty="0">
              <a:latin typeface="Candara" panose="020E0502030303020204" pitchFamily="34" charset="0"/>
            </a:endParaRPr>
          </a:p>
          <a:p>
            <a:endParaRPr lang="en-AU" sz="1000" b="1" dirty="0">
              <a:latin typeface="Candara" panose="020E0502030303020204" pitchFamily="34" charset="0"/>
            </a:endParaRPr>
          </a:p>
        </p:txBody>
      </p:sp>
    </p:spTree>
    <p:extLst>
      <p:ext uri="{BB962C8B-B14F-4D97-AF65-F5344CB8AC3E}">
        <p14:creationId xmlns:p14="http://schemas.microsoft.com/office/powerpoint/2010/main" val="2282463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DFA65-E307-4CA6-BF53-2A65E7623E7C}"/>
              </a:ext>
            </a:extLst>
          </p:cNvPr>
          <p:cNvSpPr>
            <a:spLocks noGrp="1"/>
          </p:cNvSpPr>
          <p:nvPr>
            <p:ph type="title"/>
          </p:nvPr>
        </p:nvSpPr>
        <p:spPr/>
        <p:txBody>
          <a:bodyPr/>
          <a:lstStyle/>
          <a:p>
            <a:r>
              <a:rPr lang="en-AU" dirty="0"/>
              <a:t>Export 13</a:t>
            </a:r>
          </a:p>
        </p:txBody>
      </p:sp>
      <p:graphicFrame>
        <p:nvGraphicFramePr>
          <p:cNvPr id="4" name="Table 3">
            <a:extLst>
              <a:ext uri="{FF2B5EF4-FFF2-40B4-BE49-F238E27FC236}">
                <a16:creationId xmlns:a16="http://schemas.microsoft.com/office/drawing/2014/main" id="{FCD83E2C-DD0C-4C33-809A-523337D1A68C}"/>
              </a:ext>
            </a:extLst>
          </p:cNvPr>
          <p:cNvGraphicFramePr>
            <a:graphicFrameLocks noGrp="1"/>
          </p:cNvGraphicFramePr>
          <p:nvPr>
            <p:extLst>
              <p:ext uri="{D42A27DB-BD31-4B8C-83A1-F6EECF244321}">
                <p14:modId xmlns:p14="http://schemas.microsoft.com/office/powerpoint/2010/main" val="1071459324"/>
              </p:ext>
            </p:extLst>
          </p:nvPr>
        </p:nvGraphicFramePr>
        <p:xfrm>
          <a:off x="838200" y="4819692"/>
          <a:ext cx="6731002" cy="923925"/>
        </p:xfrm>
        <a:graphic>
          <a:graphicData uri="http://schemas.openxmlformats.org/drawingml/2006/table">
            <a:tbl>
              <a:tblPr firstRow="1" bandRow="1">
                <a:tableStyleId>{5C22544A-7EE6-4342-B048-85BDC9FD1C3A}</a:tableStyleId>
              </a:tblPr>
              <a:tblGrid>
                <a:gridCol w="609313">
                  <a:extLst>
                    <a:ext uri="{9D8B030D-6E8A-4147-A177-3AD203B41FA5}">
                      <a16:colId xmlns:a16="http://schemas.microsoft.com/office/drawing/2014/main" val="4279812302"/>
                    </a:ext>
                  </a:extLst>
                </a:gridCol>
                <a:gridCol w="609313">
                  <a:extLst>
                    <a:ext uri="{9D8B030D-6E8A-4147-A177-3AD203B41FA5}">
                      <a16:colId xmlns:a16="http://schemas.microsoft.com/office/drawing/2014/main" val="2283602324"/>
                    </a:ext>
                  </a:extLst>
                </a:gridCol>
                <a:gridCol w="609313">
                  <a:extLst>
                    <a:ext uri="{9D8B030D-6E8A-4147-A177-3AD203B41FA5}">
                      <a16:colId xmlns:a16="http://schemas.microsoft.com/office/drawing/2014/main" val="706179469"/>
                    </a:ext>
                  </a:extLst>
                </a:gridCol>
                <a:gridCol w="609313">
                  <a:extLst>
                    <a:ext uri="{9D8B030D-6E8A-4147-A177-3AD203B41FA5}">
                      <a16:colId xmlns:a16="http://schemas.microsoft.com/office/drawing/2014/main" val="3957821103"/>
                    </a:ext>
                  </a:extLst>
                </a:gridCol>
                <a:gridCol w="609313">
                  <a:extLst>
                    <a:ext uri="{9D8B030D-6E8A-4147-A177-3AD203B41FA5}">
                      <a16:colId xmlns:a16="http://schemas.microsoft.com/office/drawing/2014/main" val="4207619646"/>
                    </a:ext>
                  </a:extLst>
                </a:gridCol>
                <a:gridCol w="609313">
                  <a:extLst>
                    <a:ext uri="{9D8B030D-6E8A-4147-A177-3AD203B41FA5}">
                      <a16:colId xmlns:a16="http://schemas.microsoft.com/office/drawing/2014/main" val="1940572315"/>
                    </a:ext>
                  </a:extLst>
                </a:gridCol>
                <a:gridCol w="3075124">
                  <a:extLst>
                    <a:ext uri="{9D8B030D-6E8A-4147-A177-3AD203B41FA5}">
                      <a16:colId xmlns:a16="http://schemas.microsoft.com/office/drawing/2014/main" val="1740302552"/>
                    </a:ext>
                  </a:extLst>
                </a:gridCol>
              </a:tblGrid>
              <a:tr h="371475">
                <a:tc>
                  <a:txBody>
                    <a:bodyPr/>
                    <a:lstStyle/>
                    <a:p>
                      <a:pPr algn="l" fontAlgn="ctr"/>
                      <a:r>
                        <a:rPr lang="en-AU" sz="1000" u="none" strike="noStrike">
                          <a:effectLst/>
                        </a:rPr>
                        <a:t>Critical CPS</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Indicator</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Confidence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Reference point</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Time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Space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Measure</a:t>
                      </a:r>
                      <a:endParaRPr lang="en-AU" sz="1000" b="1"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4261021637"/>
                  </a:ext>
                </a:extLst>
              </a:tr>
              <a:tr h="552450">
                <a:tc>
                  <a:txBody>
                    <a:bodyPr/>
                    <a:lstStyle/>
                    <a:p>
                      <a:pPr algn="l" fontAlgn="ctr"/>
                      <a:r>
                        <a:rPr lang="en-AU" sz="1000" u="none" strike="noStrike">
                          <a:effectLst/>
                        </a:rPr>
                        <a:t>Surface water regime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Water level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ctr"/>
                      <a:r>
                        <a:rPr lang="en-AU" sz="1000" u="none" strike="noStrike">
                          <a:effectLst/>
                        </a:rPr>
                        <a:t>+0.3 m AHD (RCT)</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June-Aug</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CSL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dirty="0">
                          <a:effectLst/>
                        </a:rPr>
                        <a:t>Maximum duration (days) of CSL lagoon-averaged mean-daily water levels (via CSL stations A4260633, A4261209 and A4261165) are &lt;+0.3 m AHD</a:t>
                      </a:r>
                      <a:endParaRPr lang="en-AU" sz="1000" b="0" i="0" u="none" strike="noStrike" dirty="0">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2638876078"/>
                  </a:ext>
                </a:extLst>
              </a:tr>
            </a:tbl>
          </a:graphicData>
        </a:graphic>
      </p:graphicFrame>
      <p:graphicFrame>
        <p:nvGraphicFramePr>
          <p:cNvPr id="5" name="Table 4">
            <a:extLst>
              <a:ext uri="{FF2B5EF4-FFF2-40B4-BE49-F238E27FC236}">
                <a16:creationId xmlns:a16="http://schemas.microsoft.com/office/drawing/2014/main" id="{0201715E-8EBE-4608-92F1-29C78F89093C}"/>
              </a:ext>
            </a:extLst>
          </p:cNvPr>
          <p:cNvGraphicFramePr>
            <a:graphicFrameLocks noGrp="1"/>
          </p:cNvGraphicFramePr>
          <p:nvPr>
            <p:extLst>
              <p:ext uri="{D42A27DB-BD31-4B8C-83A1-F6EECF244321}">
                <p14:modId xmlns:p14="http://schemas.microsoft.com/office/powerpoint/2010/main" val="881923844"/>
              </p:ext>
            </p:extLst>
          </p:nvPr>
        </p:nvGraphicFramePr>
        <p:xfrm>
          <a:off x="838200" y="2038308"/>
          <a:ext cx="3521242" cy="762000"/>
        </p:xfrm>
        <a:graphic>
          <a:graphicData uri="http://schemas.openxmlformats.org/drawingml/2006/table">
            <a:tbl>
              <a:tblPr>
                <a:tableStyleId>{5C22544A-7EE6-4342-B048-85BDC9FD1C3A}</a:tableStyleId>
              </a:tblPr>
              <a:tblGrid>
                <a:gridCol w="3521242">
                  <a:extLst>
                    <a:ext uri="{9D8B030D-6E8A-4147-A177-3AD203B41FA5}">
                      <a16:colId xmlns:a16="http://schemas.microsoft.com/office/drawing/2014/main" val="3249948707"/>
                    </a:ext>
                  </a:extLst>
                </a:gridCol>
              </a:tblGrid>
              <a:tr h="190500">
                <a:tc>
                  <a:txBody>
                    <a:bodyPr/>
                    <a:lstStyle/>
                    <a:p>
                      <a:pPr algn="l" fontAlgn="b"/>
                      <a:r>
                        <a:rPr lang="en-AU" sz="1100" u="none" strike="noStrike" dirty="0">
                          <a:effectLst/>
                        </a:rPr>
                        <a:t>Export Type 13</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0629293"/>
                  </a:ext>
                </a:extLst>
              </a:tr>
              <a:tr h="190500">
                <a:tc>
                  <a:txBody>
                    <a:bodyPr/>
                    <a:lstStyle/>
                    <a:p>
                      <a:pPr algn="l" fontAlgn="b"/>
                      <a:r>
                        <a:rPr lang="en-AU" sz="1100" u="none" strike="noStrike">
                          <a:effectLst/>
                        </a:rPr>
                        <a:t>Single Varibale</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16177506"/>
                  </a:ext>
                </a:extLst>
              </a:tr>
              <a:tr h="190500">
                <a:tc>
                  <a:txBody>
                    <a:bodyPr/>
                    <a:lstStyle/>
                    <a:p>
                      <a:pPr algn="l" fontAlgn="b"/>
                      <a:r>
                        <a:rPr lang="en-AU" sz="1100" u="none" strike="noStrike">
                          <a:effectLst/>
                        </a:rPr>
                        <a:t>At a single cell.</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76707578"/>
                  </a:ext>
                </a:extLst>
              </a:tr>
              <a:tr h="190500">
                <a:tc>
                  <a:txBody>
                    <a:bodyPr/>
                    <a:lstStyle/>
                    <a:p>
                      <a:pPr algn="l" fontAlgn="b"/>
                      <a:r>
                        <a:rPr lang="en-AU" sz="1100" u="none" strike="noStrike" dirty="0">
                          <a:effectLst/>
                        </a:rPr>
                        <a:t>Maximum days where lagoon is above a condition</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13787370"/>
                  </a:ext>
                </a:extLst>
              </a:tr>
            </a:tbl>
          </a:graphicData>
        </a:graphic>
      </p:graphicFrame>
      <p:sp>
        <p:nvSpPr>
          <p:cNvPr id="6" name="TextBox 5">
            <a:extLst>
              <a:ext uri="{FF2B5EF4-FFF2-40B4-BE49-F238E27FC236}">
                <a16:creationId xmlns:a16="http://schemas.microsoft.com/office/drawing/2014/main" id="{02090200-E102-489D-BD80-140A2F97D0A6}"/>
              </a:ext>
            </a:extLst>
          </p:cNvPr>
          <p:cNvSpPr txBox="1"/>
          <p:nvPr/>
        </p:nvSpPr>
        <p:spPr>
          <a:xfrm>
            <a:off x="9006204" y="752142"/>
            <a:ext cx="2441543" cy="2092881"/>
          </a:xfrm>
          <a:prstGeom prst="rect">
            <a:avLst/>
          </a:prstGeom>
          <a:noFill/>
        </p:spPr>
        <p:txBody>
          <a:bodyPr wrap="square" rtlCol="0">
            <a:spAutoFit/>
          </a:bodyPr>
          <a:lstStyle/>
          <a:p>
            <a:r>
              <a:rPr lang="en-AU" sz="1000" b="1" dirty="0">
                <a:latin typeface="Candara" panose="020E0502030303020204" pitchFamily="34" charset="0"/>
              </a:rPr>
              <a:t>Find nearest model cells to given point X/Y</a:t>
            </a:r>
          </a:p>
          <a:p>
            <a:endParaRPr lang="en-AU" sz="1000" b="1" dirty="0">
              <a:latin typeface="Candara" panose="020E0502030303020204" pitchFamily="34" charset="0"/>
            </a:endParaRPr>
          </a:p>
          <a:p>
            <a:r>
              <a:rPr lang="en-AU" sz="1000" b="1" dirty="0">
                <a:latin typeface="Candara" panose="020E0502030303020204" pitchFamily="34" charset="0"/>
              </a:rPr>
              <a:t>Create a array for each site</a:t>
            </a:r>
          </a:p>
          <a:p>
            <a:endParaRPr lang="en-AU" sz="1000" b="1" dirty="0">
              <a:latin typeface="Candara" panose="020E0502030303020204" pitchFamily="34" charset="0"/>
            </a:endParaRPr>
          </a:p>
          <a:p>
            <a:r>
              <a:rPr lang="en-AU" sz="1000" b="1" dirty="0">
                <a:latin typeface="Candara" panose="020E0502030303020204" pitchFamily="34" charset="0"/>
              </a:rPr>
              <a:t>Create a timestep array with the mean values for the sites at each timestep</a:t>
            </a:r>
          </a:p>
          <a:p>
            <a:endParaRPr lang="en-AU" sz="1000" b="1" dirty="0">
              <a:latin typeface="Candara" panose="020E0502030303020204" pitchFamily="34" charset="0"/>
            </a:endParaRPr>
          </a:p>
          <a:p>
            <a:r>
              <a:rPr lang="en-AU" sz="1000" b="1" dirty="0">
                <a:latin typeface="Candara" panose="020E0502030303020204" pitchFamily="34" charset="0"/>
              </a:rPr>
              <a:t>Calculate event results.</a:t>
            </a:r>
          </a:p>
          <a:p>
            <a:endParaRPr lang="en-AU" sz="1000" b="1" dirty="0">
              <a:latin typeface="Candara" panose="020E0502030303020204" pitchFamily="34" charset="0"/>
            </a:endParaRPr>
          </a:p>
          <a:p>
            <a:r>
              <a:rPr lang="en-AU" sz="1000" b="1" dirty="0">
                <a:latin typeface="Candara" panose="020E0502030303020204" pitchFamily="34" charset="0"/>
              </a:rPr>
              <a:t>SHARES CODE WITH Export 12, 11 &amp; 5</a:t>
            </a:r>
          </a:p>
          <a:p>
            <a:endParaRPr lang="en-AU" sz="1000" b="1" dirty="0">
              <a:latin typeface="Candara" panose="020E0502030303020204" pitchFamily="34" charset="0"/>
            </a:endParaRPr>
          </a:p>
          <a:p>
            <a:endParaRPr lang="en-AU" sz="1000" b="1" dirty="0">
              <a:latin typeface="Candara" panose="020E0502030303020204" pitchFamily="34" charset="0"/>
            </a:endParaRPr>
          </a:p>
        </p:txBody>
      </p:sp>
    </p:spTree>
    <p:extLst>
      <p:ext uri="{BB962C8B-B14F-4D97-AF65-F5344CB8AC3E}">
        <p14:creationId xmlns:p14="http://schemas.microsoft.com/office/powerpoint/2010/main" val="1262884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36E08-8523-4DFA-8066-AC72DB61C488}"/>
              </a:ext>
            </a:extLst>
          </p:cNvPr>
          <p:cNvSpPr>
            <a:spLocks noGrp="1"/>
          </p:cNvSpPr>
          <p:nvPr>
            <p:ph type="title"/>
          </p:nvPr>
        </p:nvSpPr>
        <p:spPr/>
        <p:txBody>
          <a:bodyPr/>
          <a:lstStyle/>
          <a:p>
            <a:r>
              <a:rPr lang="en-AU" dirty="0"/>
              <a:t>Export 14</a:t>
            </a:r>
          </a:p>
        </p:txBody>
      </p:sp>
      <p:graphicFrame>
        <p:nvGraphicFramePr>
          <p:cNvPr id="4" name="Table 3">
            <a:extLst>
              <a:ext uri="{FF2B5EF4-FFF2-40B4-BE49-F238E27FC236}">
                <a16:creationId xmlns:a16="http://schemas.microsoft.com/office/drawing/2014/main" id="{E051B766-5C21-43B0-8CE8-D0F903EF144F}"/>
              </a:ext>
            </a:extLst>
          </p:cNvPr>
          <p:cNvGraphicFramePr>
            <a:graphicFrameLocks noGrp="1"/>
          </p:cNvGraphicFramePr>
          <p:nvPr>
            <p:extLst>
              <p:ext uri="{D42A27DB-BD31-4B8C-83A1-F6EECF244321}">
                <p14:modId xmlns:p14="http://schemas.microsoft.com/office/powerpoint/2010/main" val="2624228818"/>
              </p:ext>
            </p:extLst>
          </p:nvPr>
        </p:nvGraphicFramePr>
        <p:xfrm>
          <a:off x="838200" y="4170086"/>
          <a:ext cx="8026399" cy="1857375"/>
        </p:xfrm>
        <a:graphic>
          <a:graphicData uri="http://schemas.openxmlformats.org/drawingml/2006/table">
            <a:tbl>
              <a:tblPr firstRow="1" bandRow="1">
                <a:tableStyleId>{5C22544A-7EE6-4342-B048-85BDC9FD1C3A}</a:tableStyleId>
              </a:tblPr>
              <a:tblGrid>
                <a:gridCol w="1551348">
                  <a:extLst>
                    <a:ext uri="{9D8B030D-6E8A-4147-A177-3AD203B41FA5}">
                      <a16:colId xmlns:a16="http://schemas.microsoft.com/office/drawing/2014/main" val="2983831665"/>
                    </a:ext>
                  </a:extLst>
                </a:gridCol>
                <a:gridCol w="1627487">
                  <a:extLst>
                    <a:ext uri="{9D8B030D-6E8A-4147-A177-3AD203B41FA5}">
                      <a16:colId xmlns:a16="http://schemas.microsoft.com/office/drawing/2014/main" val="503403435"/>
                    </a:ext>
                  </a:extLst>
                </a:gridCol>
                <a:gridCol w="609118">
                  <a:extLst>
                    <a:ext uri="{9D8B030D-6E8A-4147-A177-3AD203B41FA5}">
                      <a16:colId xmlns:a16="http://schemas.microsoft.com/office/drawing/2014/main" val="2500275816"/>
                    </a:ext>
                  </a:extLst>
                </a:gridCol>
                <a:gridCol w="609118">
                  <a:extLst>
                    <a:ext uri="{9D8B030D-6E8A-4147-A177-3AD203B41FA5}">
                      <a16:colId xmlns:a16="http://schemas.microsoft.com/office/drawing/2014/main" val="1404110332"/>
                    </a:ext>
                  </a:extLst>
                </a:gridCol>
                <a:gridCol w="609118">
                  <a:extLst>
                    <a:ext uri="{9D8B030D-6E8A-4147-A177-3AD203B41FA5}">
                      <a16:colId xmlns:a16="http://schemas.microsoft.com/office/drawing/2014/main" val="1987801539"/>
                    </a:ext>
                  </a:extLst>
                </a:gridCol>
                <a:gridCol w="609118">
                  <a:extLst>
                    <a:ext uri="{9D8B030D-6E8A-4147-A177-3AD203B41FA5}">
                      <a16:colId xmlns:a16="http://schemas.microsoft.com/office/drawing/2014/main" val="543198409"/>
                    </a:ext>
                  </a:extLst>
                </a:gridCol>
                <a:gridCol w="2411092">
                  <a:extLst>
                    <a:ext uri="{9D8B030D-6E8A-4147-A177-3AD203B41FA5}">
                      <a16:colId xmlns:a16="http://schemas.microsoft.com/office/drawing/2014/main" val="1594246283"/>
                    </a:ext>
                  </a:extLst>
                </a:gridCol>
              </a:tblGrid>
              <a:tr h="371475">
                <a:tc>
                  <a:txBody>
                    <a:bodyPr/>
                    <a:lstStyle/>
                    <a:p>
                      <a:pPr algn="l" fontAlgn="ctr"/>
                      <a:r>
                        <a:rPr lang="en-AU" sz="1000" u="none" strike="noStrike">
                          <a:effectLst/>
                        </a:rPr>
                        <a:t>Critical CPS</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Indicator</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Confidence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Reference point</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Time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Space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Measure</a:t>
                      </a:r>
                      <a:endParaRPr lang="en-AU" sz="1000" b="1"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2112213157"/>
                  </a:ext>
                </a:extLst>
              </a:tr>
              <a:tr h="371475">
                <a:tc>
                  <a:txBody>
                    <a:bodyPr/>
                    <a:lstStyle/>
                    <a:p>
                      <a:pPr algn="l" fontAlgn="ctr"/>
                      <a:r>
                        <a:rPr lang="en-AU" sz="1000" u="none" strike="noStrike">
                          <a:effectLst/>
                        </a:rPr>
                        <a:t>Trophic status (threat: eutrophication)</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Total Chlorophyll-a</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ctr"/>
                      <a:r>
                        <a:rPr lang="en-AU" sz="1000" u="none" strike="noStrike">
                          <a:effectLst/>
                        </a:rPr>
                        <a:t>5 µg/L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Apr-Sep</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CNL </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Average daily ∆ from the mean daily lagoon-averaged T Chl-a concentration</a:t>
                      </a:r>
                      <a:endParaRPr lang="en-AU" sz="1000" b="0"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376927967"/>
                  </a:ext>
                </a:extLst>
              </a:tr>
              <a:tr h="371475">
                <a:tc>
                  <a:txBody>
                    <a:bodyPr/>
                    <a:lstStyle/>
                    <a:p>
                      <a:pPr algn="l" fontAlgn="ctr"/>
                      <a:r>
                        <a:rPr lang="en-AU" sz="1000" u="none" strike="noStrike">
                          <a:effectLst/>
                        </a:rPr>
                        <a:t>Trophic status (threat: eutrophication)</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 Chl-a</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ctr"/>
                      <a:r>
                        <a:rPr lang="en-AU" sz="1000" u="none" strike="noStrike">
                          <a:effectLst/>
                        </a:rPr>
                        <a:t>5 µg/L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Oct-Mar</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CNL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Average daily ∆ from the mean daily lagoon-averaged T Chl-a concentration</a:t>
                      </a:r>
                      <a:endParaRPr lang="en-AU" sz="1000" b="0"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3681820529"/>
                  </a:ext>
                </a:extLst>
              </a:tr>
              <a:tr h="371475">
                <a:tc>
                  <a:txBody>
                    <a:bodyPr/>
                    <a:lstStyle/>
                    <a:p>
                      <a:pPr algn="l" fontAlgn="ctr"/>
                      <a:r>
                        <a:rPr lang="en-AU" sz="1000" u="none" strike="noStrike">
                          <a:effectLst/>
                        </a:rPr>
                        <a:t>Trophic status (threat: eutrophication)</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 Chl-a</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ctr"/>
                      <a:r>
                        <a:rPr lang="en-AU" sz="1000" u="none" strike="noStrike">
                          <a:effectLst/>
                        </a:rPr>
                        <a:t>10 µg/L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Oct-Mar</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CSL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Average daily ∆ from the mean daily lagoon-averaged T Chl-a concentration</a:t>
                      </a:r>
                      <a:endParaRPr lang="en-AU" sz="1000" b="0"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342325511"/>
                  </a:ext>
                </a:extLst>
              </a:tr>
              <a:tr h="371475">
                <a:tc>
                  <a:txBody>
                    <a:bodyPr/>
                    <a:lstStyle/>
                    <a:p>
                      <a:pPr algn="l" fontAlgn="ctr"/>
                      <a:r>
                        <a:rPr lang="en-AU" sz="1000" u="none" strike="noStrike">
                          <a:effectLst/>
                        </a:rPr>
                        <a:t>Trophic status (threat: eutrophication)</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 Chl-a</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ctr"/>
                      <a:r>
                        <a:rPr lang="en-AU" sz="1000" u="none" strike="noStrike">
                          <a:effectLst/>
                        </a:rPr>
                        <a:t>10 µg/L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Apr-Sep</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CSL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dirty="0">
                          <a:effectLst/>
                        </a:rPr>
                        <a:t>Average daily ∆ from the mean daily lagoon-averaged T </a:t>
                      </a:r>
                      <a:r>
                        <a:rPr lang="en-AU" sz="1000" u="none" strike="noStrike" dirty="0" err="1">
                          <a:effectLst/>
                        </a:rPr>
                        <a:t>Chl</a:t>
                      </a:r>
                      <a:r>
                        <a:rPr lang="en-AU" sz="1000" u="none" strike="noStrike" dirty="0">
                          <a:effectLst/>
                        </a:rPr>
                        <a:t>-a concentration</a:t>
                      </a:r>
                      <a:endParaRPr lang="en-AU" sz="1000" b="0" i="0" u="none" strike="noStrike" dirty="0">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3004146081"/>
                  </a:ext>
                </a:extLst>
              </a:tr>
            </a:tbl>
          </a:graphicData>
        </a:graphic>
      </p:graphicFrame>
      <p:sp>
        <p:nvSpPr>
          <p:cNvPr id="5" name="TextBox 4">
            <a:extLst>
              <a:ext uri="{FF2B5EF4-FFF2-40B4-BE49-F238E27FC236}">
                <a16:creationId xmlns:a16="http://schemas.microsoft.com/office/drawing/2014/main" id="{AD644471-675A-4F71-9FC1-CEA5B21BFFF5}"/>
              </a:ext>
            </a:extLst>
          </p:cNvPr>
          <p:cNvSpPr txBox="1"/>
          <p:nvPr/>
        </p:nvSpPr>
        <p:spPr>
          <a:xfrm>
            <a:off x="9006204" y="752142"/>
            <a:ext cx="2441543" cy="1015663"/>
          </a:xfrm>
          <a:prstGeom prst="rect">
            <a:avLst/>
          </a:prstGeom>
          <a:noFill/>
        </p:spPr>
        <p:txBody>
          <a:bodyPr wrap="square" rtlCol="0">
            <a:spAutoFit/>
          </a:bodyPr>
          <a:lstStyle/>
          <a:p>
            <a:r>
              <a:rPr lang="en-AU" sz="1000" b="1" dirty="0">
                <a:latin typeface="Candara" panose="020E0502030303020204" pitchFamily="34" charset="0"/>
              </a:rPr>
              <a:t>Is this change from the calculated average over the time period????</a:t>
            </a:r>
          </a:p>
          <a:p>
            <a:endParaRPr lang="en-AU" sz="1000" b="1" dirty="0">
              <a:latin typeface="Candara" panose="020E0502030303020204" pitchFamily="34" charset="0"/>
            </a:endParaRPr>
          </a:p>
          <a:p>
            <a:endParaRPr lang="en-AU" sz="1000" b="1" dirty="0">
              <a:latin typeface="Candara" panose="020E0502030303020204" pitchFamily="34" charset="0"/>
            </a:endParaRPr>
          </a:p>
          <a:p>
            <a:endParaRPr lang="en-AU" sz="1000" b="1" dirty="0">
              <a:latin typeface="Candara" panose="020E0502030303020204" pitchFamily="34" charset="0"/>
            </a:endParaRPr>
          </a:p>
          <a:p>
            <a:endParaRPr lang="en-AU" sz="1000" b="1" dirty="0">
              <a:latin typeface="Candara" panose="020E0502030303020204" pitchFamily="34" charset="0"/>
            </a:endParaRPr>
          </a:p>
        </p:txBody>
      </p:sp>
    </p:spTree>
    <p:extLst>
      <p:ext uri="{BB962C8B-B14F-4D97-AF65-F5344CB8AC3E}">
        <p14:creationId xmlns:p14="http://schemas.microsoft.com/office/powerpoint/2010/main" val="124213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FD10E-FC4D-4511-BF15-D0CE0D6836B2}"/>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Boundary Exports</a:t>
            </a:r>
          </a:p>
        </p:txBody>
      </p:sp>
      <p:graphicFrame>
        <p:nvGraphicFramePr>
          <p:cNvPr id="4" name="Table 3">
            <a:extLst>
              <a:ext uri="{FF2B5EF4-FFF2-40B4-BE49-F238E27FC236}">
                <a16:creationId xmlns:a16="http://schemas.microsoft.com/office/drawing/2014/main" id="{F50D8C44-F1A7-4A70-90F7-D32E9DE97F7E}"/>
              </a:ext>
            </a:extLst>
          </p:cNvPr>
          <p:cNvGraphicFramePr>
            <a:graphicFrameLocks noGrp="1"/>
          </p:cNvGraphicFramePr>
          <p:nvPr>
            <p:extLst>
              <p:ext uri="{D42A27DB-BD31-4B8C-83A1-F6EECF244321}">
                <p14:modId xmlns:p14="http://schemas.microsoft.com/office/powerpoint/2010/main" val="2153726392"/>
              </p:ext>
            </p:extLst>
          </p:nvPr>
        </p:nvGraphicFramePr>
        <p:xfrm>
          <a:off x="838200" y="2129740"/>
          <a:ext cx="10515604" cy="3935795"/>
        </p:xfrm>
        <a:graphic>
          <a:graphicData uri="http://schemas.openxmlformats.org/drawingml/2006/table">
            <a:tbl>
              <a:tblPr firstRow="1" bandRow="1">
                <a:tableStyleId>{5C22544A-7EE6-4342-B048-85BDC9FD1C3A}</a:tableStyleId>
              </a:tblPr>
              <a:tblGrid>
                <a:gridCol w="2470160">
                  <a:extLst>
                    <a:ext uri="{9D8B030D-6E8A-4147-A177-3AD203B41FA5}">
                      <a16:colId xmlns:a16="http://schemas.microsoft.com/office/drawing/2014/main" val="3394392550"/>
                    </a:ext>
                  </a:extLst>
                </a:gridCol>
                <a:gridCol w="1223570">
                  <a:extLst>
                    <a:ext uri="{9D8B030D-6E8A-4147-A177-3AD203B41FA5}">
                      <a16:colId xmlns:a16="http://schemas.microsoft.com/office/drawing/2014/main" val="1590344774"/>
                    </a:ext>
                  </a:extLst>
                </a:gridCol>
                <a:gridCol w="769374">
                  <a:extLst>
                    <a:ext uri="{9D8B030D-6E8A-4147-A177-3AD203B41FA5}">
                      <a16:colId xmlns:a16="http://schemas.microsoft.com/office/drawing/2014/main" val="1236457126"/>
                    </a:ext>
                  </a:extLst>
                </a:gridCol>
                <a:gridCol w="775909">
                  <a:extLst>
                    <a:ext uri="{9D8B030D-6E8A-4147-A177-3AD203B41FA5}">
                      <a16:colId xmlns:a16="http://schemas.microsoft.com/office/drawing/2014/main" val="430676113"/>
                    </a:ext>
                  </a:extLst>
                </a:gridCol>
                <a:gridCol w="1826443">
                  <a:extLst>
                    <a:ext uri="{9D8B030D-6E8A-4147-A177-3AD203B41FA5}">
                      <a16:colId xmlns:a16="http://schemas.microsoft.com/office/drawing/2014/main" val="3739402081"/>
                    </a:ext>
                  </a:extLst>
                </a:gridCol>
                <a:gridCol w="450783">
                  <a:extLst>
                    <a:ext uri="{9D8B030D-6E8A-4147-A177-3AD203B41FA5}">
                      <a16:colId xmlns:a16="http://schemas.microsoft.com/office/drawing/2014/main" val="297174162"/>
                    </a:ext>
                  </a:extLst>
                </a:gridCol>
                <a:gridCol w="865768">
                  <a:extLst>
                    <a:ext uri="{9D8B030D-6E8A-4147-A177-3AD203B41FA5}">
                      <a16:colId xmlns:a16="http://schemas.microsoft.com/office/drawing/2014/main" val="2205437395"/>
                    </a:ext>
                  </a:extLst>
                </a:gridCol>
                <a:gridCol w="2133597">
                  <a:extLst>
                    <a:ext uri="{9D8B030D-6E8A-4147-A177-3AD203B41FA5}">
                      <a16:colId xmlns:a16="http://schemas.microsoft.com/office/drawing/2014/main" val="1180159316"/>
                    </a:ext>
                  </a:extLst>
                </a:gridCol>
              </a:tblGrid>
              <a:tr h="200787">
                <a:tc>
                  <a:txBody>
                    <a:bodyPr/>
                    <a:lstStyle/>
                    <a:p>
                      <a:pPr algn="l" fontAlgn="ctr"/>
                      <a:r>
                        <a:rPr lang="en-AU" sz="1000" u="none" strike="noStrike">
                          <a:effectLst/>
                        </a:rPr>
                        <a:t>Critical CPS</a:t>
                      </a:r>
                      <a:endParaRPr lang="en-AU" sz="1000" b="1"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Indicator</a:t>
                      </a:r>
                      <a:endParaRPr lang="en-AU" sz="1000" b="1"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Importance</a:t>
                      </a:r>
                      <a:endParaRPr lang="en-AU" sz="1000" b="1"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Confidence</a:t>
                      </a:r>
                      <a:endParaRPr lang="en-AU" sz="1000" b="1"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Reference point</a:t>
                      </a:r>
                      <a:endParaRPr lang="en-AU" sz="1000" b="1"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Time</a:t>
                      </a:r>
                      <a:endParaRPr lang="en-AU" sz="1000" b="1"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Space</a:t>
                      </a:r>
                      <a:endParaRPr lang="en-AU" sz="1000" b="1"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Measure</a:t>
                      </a:r>
                      <a:endParaRPr lang="en-AU" sz="1000" b="1" i="0" u="none" strike="noStrike">
                        <a:solidFill>
                          <a:srgbClr val="000000"/>
                        </a:solidFill>
                        <a:effectLst/>
                        <a:latin typeface="Segoe UI" panose="020B0502040204020203" pitchFamily="34" charset="0"/>
                      </a:endParaRPr>
                    </a:p>
                  </a:txBody>
                  <a:tcPr marL="6298" marR="6298" marT="6298" marB="0" anchor="ctr"/>
                </a:tc>
                <a:extLst>
                  <a:ext uri="{0D108BD9-81ED-4DB2-BD59-A6C34878D82A}">
                    <a16:rowId xmlns:a16="http://schemas.microsoft.com/office/drawing/2014/main" val="1177526361"/>
                  </a:ext>
                </a:extLst>
              </a:tr>
              <a:tr h="357631">
                <a:tc>
                  <a:txBody>
                    <a:bodyPr/>
                    <a:lstStyle/>
                    <a:p>
                      <a:pPr algn="l" fontAlgn="b"/>
                      <a:r>
                        <a:rPr lang="en-AU" sz="1000" u="none" strike="noStrike">
                          <a:effectLst/>
                        </a:rPr>
                        <a:t>Fish diversity (species richness/biodisparity</a:t>
                      </a:r>
                      <a:endParaRPr lang="en-AU" sz="1000" b="0" i="0" u="none" strike="noStrike">
                        <a:solidFill>
                          <a:srgbClr val="000000"/>
                        </a:solidFill>
                        <a:effectLst/>
                        <a:latin typeface="Segoe UI" panose="020B0502040204020203" pitchFamily="34" charset="0"/>
                      </a:endParaRPr>
                    </a:p>
                  </a:txBody>
                  <a:tcPr marL="6298" marR="6298" marT="6298" marB="0" anchor="b"/>
                </a:tc>
                <a:tc>
                  <a:txBody>
                    <a:bodyPr/>
                    <a:lstStyle/>
                    <a:p>
                      <a:pPr algn="l" fontAlgn="ctr"/>
                      <a:r>
                        <a:rPr lang="en-AU" sz="1000" u="none" strike="noStrike">
                          <a:effectLst/>
                        </a:rPr>
                        <a:t>Flow (River Murray discharge) </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High</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Input</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N/A</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Year-round</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Boundary condition</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Average monthly River Murray (barrages) discharge (GL)</a:t>
                      </a:r>
                      <a:endParaRPr lang="en-AU" sz="1000" b="0" i="0" u="none" strike="noStrike">
                        <a:solidFill>
                          <a:srgbClr val="000000"/>
                        </a:solidFill>
                        <a:effectLst/>
                        <a:latin typeface="Segoe UI" panose="020B0502040204020203" pitchFamily="34" charset="0"/>
                      </a:endParaRPr>
                    </a:p>
                  </a:txBody>
                  <a:tcPr marL="6298" marR="6298" marT="6298" marB="0" anchor="ctr"/>
                </a:tc>
                <a:extLst>
                  <a:ext uri="{0D108BD9-81ED-4DB2-BD59-A6C34878D82A}">
                    <a16:rowId xmlns:a16="http://schemas.microsoft.com/office/drawing/2014/main" val="1240111678"/>
                  </a:ext>
                </a:extLst>
              </a:tr>
              <a:tr h="357631">
                <a:tc>
                  <a:txBody>
                    <a:bodyPr/>
                    <a:lstStyle/>
                    <a:p>
                      <a:pPr algn="l" fontAlgn="ctr"/>
                      <a:r>
                        <a:rPr lang="en-AU" sz="1000" u="none" strike="noStrike">
                          <a:effectLst/>
                        </a:rPr>
                        <a:t>Smallmouth hardyhead (Foodweb)</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Flow (River Murray discharge)</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High</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Input</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N/A - continuous </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Sep-Mar</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Boundary condition</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Average monthly River Murray discharge (GL)</a:t>
                      </a:r>
                      <a:endParaRPr lang="en-AU" sz="1000" b="0" i="0" u="none" strike="noStrike">
                        <a:solidFill>
                          <a:srgbClr val="000000"/>
                        </a:solidFill>
                        <a:effectLst/>
                        <a:latin typeface="Segoe UI" panose="020B0502040204020203" pitchFamily="34" charset="0"/>
                      </a:endParaRPr>
                    </a:p>
                  </a:txBody>
                  <a:tcPr marL="6298" marR="6298" marT="6298" marB="0" anchor="ctr"/>
                </a:tc>
                <a:extLst>
                  <a:ext uri="{0D108BD9-81ED-4DB2-BD59-A6C34878D82A}">
                    <a16:rowId xmlns:a16="http://schemas.microsoft.com/office/drawing/2014/main" val="1196821122"/>
                  </a:ext>
                </a:extLst>
              </a:tr>
              <a:tr h="357631">
                <a:tc>
                  <a:txBody>
                    <a:bodyPr/>
                    <a:lstStyle/>
                    <a:p>
                      <a:pPr algn="l" fontAlgn="ctr"/>
                      <a:r>
                        <a:rPr lang="en-AU" sz="1000" u="none" strike="noStrike">
                          <a:effectLst/>
                        </a:rPr>
                        <a:t>Fish movement and recruitment (congolli and common galaxias)</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Flow (River Murray discharge)</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High</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Input</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N/A</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May–Aug</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Boundary condition</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Average monthly River Murray discharge (GL).</a:t>
                      </a:r>
                      <a:endParaRPr lang="en-AU" sz="1000" b="0" i="0" u="none" strike="noStrike">
                        <a:solidFill>
                          <a:srgbClr val="000000"/>
                        </a:solidFill>
                        <a:effectLst/>
                        <a:latin typeface="Segoe UI" panose="020B0502040204020203" pitchFamily="34" charset="0"/>
                      </a:endParaRPr>
                    </a:p>
                  </a:txBody>
                  <a:tcPr marL="6298" marR="6298" marT="6298" marB="0" anchor="ctr"/>
                </a:tc>
                <a:extLst>
                  <a:ext uri="{0D108BD9-81ED-4DB2-BD59-A6C34878D82A}">
                    <a16:rowId xmlns:a16="http://schemas.microsoft.com/office/drawing/2014/main" val="1291089353"/>
                  </a:ext>
                </a:extLst>
              </a:tr>
              <a:tr h="357631">
                <a:tc>
                  <a:txBody>
                    <a:bodyPr/>
                    <a:lstStyle/>
                    <a:p>
                      <a:pPr algn="l" fontAlgn="ctr"/>
                      <a:r>
                        <a:rPr lang="en-AU" sz="1000" u="none" strike="noStrike">
                          <a:effectLst/>
                        </a:rPr>
                        <a:t>Fish movement and recruitment (congolli and common galaxias)</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Flow (River Murray discharge)</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High</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Input</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200 ML/day (assumes Lake level is &gt;+0.4 m AHD)</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Oct–Jan</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Boundary condition</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 of days when barrage flow are ≥ 200 ML/day. </a:t>
                      </a:r>
                      <a:endParaRPr lang="en-AU" sz="1000" b="0" i="0" u="none" strike="noStrike">
                        <a:solidFill>
                          <a:srgbClr val="000000"/>
                        </a:solidFill>
                        <a:effectLst/>
                        <a:latin typeface="Segoe UI" panose="020B0502040204020203" pitchFamily="34" charset="0"/>
                      </a:endParaRPr>
                    </a:p>
                  </a:txBody>
                  <a:tcPr marL="6298" marR="6298" marT="6298" marB="0" anchor="ctr"/>
                </a:tc>
                <a:extLst>
                  <a:ext uri="{0D108BD9-81ED-4DB2-BD59-A6C34878D82A}">
                    <a16:rowId xmlns:a16="http://schemas.microsoft.com/office/drawing/2014/main" val="707191863"/>
                  </a:ext>
                </a:extLst>
              </a:tr>
              <a:tr h="131775">
                <a:tc>
                  <a:txBody>
                    <a:bodyPr/>
                    <a:lstStyle/>
                    <a:p>
                      <a:pPr algn="l" fontAlgn="ct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endParaRPr lang="en-AU" sz="1000" b="0" i="0" u="none" strike="noStrike">
                        <a:solidFill>
                          <a:srgbClr val="000000"/>
                        </a:solidFill>
                        <a:effectLst/>
                        <a:latin typeface="Segoe UI" panose="020B0502040204020203" pitchFamily="34" charset="0"/>
                      </a:endParaRPr>
                    </a:p>
                  </a:txBody>
                  <a:tcPr marL="6298" marR="6298" marT="6298" marB="0" anchor="ctr"/>
                </a:tc>
                <a:extLst>
                  <a:ext uri="{0D108BD9-81ED-4DB2-BD59-A6C34878D82A}">
                    <a16:rowId xmlns:a16="http://schemas.microsoft.com/office/drawing/2014/main" val="2877959564"/>
                  </a:ext>
                </a:extLst>
              </a:tr>
              <a:tr h="357631">
                <a:tc>
                  <a:txBody>
                    <a:bodyPr/>
                    <a:lstStyle/>
                    <a:p>
                      <a:pPr algn="l" fontAlgn="ctr"/>
                      <a:r>
                        <a:rPr lang="en-AU" sz="1000" u="none" strike="noStrike">
                          <a:effectLst/>
                        </a:rPr>
                        <a:t>Surface water regime</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Flow (River Murray barrages)</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b"/>
                      <a:endParaRPr lang="en-AU" sz="1200" b="0" i="0" u="none" strike="noStrike">
                        <a:solidFill>
                          <a:srgbClr val="000000"/>
                        </a:solidFill>
                        <a:effectLst/>
                        <a:latin typeface="Calibri" panose="020F0502020204030204" pitchFamily="34" charset="0"/>
                      </a:endParaRPr>
                    </a:p>
                  </a:txBody>
                  <a:tcPr marL="6298" marR="6298" marT="6298" marB="0" anchor="b"/>
                </a:tc>
                <a:tc>
                  <a:txBody>
                    <a:bodyPr/>
                    <a:lstStyle/>
                    <a:p>
                      <a:pPr algn="l" fontAlgn="ctr"/>
                      <a:r>
                        <a:rPr lang="en-AU" sz="1000" u="none" strike="noStrike">
                          <a:effectLst/>
                        </a:rPr>
                        <a:t>Input</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N/A - continuous</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Year-round</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System-wide</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Total barrage release volume (GL)</a:t>
                      </a:r>
                      <a:endParaRPr lang="en-AU" sz="1000" b="0" i="0" u="none" strike="noStrike">
                        <a:solidFill>
                          <a:srgbClr val="000000"/>
                        </a:solidFill>
                        <a:effectLst/>
                        <a:latin typeface="Segoe UI" panose="020B0502040204020203" pitchFamily="34" charset="0"/>
                      </a:endParaRPr>
                    </a:p>
                  </a:txBody>
                  <a:tcPr marL="6298" marR="6298" marT="6298" marB="0" anchor="ctr"/>
                </a:tc>
                <a:extLst>
                  <a:ext uri="{0D108BD9-81ED-4DB2-BD59-A6C34878D82A}">
                    <a16:rowId xmlns:a16="http://schemas.microsoft.com/office/drawing/2014/main" val="1061654946"/>
                  </a:ext>
                </a:extLst>
              </a:tr>
              <a:tr h="357631">
                <a:tc>
                  <a:txBody>
                    <a:bodyPr/>
                    <a:lstStyle/>
                    <a:p>
                      <a:pPr algn="l" fontAlgn="ctr"/>
                      <a:r>
                        <a:rPr lang="en-AU" sz="1000" u="none" strike="noStrike">
                          <a:effectLst/>
                        </a:rPr>
                        <a:t>Surface water regime</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Flow (River Murray barrages)</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b"/>
                      <a:endParaRPr lang="en-AU" sz="1200" b="0" i="0" u="none" strike="noStrike">
                        <a:solidFill>
                          <a:srgbClr val="000000"/>
                        </a:solidFill>
                        <a:effectLst/>
                        <a:latin typeface="Calibri" panose="020F0502020204030204" pitchFamily="34" charset="0"/>
                      </a:endParaRPr>
                    </a:p>
                  </a:txBody>
                  <a:tcPr marL="6298" marR="6298" marT="6298" marB="0" anchor="b"/>
                </a:tc>
                <a:tc>
                  <a:txBody>
                    <a:bodyPr/>
                    <a:lstStyle/>
                    <a:p>
                      <a:pPr algn="l" fontAlgn="ctr"/>
                      <a:r>
                        <a:rPr lang="en-AU" sz="1000" u="none" strike="noStrike">
                          <a:effectLst/>
                        </a:rPr>
                        <a:t>Input</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650 GL/year (RCT/MT)</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Year-round</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System-wide</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Δ from 650 GL/year</a:t>
                      </a:r>
                      <a:endParaRPr lang="en-AU" sz="1000" b="0" i="0" u="none" strike="noStrike">
                        <a:solidFill>
                          <a:srgbClr val="202122"/>
                        </a:solidFill>
                        <a:effectLst/>
                        <a:latin typeface="Segoe UI" panose="020B0502040204020203" pitchFamily="34" charset="0"/>
                      </a:endParaRPr>
                    </a:p>
                  </a:txBody>
                  <a:tcPr marL="6298" marR="6298" marT="6298" marB="0" anchor="ctr"/>
                </a:tc>
                <a:extLst>
                  <a:ext uri="{0D108BD9-81ED-4DB2-BD59-A6C34878D82A}">
                    <a16:rowId xmlns:a16="http://schemas.microsoft.com/office/drawing/2014/main" val="4287621483"/>
                  </a:ext>
                </a:extLst>
              </a:tr>
              <a:tr h="357631">
                <a:tc>
                  <a:txBody>
                    <a:bodyPr/>
                    <a:lstStyle/>
                    <a:p>
                      <a:pPr algn="l" fontAlgn="ctr"/>
                      <a:r>
                        <a:rPr lang="en-AU" sz="1000" u="none" strike="noStrike">
                          <a:effectLst/>
                        </a:rPr>
                        <a:t>Surface water regime</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Flow (River Murray barrages)</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b"/>
                      <a:endParaRPr lang="en-AU" sz="1200" b="0" i="0" u="none" strike="noStrike">
                        <a:solidFill>
                          <a:srgbClr val="000000"/>
                        </a:solidFill>
                        <a:effectLst/>
                        <a:latin typeface="Calibri" panose="020F0502020204030204" pitchFamily="34" charset="0"/>
                      </a:endParaRPr>
                    </a:p>
                  </a:txBody>
                  <a:tcPr marL="6298" marR="6298" marT="6298" marB="0" anchor="b"/>
                </a:tc>
                <a:tc>
                  <a:txBody>
                    <a:bodyPr/>
                    <a:lstStyle/>
                    <a:p>
                      <a:pPr algn="l" fontAlgn="ctr"/>
                      <a:r>
                        <a:rPr lang="en-AU" sz="1000" u="none" strike="noStrike">
                          <a:effectLst/>
                        </a:rPr>
                        <a:t>Input</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2,000 GL (RCT, rolling 3-year average)</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Year-round</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System-wide</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Δ from 2000 GL/year rolling annual average</a:t>
                      </a:r>
                      <a:endParaRPr lang="en-AU" sz="1000" b="0" i="0" u="none" strike="noStrike">
                        <a:solidFill>
                          <a:srgbClr val="202122"/>
                        </a:solidFill>
                        <a:effectLst/>
                        <a:latin typeface="Segoe UI" panose="020B0502040204020203" pitchFamily="34" charset="0"/>
                      </a:endParaRPr>
                    </a:p>
                  </a:txBody>
                  <a:tcPr marL="6298" marR="6298" marT="6298" marB="0" anchor="ctr"/>
                </a:tc>
                <a:extLst>
                  <a:ext uri="{0D108BD9-81ED-4DB2-BD59-A6C34878D82A}">
                    <a16:rowId xmlns:a16="http://schemas.microsoft.com/office/drawing/2014/main" val="1345410246"/>
                  </a:ext>
                </a:extLst>
              </a:tr>
              <a:tr h="357631">
                <a:tc>
                  <a:txBody>
                    <a:bodyPr/>
                    <a:lstStyle/>
                    <a:p>
                      <a:pPr algn="l" fontAlgn="ctr"/>
                      <a:r>
                        <a:rPr lang="en-AU" sz="1000" u="none" strike="noStrike">
                          <a:effectLst/>
                        </a:rPr>
                        <a:t>Surface water regime</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Flow (River Murray barrages)</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b"/>
                      <a:endParaRPr lang="en-AU" sz="1200" b="0" i="0" u="none" strike="noStrike">
                        <a:solidFill>
                          <a:srgbClr val="000000"/>
                        </a:solidFill>
                        <a:effectLst/>
                        <a:latin typeface="Calibri" panose="020F0502020204030204" pitchFamily="34" charset="0"/>
                      </a:endParaRPr>
                    </a:p>
                  </a:txBody>
                  <a:tcPr marL="6298" marR="6298" marT="6298" marB="0" anchor="b"/>
                </a:tc>
                <a:tc>
                  <a:txBody>
                    <a:bodyPr/>
                    <a:lstStyle/>
                    <a:p>
                      <a:pPr algn="l" fontAlgn="ctr"/>
                      <a:r>
                        <a:rPr lang="en-AU" sz="1000" u="none" strike="noStrike">
                          <a:effectLst/>
                        </a:rPr>
                        <a:t>Input</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6,000 (RCT, 1 in 3 years)</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Year-round</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System-wide</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Δ from 6,000 GL/year</a:t>
                      </a:r>
                      <a:endParaRPr lang="en-AU" sz="1000" b="0" i="0" u="none" strike="noStrike">
                        <a:solidFill>
                          <a:srgbClr val="202122"/>
                        </a:solidFill>
                        <a:effectLst/>
                        <a:latin typeface="Segoe UI" panose="020B0502040204020203" pitchFamily="34" charset="0"/>
                      </a:endParaRPr>
                    </a:p>
                  </a:txBody>
                  <a:tcPr marL="6298" marR="6298" marT="6298" marB="0" anchor="ctr"/>
                </a:tc>
                <a:extLst>
                  <a:ext uri="{0D108BD9-81ED-4DB2-BD59-A6C34878D82A}">
                    <a16:rowId xmlns:a16="http://schemas.microsoft.com/office/drawing/2014/main" val="479134904"/>
                  </a:ext>
                </a:extLst>
              </a:tr>
              <a:tr h="357631">
                <a:tc>
                  <a:txBody>
                    <a:bodyPr/>
                    <a:lstStyle/>
                    <a:p>
                      <a:pPr algn="l" fontAlgn="ctr"/>
                      <a:r>
                        <a:rPr lang="en-AU" sz="1000" u="none" strike="noStrike">
                          <a:effectLst/>
                        </a:rPr>
                        <a:t>Surface water regime</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Flow (River Murray barrages)</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b"/>
                      <a:endParaRPr lang="en-AU" sz="1200" b="0" i="0" u="none" strike="noStrike">
                        <a:solidFill>
                          <a:srgbClr val="000000"/>
                        </a:solidFill>
                        <a:effectLst/>
                        <a:latin typeface="Calibri" panose="020F0502020204030204" pitchFamily="34" charset="0"/>
                      </a:endParaRPr>
                    </a:p>
                  </a:txBody>
                  <a:tcPr marL="6298" marR="6298" marT="6298" marB="0" anchor="b"/>
                </a:tc>
                <a:tc>
                  <a:txBody>
                    <a:bodyPr/>
                    <a:lstStyle/>
                    <a:p>
                      <a:pPr algn="l" fontAlgn="ctr"/>
                      <a:r>
                        <a:rPr lang="en-AU" sz="1000" u="none" strike="noStrike">
                          <a:effectLst/>
                        </a:rPr>
                        <a:t>Input</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10,000 (RCT, 1 in 7 years)</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Year-round</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System-wide</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Δ from 10,000 GL/year</a:t>
                      </a:r>
                      <a:endParaRPr lang="en-AU" sz="1000" b="0" i="0" u="none" strike="noStrike">
                        <a:solidFill>
                          <a:srgbClr val="202122"/>
                        </a:solidFill>
                        <a:effectLst/>
                        <a:latin typeface="Segoe UI" panose="020B0502040204020203" pitchFamily="34" charset="0"/>
                      </a:endParaRPr>
                    </a:p>
                  </a:txBody>
                  <a:tcPr marL="6298" marR="6298" marT="6298" marB="0" anchor="ctr"/>
                </a:tc>
                <a:extLst>
                  <a:ext uri="{0D108BD9-81ED-4DB2-BD59-A6C34878D82A}">
                    <a16:rowId xmlns:a16="http://schemas.microsoft.com/office/drawing/2014/main" val="969566094"/>
                  </a:ext>
                </a:extLst>
              </a:tr>
              <a:tr h="357631">
                <a:tc>
                  <a:txBody>
                    <a:bodyPr/>
                    <a:lstStyle/>
                    <a:p>
                      <a:pPr algn="l" fontAlgn="ctr"/>
                      <a:r>
                        <a:rPr lang="en-AU" sz="1000" u="none" strike="noStrike">
                          <a:effectLst/>
                        </a:rPr>
                        <a:t>Surface water regime</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Flow (Salt Creek)</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b"/>
                      <a:endParaRPr lang="en-AU" sz="1200" b="0" i="0" u="none" strike="noStrike">
                        <a:solidFill>
                          <a:srgbClr val="000000"/>
                        </a:solidFill>
                        <a:effectLst/>
                        <a:latin typeface="Calibri" panose="020F0502020204030204" pitchFamily="34" charset="0"/>
                      </a:endParaRPr>
                    </a:p>
                  </a:txBody>
                  <a:tcPr marL="6298" marR="6298" marT="6298" marB="0" anchor="b"/>
                </a:tc>
                <a:tc>
                  <a:txBody>
                    <a:bodyPr/>
                    <a:lstStyle/>
                    <a:p>
                      <a:pPr algn="l" fontAlgn="ctr"/>
                      <a:r>
                        <a:rPr lang="en-AU" sz="1000" u="none" strike="noStrike">
                          <a:effectLst/>
                        </a:rPr>
                        <a:t>Input</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NA - Continuous</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Year-round</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CSL</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Total flow from Salt Creek (GL)</a:t>
                      </a:r>
                      <a:endParaRPr lang="en-AU" sz="1000" b="0" i="0" u="none" strike="noStrike">
                        <a:solidFill>
                          <a:srgbClr val="000000"/>
                        </a:solidFill>
                        <a:effectLst/>
                        <a:latin typeface="Segoe UI" panose="020B0502040204020203" pitchFamily="34" charset="0"/>
                      </a:endParaRPr>
                    </a:p>
                  </a:txBody>
                  <a:tcPr marL="6298" marR="6298" marT="6298" marB="0" anchor="ctr"/>
                </a:tc>
                <a:extLst>
                  <a:ext uri="{0D108BD9-81ED-4DB2-BD59-A6C34878D82A}">
                    <a16:rowId xmlns:a16="http://schemas.microsoft.com/office/drawing/2014/main" val="3784031275"/>
                  </a:ext>
                </a:extLst>
              </a:tr>
            </a:tbl>
          </a:graphicData>
        </a:graphic>
      </p:graphicFrame>
    </p:spTree>
    <p:extLst>
      <p:ext uri="{BB962C8B-B14F-4D97-AF65-F5344CB8AC3E}">
        <p14:creationId xmlns:p14="http://schemas.microsoft.com/office/powerpoint/2010/main" val="171994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B15F-F4CB-4460-8C34-762456632BE9}"/>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HSI</a:t>
            </a:r>
          </a:p>
        </p:txBody>
      </p:sp>
      <p:graphicFrame>
        <p:nvGraphicFramePr>
          <p:cNvPr id="4" name="Table 3">
            <a:extLst>
              <a:ext uri="{FF2B5EF4-FFF2-40B4-BE49-F238E27FC236}">
                <a16:creationId xmlns:a16="http://schemas.microsoft.com/office/drawing/2014/main" id="{2D4DA9E4-3750-46FB-8904-5A02E47339B2}"/>
              </a:ext>
            </a:extLst>
          </p:cNvPr>
          <p:cNvGraphicFramePr>
            <a:graphicFrameLocks noGrp="1"/>
          </p:cNvGraphicFramePr>
          <p:nvPr>
            <p:extLst>
              <p:ext uri="{D42A27DB-BD31-4B8C-83A1-F6EECF244321}">
                <p14:modId xmlns:p14="http://schemas.microsoft.com/office/powerpoint/2010/main" val="193243740"/>
              </p:ext>
            </p:extLst>
          </p:nvPr>
        </p:nvGraphicFramePr>
        <p:xfrm>
          <a:off x="1048286" y="1863801"/>
          <a:ext cx="10095430" cy="4479819"/>
        </p:xfrm>
        <a:graphic>
          <a:graphicData uri="http://schemas.openxmlformats.org/drawingml/2006/table">
            <a:tbl>
              <a:tblPr firstRow="1" bandRow="1">
                <a:tableStyleId>{5C22544A-7EE6-4342-B048-85BDC9FD1C3A}</a:tableStyleId>
              </a:tblPr>
              <a:tblGrid>
                <a:gridCol w="1217957">
                  <a:extLst>
                    <a:ext uri="{9D8B030D-6E8A-4147-A177-3AD203B41FA5}">
                      <a16:colId xmlns:a16="http://schemas.microsoft.com/office/drawing/2014/main" val="958515482"/>
                    </a:ext>
                  </a:extLst>
                </a:gridCol>
                <a:gridCol w="1598251">
                  <a:extLst>
                    <a:ext uri="{9D8B030D-6E8A-4147-A177-3AD203B41FA5}">
                      <a16:colId xmlns:a16="http://schemas.microsoft.com/office/drawing/2014/main" val="2715386536"/>
                    </a:ext>
                  </a:extLst>
                </a:gridCol>
                <a:gridCol w="854958">
                  <a:extLst>
                    <a:ext uri="{9D8B030D-6E8A-4147-A177-3AD203B41FA5}">
                      <a16:colId xmlns:a16="http://schemas.microsoft.com/office/drawing/2014/main" val="469755019"/>
                    </a:ext>
                  </a:extLst>
                </a:gridCol>
                <a:gridCol w="854958">
                  <a:extLst>
                    <a:ext uri="{9D8B030D-6E8A-4147-A177-3AD203B41FA5}">
                      <a16:colId xmlns:a16="http://schemas.microsoft.com/office/drawing/2014/main" val="2238407400"/>
                    </a:ext>
                  </a:extLst>
                </a:gridCol>
                <a:gridCol w="920898">
                  <a:extLst>
                    <a:ext uri="{9D8B030D-6E8A-4147-A177-3AD203B41FA5}">
                      <a16:colId xmlns:a16="http://schemas.microsoft.com/office/drawing/2014/main" val="2221485149"/>
                    </a:ext>
                  </a:extLst>
                </a:gridCol>
                <a:gridCol w="3181130">
                  <a:extLst>
                    <a:ext uri="{9D8B030D-6E8A-4147-A177-3AD203B41FA5}">
                      <a16:colId xmlns:a16="http://schemas.microsoft.com/office/drawing/2014/main" val="2582122010"/>
                    </a:ext>
                  </a:extLst>
                </a:gridCol>
                <a:gridCol w="612320">
                  <a:extLst>
                    <a:ext uri="{9D8B030D-6E8A-4147-A177-3AD203B41FA5}">
                      <a16:colId xmlns:a16="http://schemas.microsoft.com/office/drawing/2014/main" val="1364410816"/>
                    </a:ext>
                  </a:extLst>
                </a:gridCol>
                <a:gridCol w="854958">
                  <a:extLst>
                    <a:ext uri="{9D8B030D-6E8A-4147-A177-3AD203B41FA5}">
                      <a16:colId xmlns:a16="http://schemas.microsoft.com/office/drawing/2014/main" val="3656541794"/>
                    </a:ext>
                  </a:extLst>
                </a:gridCol>
              </a:tblGrid>
              <a:tr h="176220">
                <a:tc>
                  <a:txBody>
                    <a:bodyPr/>
                    <a:lstStyle/>
                    <a:p>
                      <a:pPr algn="l" fontAlgn="ctr"/>
                      <a:r>
                        <a:rPr lang="en-AU" sz="900" u="none" strike="noStrike">
                          <a:effectLst/>
                        </a:rPr>
                        <a:t>Critical CPS</a:t>
                      </a:r>
                      <a:endParaRPr lang="en-AU" sz="900" b="1"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Indicator</a:t>
                      </a:r>
                      <a:endParaRPr lang="en-AU" sz="900" b="1"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Importance</a:t>
                      </a:r>
                      <a:endParaRPr lang="en-AU" sz="900" b="1"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Confidence</a:t>
                      </a:r>
                      <a:endParaRPr lang="en-AU" sz="900" b="1"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Reference point</a:t>
                      </a:r>
                      <a:endParaRPr lang="en-AU" sz="900" b="1"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Time</a:t>
                      </a:r>
                      <a:endParaRPr lang="en-AU" sz="900" b="1"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Space</a:t>
                      </a:r>
                      <a:endParaRPr lang="en-AU" sz="900" b="1"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Measure</a:t>
                      </a:r>
                      <a:endParaRPr lang="en-AU" sz="900" b="1"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472249207"/>
                  </a:ext>
                </a:extLst>
              </a:tr>
              <a:tr h="176220">
                <a:tc>
                  <a:txBody>
                    <a:bodyPr/>
                    <a:lstStyle/>
                    <a:p>
                      <a:pPr algn="l" fontAlgn="ctr"/>
                      <a:r>
                        <a:rPr lang="en-AU" sz="900" u="none" strike="noStrike">
                          <a:effectLst/>
                        </a:rPr>
                        <a:t>Ruppia</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Life stage: turion viability</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b"/>
                      <a:r>
                        <a:rPr lang="en-AU" sz="900" u="none" strike="noStrike">
                          <a:effectLst/>
                        </a:rPr>
                        <a:t>N/A</a:t>
                      </a:r>
                      <a:endParaRPr lang="en-AU" sz="900" b="0" i="0" u="none" strike="noStrike">
                        <a:solidFill>
                          <a:srgbClr val="000000"/>
                        </a:solidFill>
                        <a:effectLst/>
                        <a:latin typeface="Segoe UI" panose="020B0502040204020203" pitchFamily="34" charset="0"/>
                      </a:endParaRPr>
                    </a:p>
                  </a:txBody>
                  <a:tcPr marL="5389" marR="5389" marT="5389" marB="0" anchor="b"/>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N/A - continuous </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Jan-Mar</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CNL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 </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2405139360"/>
                  </a:ext>
                </a:extLst>
              </a:tr>
              <a:tr h="176220">
                <a:tc>
                  <a:txBody>
                    <a:bodyPr/>
                    <a:lstStyle/>
                    <a:p>
                      <a:pPr algn="l" fontAlgn="ctr"/>
                      <a:r>
                        <a:rPr lang="en-AU" sz="900" u="none" strike="noStrike">
                          <a:effectLst/>
                        </a:rPr>
                        <a:t>Ruppia</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Life stage: turion viability</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b"/>
                      <a:r>
                        <a:rPr lang="en-AU" sz="900" u="none" strike="noStrike">
                          <a:effectLst/>
                        </a:rPr>
                        <a:t>N/A</a:t>
                      </a:r>
                      <a:endParaRPr lang="en-AU" sz="900" b="0" i="0" u="none" strike="noStrike">
                        <a:solidFill>
                          <a:srgbClr val="000000"/>
                        </a:solidFill>
                        <a:effectLst/>
                        <a:latin typeface="Segoe UI" panose="020B0502040204020203" pitchFamily="34" charset="0"/>
                      </a:endParaRPr>
                    </a:p>
                  </a:txBody>
                  <a:tcPr marL="5389" marR="5389" marT="5389" marB="0" anchor="b"/>
                </a:tc>
                <a:tc>
                  <a:txBody>
                    <a:bodyPr/>
                    <a:lstStyle/>
                    <a:p>
                      <a:pPr algn="l" fontAlgn="ctr"/>
                      <a:r>
                        <a:rPr lang="en-AU" sz="900" u="none" strike="noStrike">
                          <a:effectLst/>
                        </a:rPr>
                        <a:t>TBD </a:t>
                      </a:r>
                      <a:endParaRPr lang="en-AU" sz="900" b="1" i="0" u="none" strike="noStrike">
                        <a:solidFill>
                          <a:srgbClr val="FA7D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N/A - continuous </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Jan-Mar</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CSL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3049957902"/>
                  </a:ext>
                </a:extLst>
              </a:tr>
              <a:tr h="176220">
                <a:tc>
                  <a:txBody>
                    <a:bodyPr/>
                    <a:lstStyle/>
                    <a:p>
                      <a:pPr algn="l" fontAlgn="ctr"/>
                      <a:r>
                        <a:rPr lang="en-AU" sz="900" u="none" strike="noStrike">
                          <a:effectLst/>
                        </a:rPr>
                        <a:t>Ruppia</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Life stage: seed germination</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b"/>
                      <a:r>
                        <a:rPr lang="en-AU" sz="900" u="none" strike="noStrike">
                          <a:effectLst/>
                        </a:rPr>
                        <a:t>N/A</a:t>
                      </a:r>
                      <a:endParaRPr lang="en-AU" sz="900" b="0" i="0" u="none" strike="noStrike">
                        <a:solidFill>
                          <a:srgbClr val="000000"/>
                        </a:solidFill>
                        <a:effectLst/>
                        <a:latin typeface="Segoe UI" panose="020B0502040204020203" pitchFamily="34" charset="0"/>
                      </a:endParaRPr>
                    </a:p>
                  </a:txBody>
                  <a:tcPr marL="5389" marR="5389" marT="5389" marB="0" anchor="b"/>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N/A - continuous </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Apr-July</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CNL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 </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528349647"/>
                  </a:ext>
                </a:extLst>
              </a:tr>
              <a:tr h="176220">
                <a:tc>
                  <a:txBody>
                    <a:bodyPr/>
                    <a:lstStyle/>
                    <a:p>
                      <a:pPr algn="l" fontAlgn="ctr"/>
                      <a:r>
                        <a:rPr lang="en-AU" sz="900" u="none" strike="noStrike">
                          <a:effectLst/>
                        </a:rPr>
                        <a:t>Ruppia</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Life stage: seed germination</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b"/>
                      <a:r>
                        <a:rPr lang="en-AU" sz="900" u="none" strike="noStrike">
                          <a:effectLst/>
                        </a:rPr>
                        <a:t>N/A</a:t>
                      </a:r>
                      <a:endParaRPr lang="en-AU" sz="900" b="0" i="0" u="none" strike="noStrike">
                        <a:solidFill>
                          <a:srgbClr val="000000"/>
                        </a:solidFill>
                        <a:effectLst/>
                        <a:latin typeface="Segoe UI" panose="020B0502040204020203" pitchFamily="34" charset="0"/>
                      </a:endParaRPr>
                    </a:p>
                  </a:txBody>
                  <a:tcPr marL="5389" marR="5389" marT="5389" marB="0" anchor="b"/>
                </a:tc>
                <a:tc>
                  <a:txBody>
                    <a:bodyPr/>
                    <a:lstStyle/>
                    <a:p>
                      <a:pPr algn="l" fontAlgn="ctr"/>
                      <a:r>
                        <a:rPr lang="en-AU" sz="900" u="none" strike="noStrike">
                          <a:effectLst/>
                        </a:rPr>
                        <a:t>TBD </a:t>
                      </a:r>
                      <a:endParaRPr lang="en-AU" sz="900" b="1" i="0" u="none" strike="noStrike">
                        <a:solidFill>
                          <a:srgbClr val="FA7D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N/A - continuous </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Apr-July</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CSL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968162801"/>
                  </a:ext>
                </a:extLst>
              </a:tr>
              <a:tr h="176220">
                <a:tc>
                  <a:txBody>
                    <a:bodyPr/>
                    <a:lstStyle/>
                    <a:p>
                      <a:pPr algn="l" fontAlgn="ctr"/>
                      <a:r>
                        <a:rPr lang="en-AU" sz="900" u="none" strike="noStrike">
                          <a:effectLst/>
                        </a:rPr>
                        <a:t>Ruppia</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Life stage: Turion sprouting</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b"/>
                      <a:r>
                        <a:rPr lang="en-AU" sz="900" u="none" strike="noStrike">
                          <a:effectLst/>
                        </a:rPr>
                        <a:t>N/A</a:t>
                      </a:r>
                      <a:endParaRPr lang="en-AU" sz="900" b="0" i="0" u="none" strike="noStrike">
                        <a:solidFill>
                          <a:srgbClr val="000000"/>
                        </a:solidFill>
                        <a:effectLst/>
                        <a:latin typeface="Segoe UI" panose="020B0502040204020203" pitchFamily="34" charset="0"/>
                      </a:endParaRPr>
                    </a:p>
                  </a:txBody>
                  <a:tcPr marL="5389" marR="5389" marT="5389" marB="0" anchor="b"/>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N/A - continuous </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Apr-July</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CNL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702578515"/>
                  </a:ext>
                </a:extLst>
              </a:tr>
              <a:tr h="176220">
                <a:tc>
                  <a:txBody>
                    <a:bodyPr/>
                    <a:lstStyle/>
                    <a:p>
                      <a:pPr algn="l" fontAlgn="ctr"/>
                      <a:r>
                        <a:rPr lang="en-AU" sz="900" u="none" strike="noStrike">
                          <a:effectLst/>
                        </a:rPr>
                        <a:t>Ruppia</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Life stage: Turion sprouting</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b"/>
                      <a:r>
                        <a:rPr lang="en-AU" sz="900" u="none" strike="noStrike">
                          <a:effectLst/>
                        </a:rPr>
                        <a:t>N/A</a:t>
                      </a:r>
                      <a:endParaRPr lang="en-AU" sz="900" b="0" i="0" u="none" strike="noStrike">
                        <a:solidFill>
                          <a:srgbClr val="000000"/>
                        </a:solidFill>
                        <a:effectLst/>
                        <a:latin typeface="Segoe UI" panose="020B0502040204020203" pitchFamily="34" charset="0"/>
                      </a:endParaRPr>
                    </a:p>
                  </a:txBody>
                  <a:tcPr marL="5389" marR="5389" marT="5389" marB="0" anchor="b"/>
                </a:tc>
                <a:tc>
                  <a:txBody>
                    <a:bodyPr/>
                    <a:lstStyle/>
                    <a:p>
                      <a:pPr algn="l" fontAlgn="ctr"/>
                      <a:r>
                        <a:rPr lang="en-AU" sz="900" u="none" strike="noStrike">
                          <a:effectLst/>
                        </a:rPr>
                        <a:t>TBD </a:t>
                      </a:r>
                      <a:endParaRPr lang="en-AU" sz="900" b="1" i="0" u="none" strike="noStrike">
                        <a:solidFill>
                          <a:srgbClr val="FA7D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N/A - continuous </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Apr-July</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CSL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636983645"/>
                  </a:ext>
                </a:extLst>
              </a:tr>
              <a:tr h="176220">
                <a:tc>
                  <a:txBody>
                    <a:bodyPr/>
                    <a:lstStyle/>
                    <a:p>
                      <a:pPr algn="l" fontAlgn="ctr"/>
                      <a:r>
                        <a:rPr lang="en-AU" sz="900" u="none" strike="noStrike">
                          <a:effectLst/>
                        </a:rPr>
                        <a:t>Ruppia</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Life stage: Adult plant growth</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b"/>
                      <a:r>
                        <a:rPr lang="en-AU" sz="900" u="none" strike="noStrike">
                          <a:effectLst/>
                        </a:rPr>
                        <a:t>N/A</a:t>
                      </a:r>
                      <a:endParaRPr lang="en-AU" sz="900" b="0" i="0" u="none" strike="noStrike">
                        <a:solidFill>
                          <a:srgbClr val="000000"/>
                        </a:solidFill>
                        <a:effectLst/>
                        <a:latin typeface="Segoe UI" panose="020B0502040204020203" pitchFamily="34" charset="0"/>
                      </a:endParaRPr>
                    </a:p>
                  </a:txBody>
                  <a:tcPr marL="5389" marR="5389" marT="5389" marB="0" anchor="b"/>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N/A - continuous </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June-Sept</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CNL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3423949257"/>
                  </a:ext>
                </a:extLst>
              </a:tr>
              <a:tr h="176220">
                <a:tc>
                  <a:txBody>
                    <a:bodyPr/>
                    <a:lstStyle/>
                    <a:p>
                      <a:pPr algn="l" fontAlgn="ctr"/>
                      <a:r>
                        <a:rPr lang="en-AU" sz="900" u="none" strike="noStrike">
                          <a:effectLst/>
                        </a:rPr>
                        <a:t>Ruppia</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Life stage: Adult plant growth</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b"/>
                      <a:r>
                        <a:rPr lang="en-AU" sz="900" u="none" strike="noStrike">
                          <a:effectLst/>
                        </a:rPr>
                        <a:t>N/A</a:t>
                      </a:r>
                      <a:endParaRPr lang="en-AU" sz="900" b="0" i="0" u="none" strike="noStrike">
                        <a:solidFill>
                          <a:srgbClr val="000000"/>
                        </a:solidFill>
                        <a:effectLst/>
                        <a:latin typeface="Segoe UI" panose="020B0502040204020203" pitchFamily="34" charset="0"/>
                      </a:endParaRPr>
                    </a:p>
                  </a:txBody>
                  <a:tcPr marL="5389" marR="5389" marT="5389" marB="0" anchor="b"/>
                </a:tc>
                <a:tc>
                  <a:txBody>
                    <a:bodyPr/>
                    <a:lstStyle/>
                    <a:p>
                      <a:pPr algn="l" fontAlgn="ctr"/>
                      <a:r>
                        <a:rPr lang="en-AU" sz="900" u="none" strike="noStrike">
                          <a:effectLst/>
                        </a:rPr>
                        <a:t>TBD </a:t>
                      </a:r>
                      <a:endParaRPr lang="en-AU" sz="900" b="1" i="0" u="none" strike="noStrike">
                        <a:solidFill>
                          <a:srgbClr val="FA7D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N/A - continuous </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June-Sept</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CSL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4115965122"/>
                  </a:ext>
                </a:extLst>
              </a:tr>
              <a:tr h="176220">
                <a:tc>
                  <a:txBody>
                    <a:bodyPr/>
                    <a:lstStyle/>
                    <a:p>
                      <a:pPr algn="l" fontAlgn="ctr"/>
                      <a:r>
                        <a:rPr lang="en-AU" sz="900" u="none" strike="noStrike">
                          <a:effectLst/>
                        </a:rPr>
                        <a:t>Ruppia</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Life stage: Flowering</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b"/>
                      <a:r>
                        <a:rPr lang="en-AU" sz="900" u="none" strike="noStrike">
                          <a:effectLst/>
                        </a:rPr>
                        <a:t>N/A</a:t>
                      </a:r>
                      <a:endParaRPr lang="en-AU" sz="900" b="0" i="0" u="none" strike="noStrike">
                        <a:solidFill>
                          <a:srgbClr val="000000"/>
                        </a:solidFill>
                        <a:effectLst/>
                        <a:latin typeface="Segoe UI" panose="020B0502040204020203" pitchFamily="34" charset="0"/>
                      </a:endParaRPr>
                    </a:p>
                  </a:txBody>
                  <a:tcPr marL="5389" marR="5389" marT="5389" marB="0" anchor="b"/>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N/A - continuous </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Aug-Dec</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CNL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715377057"/>
                  </a:ext>
                </a:extLst>
              </a:tr>
              <a:tr h="176220">
                <a:tc>
                  <a:txBody>
                    <a:bodyPr/>
                    <a:lstStyle/>
                    <a:p>
                      <a:pPr algn="l" fontAlgn="ctr"/>
                      <a:r>
                        <a:rPr lang="en-AU" sz="900" u="none" strike="noStrike">
                          <a:effectLst/>
                        </a:rPr>
                        <a:t>Ruppia</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Life stage: Flowering</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b"/>
                      <a:r>
                        <a:rPr lang="en-AU" sz="900" u="none" strike="noStrike">
                          <a:effectLst/>
                        </a:rPr>
                        <a:t>N/A</a:t>
                      </a:r>
                      <a:endParaRPr lang="en-AU" sz="900" b="0" i="0" u="none" strike="noStrike">
                        <a:solidFill>
                          <a:srgbClr val="000000"/>
                        </a:solidFill>
                        <a:effectLst/>
                        <a:latin typeface="Segoe UI" panose="020B0502040204020203" pitchFamily="34" charset="0"/>
                      </a:endParaRPr>
                    </a:p>
                  </a:txBody>
                  <a:tcPr marL="5389" marR="5389" marT="5389" marB="0" anchor="b"/>
                </a:tc>
                <a:tc>
                  <a:txBody>
                    <a:bodyPr/>
                    <a:lstStyle/>
                    <a:p>
                      <a:pPr algn="l" fontAlgn="ctr"/>
                      <a:r>
                        <a:rPr lang="en-AU" sz="900" u="none" strike="noStrike">
                          <a:effectLst/>
                        </a:rPr>
                        <a:t>TBD </a:t>
                      </a:r>
                      <a:endParaRPr lang="en-AU" sz="900" b="1" i="0" u="none" strike="noStrike">
                        <a:solidFill>
                          <a:srgbClr val="FA7D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N/A - continuous </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Aug-Dec</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CSL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3120303509"/>
                  </a:ext>
                </a:extLst>
              </a:tr>
              <a:tr h="176220">
                <a:tc>
                  <a:txBody>
                    <a:bodyPr/>
                    <a:lstStyle/>
                    <a:p>
                      <a:pPr algn="l" fontAlgn="ctr"/>
                      <a:r>
                        <a:rPr lang="en-AU" sz="900" u="none" strike="noStrike">
                          <a:effectLst/>
                        </a:rPr>
                        <a:t>Ruppia</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Life stage: Turion production</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b"/>
                      <a:r>
                        <a:rPr lang="en-AU" sz="900" u="none" strike="noStrike">
                          <a:effectLst/>
                        </a:rPr>
                        <a:t>N/A</a:t>
                      </a:r>
                      <a:endParaRPr lang="en-AU" sz="900" b="0" i="0" u="none" strike="noStrike">
                        <a:solidFill>
                          <a:srgbClr val="000000"/>
                        </a:solidFill>
                        <a:effectLst/>
                        <a:latin typeface="Segoe UI" panose="020B0502040204020203" pitchFamily="34" charset="0"/>
                      </a:endParaRPr>
                    </a:p>
                  </a:txBody>
                  <a:tcPr marL="5389" marR="5389" marT="5389" marB="0" anchor="b"/>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N/A - continuous </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Aug-Dec</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CNL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1890132468"/>
                  </a:ext>
                </a:extLst>
              </a:tr>
              <a:tr h="176220">
                <a:tc>
                  <a:txBody>
                    <a:bodyPr/>
                    <a:lstStyle/>
                    <a:p>
                      <a:pPr algn="l" fontAlgn="ctr"/>
                      <a:r>
                        <a:rPr lang="en-AU" sz="900" u="none" strike="noStrike">
                          <a:effectLst/>
                        </a:rPr>
                        <a:t>Ruppia</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Life stage: Turion production</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b"/>
                      <a:r>
                        <a:rPr lang="en-AU" sz="900" u="none" strike="noStrike">
                          <a:effectLst/>
                        </a:rPr>
                        <a:t>N/A</a:t>
                      </a:r>
                      <a:endParaRPr lang="en-AU" sz="900" b="0" i="0" u="none" strike="noStrike">
                        <a:solidFill>
                          <a:srgbClr val="000000"/>
                        </a:solidFill>
                        <a:effectLst/>
                        <a:latin typeface="Segoe UI" panose="020B0502040204020203" pitchFamily="34" charset="0"/>
                      </a:endParaRPr>
                    </a:p>
                  </a:txBody>
                  <a:tcPr marL="5389" marR="5389" marT="5389" marB="0" anchor="b"/>
                </a:tc>
                <a:tc>
                  <a:txBody>
                    <a:bodyPr/>
                    <a:lstStyle/>
                    <a:p>
                      <a:pPr algn="l" fontAlgn="ctr"/>
                      <a:r>
                        <a:rPr lang="en-AU" sz="900" u="none" strike="noStrike">
                          <a:effectLst/>
                        </a:rPr>
                        <a:t>TBD </a:t>
                      </a:r>
                      <a:endParaRPr lang="en-AU" sz="900" b="1" i="0" u="none" strike="noStrike">
                        <a:solidFill>
                          <a:srgbClr val="FA7D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N/A - continuous </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Aug-Dec</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CSL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3510056812"/>
                  </a:ext>
                </a:extLst>
              </a:tr>
              <a:tr h="313986">
                <a:tc>
                  <a:txBody>
                    <a:bodyPr/>
                    <a:lstStyle/>
                    <a:p>
                      <a:pPr algn="l" fontAlgn="ctr"/>
                      <a:r>
                        <a:rPr lang="en-AU" sz="900" u="none" strike="noStrike">
                          <a:effectLst/>
                        </a:rPr>
                        <a:t>Ruppia</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Life stage: Seedbank production</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b"/>
                      <a:r>
                        <a:rPr lang="en-AU" sz="900" u="none" strike="noStrike">
                          <a:effectLst/>
                        </a:rPr>
                        <a:t>N/A</a:t>
                      </a:r>
                      <a:endParaRPr lang="en-AU" sz="900" b="0" i="0" u="none" strike="noStrike">
                        <a:solidFill>
                          <a:srgbClr val="000000"/>
                        </a:solidFill>
                        <a:effectLst/>
                        <a:latin typeface="Segoe UI" panose="020B0502040204020203" pitchFamily="34" charset="0"/>
                      </a:endParaRPr>
                    </a:p>
                  </a:txBody>
                  <a:tcPr marL="5389" marR="5389" marT="5389" marB="0" anchor="b"/>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N/A - continuous </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Aug-Dec</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CNL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3130229876"/>
                  </a:ext>
                </a:extLst>
              </a:tr>
              <a:tr h="313986">
                <a:tc>
                  <a:txBody>
                    <a:bodyPr/>
                    <a:lstStyle/>
                    <a:p>
                      <a:pPr algn="l" fontAlgn="ctr"/>
                      <a:r>
                        <a:rPr lang="en-AU" sz="900" u="none" strike="noStrike">
                          <a:effectLst/>
                        </a:rPr>
                        <a:t>Ruppia</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Life stage: Seedbank production</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b"/>
                      <a:r>
                        <a:rPr lang="en-AU" sz="900" u="none" strike="noStrike">
                          <a:effectLst/>
                        </a:rPr>
                        <a:t>N/A</a:t>
                      </a:r>
                      <a:endParaRPr lang="en-AU" sz="900" b="0" i="0" u="none" strike="noStrike">
                        <a:solidFill>
                          <a:srgbClr val="000000"/>
                        </a:solidFill>
                        <a:effectLst/>
                        <a:latin typeface="Segoe UI" panose="020B0502040204020203" pitchFamily="34" charset="0"/>
                      </a:endParaRPr>
                    </a:p>
                  </a:txBody>
                  <a:tcPr marL="5389" marR="5389" marT="5389" marB="0" anchor="b"/>
                </a:tc>
                <a:tc>
                  <a:txBody>
                    <a:bodyPr/>
                    <a:lstStyle/>
                    <a:p>
                      <a:pPr algn="l" fontAlgn="ctr"/>
                      <a:r>
                        <a:rPr lang="en-AU" sz="900" u="none" strike="noStrike">
                          <a:effectLst/>
                        </a:rPr>
                        <a:t>TBD </a:t>
                      </a:r>
                      <a:endParaRPr lang="en-AU" sz="900" b="1" i="0" u="none" strike="noStrike">
                        <a:solidFill>
                          <a:srgbClr val="FA7D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N/A - continuous </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Aug-Dec</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CSL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3514694102"/>
                  </a:ext>
                </a:extLst>
              </a:tr>
              <a:tr h="176220">
                <a:tc>
                  <a:txBody>
                    <a:bodyPr/>
                    <a:lstStyle/>
                    <a:p>
                      <a:pPr algn="l" fontAlgn="ctr"/>
                      <a:r>
                        <a:rPr lang="en-AU" sz="900" u="none" strike="noStrike">
                          <a:effectLst/>
                        </a:rPr>
                        <a:t>Ruppia</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Lifecycle</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b"/>
                      <a:r>
                        <a:rPr lang="en-AU" sz="900" u="none" strike="noStrike">
                          <a:effectLst/>
                        </a:rPr>
                        <a:t>N/A</a:t>
                      </a:r>
                      <a:endParaRPr lang="en-AU" sz="900" b="0" i="0" u="none" strike="noStrike">
                        <a:solidFill>
                          <a:srgbClr val="000000"/>
                        </a:solidFill>
                        <a:effectLst/>
                        <a:latin typeface="Segoe UI" panose="020B0502040204020203" pitchFamily="34" charset="0"/>
                      </a:endParaRPr>
                    </a:p>
                  </a:txBody>
                  <a:tcPr marL="5389" marR="5389" marT="5389" marB="0" anchor="b"/>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N/A - continuous </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June-Dec</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CSL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2024935813"/>
                  </a:ext>
                </a:extLst>
              </a:tr>
              <a:tr h="176220">
                <a:tc>
                  <a:txBody>
                    <a:bodyPr/>
                    <a:lstStyle/>
                    <a:p>
                      <a:pPr algn="l" fontAlgn="ctr"/>
                      <a:r>
                        <a:rPr lang="en-AU" sz="900" u="none" strike="noStrike">
                          <a:effectLst/>
                        </a:rPr>
                        <a:t>Ruppia</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Lifecycle</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b"/>
                      <a:r>
                        <a:rPr lang="en-AU" sz="900" u="none" strike="noStrike">
                          <a:effectLst/>
                        </a:rPr>
                        <a:t>N/A</a:t>
                      </a:r>
                      <a:endParaRPr lang="en-AU" sz="900" b="0" i="0" u="none" strike="noStrike">
                        <a:solidFill>
                          <a:srgbClr val="000000"/>
                        </a:solidFill>
                        <a:effectLst/>
                        <a:latin typeface="Segoe UI" panose="020B0502040204020203" pitchFamily="34" charset="0"/>
                      </a:endParaRPr>
                    </a:p>
                  </a:txBody>
                  <a:tcPr marL="5389" marR="5389" marT="5389" marB="0" anchor="b"/>
                </a:tc>
                <a:tc>
                  <a:txBody>
                    <a:bodyPr/>
                    <a:lstStyle/>
                    <a:p>
                      <a:pPr algn="l" fontAlgn="ctr"/>
                      <a:r>
                        <a:rPr lang="en-AU" sz="900" u="none" strike="noStrike">
                          <a:effectLst/>
                        </a:rPr>
                        <a:t>TBD </a:t>
                      </a:r>
                      <a:endParaRPr lang="en-AU" sz="900" b="1" i="0" u="none" strike="noStrike">
                        <a:solidFill>
                          <a:srgbClr val="FA7D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N/A - continuous </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June-Dec</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CNL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291764325"/>
                  </a:ext>
                </a:extLst>
              </a:tr>
              <a:tr h="133971">
                <a:tc>
                  <a:txBody>
                    <a:bodyPr/>
                    <a:lstStyle/>
                    <a:p>
                      <a:pPr algn="l" fontAlgn="b"/>
                      <a:endParaRPr lang="en-AU" sz="1100" b="0" i="0" u="none" strike="noStrike">
                        <a:solidFill>
                          <a:srgbClr val="000000"/>
                        </a:solidFill>
                        <a:effectLst/>
                        <a:latin typeface="Calibri" panose="020F0502020204030204" pitchFamily="34" charset="0"/>
                      </a:endParaRPr>
                    </a:p>
                  </a:txBody>
                  <a:tcPr marL="5389" marR="5389" marT="5389"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5389" marR="5389" marT="5389"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5389" marR="5389" marT="5389"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5389" marR="5389" marT="5389"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5389" marR="5389" marT="5389"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5389" marR="5389" marT="5389"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5389" marR="5389" marT="5389"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5389" marR="5389" marT="5389" marB="0" anchor="b"/>
                </a:tc>
                <a:extLst>
                  <a:ext uri="{0D108BD9-81ED-4DB2-BD59-A6C34878D82A}">
                    <a16:rowId xmlns:a16="http://schemas.microsoft.com/office/drawing/2014/main" val="2997037923"/>
                  </a:ext>
                </a:extLst>
              </a:tr>
              <a:tr h="203773">
                <a:tc>
                  <a:txBody>
                    <a:bodyPr/>
                    <a:lstStyle/>
                    <a:p>
                      <a:pPr algn="l" fontAlgn="ctr"/>
                      <a:r>
                        <a:rPr lang="en-AU" sz="900" u="none" strike="noStrike">
                          <a:effectLst/>
                        </a:rPr>
                        <a:t>Waterbirds (Waterfowl)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Ruppia (adult growth)</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5389" marR="5389" marT="5389" marB="0" anchor="ctr"/>
                </a:tc>
                <a:tc>
                  <a:txBody>
                    <a:bodyPr/>
                    <a:lstStyle/>
                    <a:p>
                      <a:pPr algn="l" fontAlgn="ctr"/>
                      <a:r>
                        <a:rPr lang="en-AU" sz="900" u="none" strike="noStrike">
                          <a:effectLst/>
                        </a:rPr>
                        <a:t>N/A – continuous</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Apr–Sept (model period with precursor stages)</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CNL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1134764706"/>
                  </a:ext>
                </a:extLst>
              </a:tr>
              <a:tr h="203773">
                <a:tc>
                  <a:txBody>
                    <a:bodyPr/>
                    <a:lstStyle/>
                    <a:p>
                      <a:pPr algn="l" fontAlgn="ctr"/>
                      <a:r>
                        <a:rPr lang="en-AU" sz="900" u="none" strike="noStrike">
                          <a:effectLst/>
                        </a:rPr>
                        <a:t>Waterbirds (Waterfowl)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Ruppia (adult growth)</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5389" marR="5389" marT="5389" marB="0" anchor="ctr"/>
                </a:tc>
                <a:tc>
                  <a:txBody>
                    <a:bodyPr/>
                    <a:lstStyle/>
                    <a:p>
                      <a:pPr algn="l" fontAlgn="ctr"/>
                      <a:r>
                        <a:rPr lang="en-AU" sz="900" u="none" strike="noStrike">
                          <a:effectLst/>
                        </a:rPr>
                        <a:t>N/A – continuous</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Apr–Sept (model period with precursor stages)</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CSL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1016237000"/>
                  </a:ext>
                </a:extLst>
              </a:tr>
              <a:tr h="313986">
                <a:tc>
                  <a:txBody>
                    <a:bodyPr/>
                    <a:lstStyle/>
                    <a:p>
                      <a:pPr algn="l" fontAlgn="ctr"/>
                      <a:r>
                        <a:rPr lang="en-AU" sz="900" u="none" strike="noStrike">
                          <a:effectLst/>
                        </a:rPr>
                        <a:t>Waterbirds (Waterfowl)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Ruppia (turion) - asexual lifecyle</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5389" marR="5389" marT="5389" marB="0" anchor="ctr"/>
                </a:tc>
                <a:tc>
                  <a:txBody>
                    <a:bodyPr/>
                    <a:lstStyle/>
                    <a:p>
                      <a:pPr algn="l" fontAlgn="ctr"/>
                      <a:r>
                        <a:rPr lang="en-AU" sz="900" u="none" strike="noStrike">
                          <a:effectLst/>
                        </a:rPr>
                        <a:t>N/A – continuous</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Turion production: June-Dec (model period with precursor stages)</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CNL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4040909881"/>
                  </a:ext>
                </a:extLst>
              </a:tr>
              <a:tr h="313986">
                <a:tc>
                  <a:txBody>
                    <a:bodyPr/>
                    <a:lstStyle/>
                    <a:p>
                      <a:pPr algn="l" fontAlgn="ctr"/>
                      <a:r>
                        <a:rPr lang="en-AU" sz="900" u="none" strike="noStrike">
                          <a:effectLst/>
                        </a:rPr>
                        <a:t>Waterbirds (Waterfowl)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Ruppia (turion) - asexual lifecyle</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5389" marR="5389" marT="5389" marB="0" anchor="ctr"/>
                </a:tc>
                <a:tc>
                  <a:txBody>
                    <a:bodyPr/>
                    <a:lstStyle/>
                    <a:p>
                      <a:pPr algn="l" fontAlgn="ctr"/>
                      <a:r>
                        <a:rPr lang="en-AU" sz="900" u="none" strike="noStrike">
                          <a:effectLst/>
                        </a:rPr>
                        <a:t>N/A – continuous</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Turion production: June-Dec (model period with precursor stages)</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CSL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dirty="0">
                          <a:effectLst/>
                        </a:rPr>
                        <a:t>HSI × Area</a:t>
                      </a:r>
                      <a:endParaRPr lang="en-AU" sz="900" b="0" i="0" u="none" strike="noStrike" dirty="0">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1748541948"/>
                  </a:ext>
                </a:extLst>
              </a:tr>
            </a:tbl>
          </a:graphicData>
        </a:graphic>
      </p:graphicFrame>
    </p:spTree>
    <p:extLst>
      <p:ext uri="{BB962C8B-B14F-4D97-AF65-F5344CB8AC3E}">
        <p14:creationId xmlns:p14="http://schemas.microsoft.com/office/powerpoint/2010/main" val="1145045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19DF4-ED6B-4E7D-847D-F7B1D488BA42}"/>
              </a:ext>
            </a:extLst>
          </p:cNvPr>
          <p:cNvSpPr>
            <a:spLocks noGrp="1"/>
          </p:cNvSpPr>
          <p:nvPr>
            <p:ph type="title"/>
          </p:nvPr>
        </p:nvSpPr>
        <p:spPr/>
        <p:txBody>
          <a:bodyPr/>
          <a:lstStyle/>
          <a:p>
            <a:r>
              <a:rPr lang="en-AU" dirty="0"/>
              <a:t>Balance</a:t>
            </a:r>
          </a:p>
        </p:txBody>
      </p:sp>
      <p:graphicFrame>
        <p:nvGraphicFramePr>
          <p:cNvPr id="4" name="Table 3">
            <a:extLst>
              <a:ext uri="{FF2B5EF4-FFF2-40B4-BE49-F238E27FC236}">
                <a16:creationId xmlns:a16="http://schemas.microsoft.com/office/drawing/2014/main" id="{987EEF54-CFB2-433D-A703-136B075EF0B4}"/>
              </a:ext>
            </a:extLst>
          </p:cNvPr>
          <p:cNvGraphicFramePr>
            <a:graphicFrameLocks noGrp="1"/>
          </p:cNvGraphicFramePr>
          <p:nvPr>
            <p:extLst>
              <p:ext uri="{D42A27DB-BD31-4B8C-83A1-F6EECF244321}">
                <p14:modId xmlns:p14="http://schemas.microsoft.com/office/powerpoint/2010/main" val="1572542135"/>
              </p:ext>
            </p:extLst>
          </p:nvPr>
        </p:nvGraphicFramePr>
        <p:xfrm>
          <a:off x="838200" y="2481678"/>
          <a:ext cx="10515599" cy="4203353"/>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361277963"/>
                    </a:ext>
                  </a:extLst>
                </a:gridCol>
                <a:gridCol w="959115">
                  <a:extLst>
                    <a:ext uri="{9D8B030D-6E8A-4147-A177-3AD203B41FA5}">
                      <a16:colId xmlns:a16="http://schemas.microsoft.com/office/drawing/2014/main" val="2239396278"/>
                    </a:ext>
                  </a:extLst>
                </a:gridCol>
                <a:gridCol w="658669">
                  <a:extLst>
                    <a:ext uri="{9D8B030D-6E8A-4147-A177-3AD203B41FA5}">
                      <a16:colId xmlns:a16="http://schemas.microsoft.com/office/drawing/2014/main" val="154089039"/>
                    </a:ext>
                  </a:extLst>
                </a:gridCol>
                <a:gridCol w="2103120">
                  <a:extLst>
                    <a:ext uri="{9D8B030D-6E8A-4147-A177-3AD203B41FA5}">
                      <a16:colId xmlns:a16="http://schemas.microsoft.com/office/drawing/2014/main" val="185733434"/>
                    </a:ext>
                  </a:extLst>
                </a:gridCol>
                <a:gridCol w="485335">
                  <a:extLst>
                    <a:ext uri="{9D8B030D-6E8A-4147-A177-3AD203B41FA5}">
                      <a16:colId xmlns:a16="http://schemas.microsoft.com/office/drawing/2014/main" val="3469419280"/>
                    </a:ext>
                  </a:extLst>
                </a:gridCol>
                <a:gridCol w="2103120">
                  <a:extLst>
                    <a:ext uri="{9D8B030D-6E8A-4147-A177-3AD203B41FA5}">
                      <a16:colId xmlns:a16="http://schemas.microsoft.com/office/drawing/2014/main" val="3993937915"/>
                    </a:ext>
                  </a:extLst>
                </a:gridCol>
                <a:gridCol w="2103120">
                  <a:extLst>
                    <a:ext uri="{9D8B030D-6E8A-4147-A177-3AD203B41FA5}">
                      <a16:colId xmlns:a16="http://schemas.microsoft.com/office/drawing/2014/main" val="3621153366"/>
                    </a:ext>
                  </a:extLst>
                </a:gridCol>
              </a:tblGrid>
              <a:tr h="182001">
                <a:tc>
                  <a:txBody>
                    <a:bodyPr/>
                    <a:lstStyle/>
                    <a:p>
                      <a:pPr algn="l" fontAlgn="ctr"/>
                      <a:r>
                        <a:rPr lang="en-AU" sz="900" u="none" strike="noStrike">
                          <a:effectLst/>
                        </a:rPr>
                        <a:t>Critical CPS</a:t>
                      </a:r>
                      <a:endParaRPr lang="en-AU" sz="900" b="1"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Indicator</a:t>
                      </a:r>
                      <a:endParaRPr lang="en-AU" sz="900" b="1"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Confidence</a:t>
                      </a:r>
                      <a:endParaRPr lang="en-AU" sz="900" b="1"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Reference point</a:t>
                      </a:r>
                      <a:endParaRPr lang="en-AU" sz="900" b="1"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Time</a:t>
                      </a:r>
                      <a:endParaRPr lang="en-AU" sz="900" b="1"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Space</a:t>
                      </a:r>
                      <a:endParaRPr lang="en-AU" sz="900" b="1"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Measure</a:t>
                      </a:r>
                      <a:endParaRPr lang="en-AU" sz="900" b="1" i="0" u="none" strike="noStrike">
                        <a:solidFill>
                          <a:srgbClr val="000000"/>
                        </a:solidFill>
                        <a:effectLst/>
                        <a:latin typeface="Segoe UI" panose="020B0502040204020203" pitchFamily="34" charset="0"/>
                      </a:endParaRPr>
                    </a:p>
                  </a:txBody>
                  <a:tcPr marL="8667" marR="8667" marT="8667" marB="0" anchor="ctr"/>
                </a:tc>
                <a:extLst>
                  <a:ext uri="{0D108BD9-81ED-4DB2-BD59-A6C34878D82A}">
                    <a16:rowId xmlns:a16="http://schemas.microsoft.com/office/drawing/2014/main" val="1131699957"/>
                  </a:ext>
                </a:extLst>
              </a:tr>
              <a:tr h="502669">
                <a:tc>
                  <a:txBody>
                    <a:bodyPr/>
                    <a:lstStyle/>
                    <a:p>
                      <a:pPr algn="l" fontAlgn="ctr"/>
                      <a:r>
                        <a:rPr lang="en-AU" sz="900" u="none" strike="noStrike">
                          <a:effectLst/>
                        </a:rPr>
                        <a:t>Trophic status (threat: eutrophication)</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Total Nitrogen</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1000" u="none" strike="noStrike">
                          <a:effectLst/>
                        </a:rPr>
                        <a:t>TBD</a:t>
                      </a:r>
                      <a:endParaRPr lang="en-AU" sz="1000" b="1" i="0" u="none" strike="noStrike">
                        <a:solidFill>
                          <a:srgbClr val="FA7D00"/>
                        </a:solidFill>
                        <a:effectLst/>
                        <a:latin typeface="Calibri" panose="020F0502020204030204" pitchFamily="34" charset="0"/>
                      </a:endParaRPr>
                    </a:p>
                  </a:txBody>
                  <a:tcPr marL="8667" marR="8667" marT="8667" marB="0" anchor="ctr"/>
                </a:tc>
                <a:tc>
                  <a:txBody>
                    <a:bodyPr/>
                    <a:lstStyle/>
                    <a:p>
                      <a:pPr algn="l" fontAlgn="ctr"/>
                      <a:r>
                        <a:rPr lang="en-AU" sz="900" u="none" strike="noStrike">
                          <a:effectLst/>
                        </a:rPr>
                        <a:t>Continuous – N/A</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Apr-Sep</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CNL - require spatial dividing line prior to model run - nodestring set-up for model run. </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Balance (import – export) (g/kg) at 30 September (or simulation end date) from 1 April (or simulation start date).</a:t>
                      </a:r>
                      <a:endParaRPr lang="en-AU" sz="900" b="0" i="0" u="none" strike="noStrike">
                        <a:solidFill>
                          <a:srgbClr val="000000"/>
                        </a:solidFill>
                        <a:effectLst/>
                        <a:latin typeface="Segoe UI" panose="020B0502040204020203" pitchFamily="34" charset="0"/>
                      </a:endParaRPr>
                    </a:p>
                  </a:txBody>
                  <a:tcPr marL="8667" marR="8667" marT="8667" marB="0" anchor="ctr"/>
                </a:tc>
                <a:extLst>
                  <a:ext uri="{0D108BD9-81ED-4DB2-BD59-A6C34878D82A}">
                    <a16:rowId xmlns:a16="http://schemas.microsoft.com/office/drawing/2014/main" val="1178855204"/>
                  </a:ext>
                </a:extLst>
              </a:tr>
              <a:tr h="502669">
                <a:tc>
                  <a:txBody>
                    <a:bodyPr/>
                    <a:lstStyle/>
                    <a:p>
                      <a:pPr algn="l" fontAlgn="ctr"/>
                      <a:r>
                        <a:rPr lang="en-AU" sz="900" u="none" strike="noStrike">
                          <a:effectLst/>
                        </a:rPr>
                        <a:t>Trophic status (threat: eutrophication)</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Total Nitrogen</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1000" u="none" strike="noStrike">
                          <a:effectLst/>
                        </a:rPr>
                        <a:t>TBD</a:t>
                      </a:r>
                      <a:endParaRPr lang="en-AU" sz="1000" b="1" i="0" u="none" strike="noStrike">
                        <a:solidFill>
                          <a:srgbClr val="FA7D00"/>
                        </a:solidFill>
                        <a:effectLst/>
                        <a:latin typeface="Calibri" panose="020F0502020204030204" pitchFamily="34" charset="0"/>
                      </a:endParaRPr>
                    </a:p>
                  </a:txBody>
                  <a:tcPr marL="8667" marR="8667" marT="8667" marB="0" anchor="ctr"/>
                </a:tc>
                <a:tc>
                  <a:txBody>
                    <a:bodyPr/>
                    <a:lstStyle/>
                    <a:p>
                      <a:pPr algn="l" fontAlgn="ctr"/>
                      <a:r>
                        <a:rPr lang="en-AU" sz="900" u="none" strike="noStrike">
                          <a:effectLst/>
                        </a:rPr>
                        <a:t>Continuous – N/A</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Apr-Sep</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CSL </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Balance (import – export) (g/kg) at 30 September (or simulation end date) from 1 April (or simulation start date).</a:t>
                      </a:r>
                      <a:endParaRPr lang="en-AU" sz="900" b="0" i="0" u="none" strike="noStrike">
                        <a:solidFill>
                          <a:srgbClr val="000000"/>
                        </a:solidFill>
                        <a:effectLst/>
                        <a:latin typeface="Segoe UI" panose="020B0502040204020203" pitchFamily="34" charset="0"/>
                      </a:endParaRPr>
                    </a:p>
                  </a:txBody>
                  <a:tcPr marL="8667" marR="8667" marT="8667" marB="0" anchor="ctr"/>
                </a:tc>
                <a:extLst>
                  <a:ext uri="{0D108BD9-81ED-4DB2-BD59-A6C34878D82A}">
                    <a16:rowId xmlns:a16="http://schemas.microsoft.com/office/drawing/2014/main" val="3135835190"/>
                  </a:ext>
                </a:extLst>
              </a:tr>
              <a:tr h="502669">
                <a:tc>
                  <a:txBody>
                    <a:bodyPr/>
                    <a:lstStyle/>
                    <a:p>
                      <a:pPr algn="l" fontAlgn="ctr"/>
                      <a:r>
                        <a:rPr lang="en-AU" sz="900" u="none" strike="noStrike">
                          <a:effectLst/>
                        </a:rPr>
                        <a:t>Trophic status (threat: eutrophication)</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Total Nitrogen</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1000" u="none" strike="noStrike">
                          <a:effectLst/>
                        </a:rPr>
                        <a:t>TBD</a:t>
                      </a:r>
                      <a:endParaRPr lang="en-AU" sz="1000" b="1" i="0" u="none" strike="noStrike">
                        <a:solidFill>
                          <a:srgbClr val="FA7D00"/>
                        </a:solidFill>
                        <a:effectLst/>
                        <a:latin typeface="Calibri" panose="020F0502020204030204" pitchFamily="34" charset="0"/>
                      </a:endParaRPr>
                    </a:p>
                  </a:txBody>
                  <a:tcPr marL="8667" marR="8667" marT="8667" marB="0" anchor="ctr"/>
                </a:tc>
                <a:tc>
                  <a:txBody>
                    <a:bodyPr/>
                    <a:lstStyle/>
                    <a:p>
                      <a:pPr algn="l" fontAlgn="ctr"/>
                      <a:r>
                        <a:rPr lang="en-AU" sz="900" u="none" strike="noStrike">
                          <a:effectLst/>
                        </a:rPr>
                        <a:t>Continuous – N/A</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Oct-Mar</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CNL</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Balance (import – export) (g/kg) at 31 March (or simulation end date) from 1 October (or simulation start date).</a:t>
                      </a:r>
                      <a:endParaRPr lang="en-AU" sz="900" b="0" i="0" u="none" strike="noStrike">
                        <a:solidFill>
                          <a:srgbClr val="000000"/>
                        </a:solidFill>
                        <a:effectLst/>
                        <a:latin typeface="Segoe UI" panose="020B0502040204020203" pitchFamily="34" charset="0"/>
                      </a:endParaRPr>
                    </a:p>
                  </a:txBody>
                  <a:tcPr marL="8667" marR="8667" marT="8667" marB="0" anchor="ctr"/>
                </a:tc>
                <a:extLst>
                  <a:ext uri="{0D108BD9-81ED-4DB2-BD59-A6C34878D82A}">
                    <a16:rowId xmlns:a16="http://schemas.microsoft.com/office/drawing/2014/main" val="1406022977"/>
                  </a:ext>
                </a:extLst>
              </a:tr>
              <a:tr h="502669">
                <a:tc>
                  <a:txBody>
                    <a:bodyPr/>
                    <a:lstStyle/>
                    <a:p>
                      <a:pPr algn="l" fontAlgn="ctr"/>
                      <a:r>
                        <a:rPr lang="en-AU" sz="900" u="none" strike="noStrike">
                          <a:effectLst/>
                        </a:rPr>
                        <a:t>Trophic status (threat: eutrophication)</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Total Nitrogen</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1000" u="none" strike="noStrike">
                          <a:effectLst/>
                        </a:rPr>
                        <a:t>TBD</a:t>
                      </a:r>
                      <a:endParaRPr lang="en-AU" sz="1000" b="1" i="0" u="none" strike="noStrike">
                        <a:solidFill>
                          <a:srgbClr val="FA7D00"/>
                        </a:solidFill>
                        <a:effectLst/>
                        <a:latin typeface="Calibri" panose="020F0502020204030204" pitchFamily="34" charset="0"/>
                      </a:endParaRPr>
                    </a:p>
                  </a:txBody>
                  <a:tcPr marL="8667" marR="8667" marT="8667" marB="0" anchor="ctr"/>
                </a:tc>
                <a:tc>
                  <a:txBody>
                    <a:bodyPr/>
                    <a:lstStyle/>
                    <a:p>
                      <a:pPr algn="l" fontAlgn="ctr"/>
                      <a:r>
                        <a:rPr lang="en-AU" sz="900" u="none" strike="noStrike">
                          <a:effectLst/>
                        </a:rPr>
                        <a:t>Continuous – N/A</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Oct-Mar</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CSL </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Balance (import – export) (g/kg) at 31 March (or simulation end date) from 1 October (or simulation start date).</a:t>
                      </a:r>
                      <a:endParaRPr lang="en-AU" sz="900" b="0" i="0" u="none" strike="noStrike">
                        <a:solidFill>
                          <a:srgbClr val="000000"/>
                        </a:solidFill>
                        <a:effectLst/>
                        <a:latin typeface="Segoe UI" panose="020B0502040204020203" pitchFamily="34" charset="0"/>
                      </a:endParaRPr>
                    </a:p>
                  </a:txBody>
                  <a:tcPr marL="8667" marR="8667" marT="8667" marB="0" anchor="ctr"/>
                </a:tc>
                <a:extLst>
                  <a:ext uri="{0D108BD9-81ED-4DB2-BD59-A6C34878D82A}">
                    <a16:rowId xmlns:a16="http://schemas.microsoft.com/office/drawing/2014/main" val="4119382354"/>
                  </a:ext>
                </a:extLst>
              </a:tr>
              <a:tr h="502669">
                <a:tc>
                  <a:txBody>
                    <a:bodyPr/>
                    <a:lstStyle/>
                    <a:p>
                      <a:pPr algn="l" fontAlgn="ctr"/>
                      <a:r>
                        <a:rPr lang="en-AU" sz="900" u="none" strike="noStrike">
                          <a:effectLst/>
                        </a:rPr>
                        <a:t>Trophic status (threat: eutrophication)</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Total Phosphorus</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1000" u="none" strike="noStrike">
                          <a:effectLst/>
                        </a:rPr>
                        <a:t>TBD</a:t>
                      </a:r>
                      <a:endParaRPr lang="en-AU" sz="1000" b="1" i="0" u="none" strike="noStrike">
                        <a:solidFill>
                          <a:srgbClr val="FA7D00"/>
                        </a:solidFill>
                        <a:effectLst/>
                        <a:latin typeface="Calibri" panose="020F0502020204030204" pitchFamily="34" charset="0"/>
                      </a:endParaRPr>
                    </a:p>
                  </a:txBody>
                  <a:tcPr marL="8667" marR="8667" marT="8667" marB="0" anchor="ctr"/>
                </a:tc>
                <a:tc>
                  <a:txBody>
                    <a:bodyPr/>
                    <a:lstStyle/>
                    <a:p>
                      <a:pPr algn="l" fontAlgn="ctr"/>
                      <a:r>
                        <a:rPr lang="en-AU" sz="900" u="none" strike="noStrike">
                          <a:effectLst/>
                        </a:rPr>
                        <a:t>Continuous – N/A</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Apr-Sep</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CNL</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Balance (import – export) (g/kg) at 30 September (or simulation end date) from 1 April (or simulation start date).</a:t>
                      </a:r>
                      <a:endParaRPr lang="en-AU" sz="900" b="0" i="0" u="none" strike="noStrike">
                        <a:solidFill>
                          <a:srgbClr val="000000"/>
                        </a:solidFill>
                        <a:effectLst/>
                        <a:latin typeface="Segoe UI" panose="020B0502040204020203" pitchFamily="34" charset="0"/>
                      </a:endParaRPr>
                    </a:p>
                  </a:txBody>
                  <a:tcPr marL="8667" marR="8667" marT="8667" marB="0" anchor="ctr"/>
                </a:tc>
                <a:extLst>
                  <a:ext uri="{0D108BD9-81ED-4DB2-BD59-A6C34878D82A}">
                    <a16:rowId xmlns:a16="http://schemas.microsoft.com/office/drawing/2014/main" val="250466141"/>
                  </a:ext>
                </a:extLst>
              </a:tr>
              <a:tr h="502669">
                <a:tc>
                  <a:txBody>
                    <a:bodyPr/>
                    <a:lstStyle/>
                    <a:p>
                      <a:pPr algn="l" fontAlgn="ctr"/>
                      <a:r>
                        <a:rPr lang="en-AU" sz="900" u="none" strike="noStrike">
                          <a:effectLst/>
                        </a:rPr>
                        <a:t>Trophic status (threat: eutrophication)</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Total Phosphorus</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1000" u="none" strike="noStrike">
                          <a:effectLst/>
                        </a:rPr>
                        <a:t>TBD</a:t>
                      </a:r>
                      <a:endParaRPr lang="en-AU" sz="1000" b="1" i="0" u="none" strike="noStrike">
                        <a:solidFill>
                          <a:srgbClr val="FA7D00"/>
                        </a:solidFill>
                        <a:effectLst/>
                        <a:latin typeface="Calibri" panose="020F0502020204030204" pitchFamily="34" charset="0"/>
                      </a:endParaRPr>
                    </a:p>
                  </a:txBody>
                  <a:tcPr marL="8667" marR="8667" marT="8667" marB="0" anchor="ctr"/>
                </a:tc>
                <a:tc>
                  <a:txBody>
                    <a:bodyPr/>
                    <a:lstStyle/>
                    <a:p>
                      <a:pPr algn="l" fontAlgn="ctr"/>
                      <a:r>
                        <a:rPr lang="en-AU" sz="900" u="none" strike="noStrike">
                          <a:effectLst/>
                        </a:rPr>
                        <a:t>Continuous – N/A</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Apr-Sep</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CSL </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Balance (import – export) (g/kg) at 30 September (or simulation end date) from 1 April (or simulation start date).</a:t>
                      </a:r>
                      <a:endParaRPr lang="en-AU" sz="900" b="0" i="0" u="none" strike="noStrike">
                        <a:solidFill>
                          <a:srgbClr val="000000"/>
                        </a:solidFill>
                        <a:effectLst/>
                        <a:latin typeface="Segoe UI" panose="020B0502040204020203" pitchFamily="34" charset="0"/>
                      </a:endParaRPr>
                    </a:p>
                  </a:txBody>
                  <a:tcPr marL="8667" marR="8667" marT="8667" marB="0" anchor="ctr"/>
                </a:tc>
                <a:extLst>
                  <a:ext uri="{0D108BD9-81ED-4DB2-BD59-A6C34878D82A}">
                    <a16:rowId xmlns:a16="http://schemas.microsoft.com/office/drawing/2014/main" val="2773807836"/>
                  </a:ext>
                </a:extLst>
              </a:tr>
              <a:tr h="502669">
                <a:tc>
                  <a:txBody>
                    <a:bodyPr/>
                    <a:lstStyle/>
                    <a:p>
                      <a:pPr algn="l" fontAlgn="ctr"/>
                      <a:r>
                        <a:rPr lang="en-AU" sz="900" u="none" strike="noStrike">
                          <a:effectLst/>
                        </a:rPr>
                        <a:t>Trophic status (threat: eutrophication)</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Total Phosphorus</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1000" u="none" strike="noStrike">
                          <a:effectLst/>
                        </a:rPr>
                        <a:t>TBD</a:t>
                      </a:r>
                      <a:endParaRPr lang="en-AU" sz="1000" b="1" i="0" u="none" strike="noStrike">
                        <a:solidFill>
                          <a:srgbClr val="FA7D00"/>
                        </a:solidFill>
                        <a:effectLst/>
                        <a:latin typeface="Calibri" panose="020F0502020204030204" pitchFamily="34" charset="0"/>
                      </a:endParaRPr>
                    </a:p>
                  </a:txBody>
                  <a:tcPr marL="8667" marR="8667" marT="8667" marB="0" anchor="ctr"/>
                </a:tc>
                <a:tc>
                  <a:txBody>
                    <a:bodyPr/>
                    <a:lstStyle/>
                    <a:p>
                      <a:pPr algn="l" fontAlgn="ctr"/>
                      <a:r>
                        <a:rPr lang="en-AU" sz="900" u="none" strike="noStrike">
                          <a:effectLst/>
                        </a:rPr>
                        <a:t>Continuous – N/A</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Oct-Mar</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CNL</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Balance (import – export) (g/kg) at 31 March (or simulation end date) from 1 October (or simulation start date).</a:t>
                      </a:r>
                      <a:endParaRPr lang="en-AU" sz="900" b="0" i="0" u="none" strike="noStrike">
                        <a:solidFill>
                          <a:srgbClr val="000000"/>
                        </a:solidFill>
                        <a:effectLst/>
                        <a:latin typeface="Segoe UI" panose="020B0502040204020203" pitchFamily="34" charset="0"/>
                      </a:endParaRPr>
                    </a:p>
                  </a:txBody>
                  <a:tcPr marL="8667" marR="8667" marT="8667" marB="0" anchor="ctr"/>
                </a:tc>
                <a:extLst>
                  <a:ext uri="{0D108BD9-81ED-4DB2-BD59-A6C34878D82A}">
                    <a16:rowId xmlns:a16="http://schemas.microsoft.com/office/drawing/2014/main" val="2828036101"/>
                  </a:ext>
                </a:extLst>
              </a:tr>
              <a:tr h="502669">
                <a:tc>
                  <a:txBody>
                    <a:bodyPr/>
                    <a:lstStyle/>
                    <a:p>
                      <a:pPr algn="l" fontAlgn="ctr"/>
                      <a:r>
                        <a:rPr lang="en-AU" sz="900" u="none" strike="noStrike">
                          <a:effectLst/>
                        </a:rPr>
                        <a:t>Trophic status (threat: eutrophication)</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Total Phosphorus</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1000" u="none" strike="noStrike">
                          <a:effectLst/>
                        </a:rPr>
                        <a:t>TBD</a:t>
                      </a:r>
                      <a:endParaRPr lang="en-AU" sz="1000" b="1" i="0" u="none" strike="noStrike">
                        <a:solidFill>
                          <a:srgbClr val="FA7D00"/>
                        </a:solidFill>
                        <a:effectLst/>
                        <a:latin typeface="Calibri" panose="020F0502020204030204" pitchFamily="34" charset="0"/>
                      </a:endParaRPr>
                    </a:p>
                  </a:txBody>
                  <a:tcPr marL="8667" marR="8667" marT="8667" marB="0" anchor="ctr"/>
                </a:tc>
                <a:tc>
                  <a:txBody>
                    <a:bodyPr/>
                    <a:lstStyle/>
                    <a:p>
                      <a:pPr algn="l" fontAlgn="ctr"/>
                      <a:r>
                        <a:rPr lang="en-AU" sz="900" u="none" strike="noStrike">
                          <a:effectLst/>
                        </a:rPr>
                        <a:t>Continuous – N/A</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Oct-Mar</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CSL </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dirty="0">
                          <a:effectLst/>
                        </a:rPr>
                        <a:t>Balance (import – export) (g/kg) at 31 March (or simulation end date) from 1 October (or simulation start date).</a:t>
                      </a:r>
                      <a:endParaRPr lang="en-AU" sz="900" b="0" i="0" u="none" strike="noStrike" dirty="0">
                        <a:solidFill>
                          <a:srgbClr val="000000"/>
                        </a:solidFill>
                        <a:effectLst/>
                        <a:latin typeface="Segoe UI" panose="020B0502040204020203" pitchFamily="34" charset="0"/>
                      </a:endParaRPr>
                    </a:p>
                  </a:txBody>
                  <a:tcPr marL="8667" marR="8667" marT="8667" marB="0" anchor="ctr"/>
                </a:tc>
                <a:extLst>
                  <a:ext uri="{0D108BD9-81ED-4DB2-BD59-A6C34878D82A}">
                    <a16:rowId xmlns:a16="http://schemas.microsoft.com/office/drawing/2014/main" val="2198059523"/>
                  </a:ext>
                </a:extLst>
              </a:tr>
            </a:tbl>
          </a:graphicData>
        </a:graphic>
      </p:graphicFrame>
    </p:spTree>
    <p:extLst>
      <p:ext uri="{BB962C8B-B14F-4D97-AF65-F5344CB8AC3E}">
        <p14:creationId xmlns:p14="http://schemas.microsoft.com/office/powerpoint/2010/main" val="1226330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FB0F7-F39B-49D5-A646-ECF7EBE96CF5}"/>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Export 1</a:t>
            </a:r>
          </a:p>
        </p:txBody>
      </p:sp>
      <p:graphicFrame>
        <p:nvGraphicFramePr>
          <p:cNvPr id="5" name="Table 4">
            <a:extLst>
              <a:ext uri="{FF2B5EF4-FFF2-40B4-BE49-F238E27FC236}">
                <a16:creationId xmlns:a16="http://schemas.microsoft.com/office/drawing/2014/main" id="{5C1B0F2E-473B-443D-9C8E-0E76482AC51C}"/>
              </a:ext>
            </a:extLst>
          </p:cNvPr>
          <p:cNvGraphicFramePr>
            <a:graphicFrameLocks noGrp="1"/>
          </p:cNvGraphicFramePr>
          <p:nvPr>
            <p:extLst>
              <p:ext uri="{D42A27DB-BD31-4B8C-83A1-F6EECF244321}">
                <p14:modId xmlns:p14="http://schemas.microsoft.com/office/powerpoint/2010/main" val="3199872370"/>
              </p:ext>
            </p:extLst>
          </p:nvPr>
        </p:nvGraphicFramePr>
        <p:xfrm>
          <a:off x="838199" y="3153479"/>
          <a:ext cx="8813800" cy="3190875"/>
        </p:xfrm>
        <a:graphic>
          <a:graphicData uri="http://schemas.openxmlformats.org/drawingml/2006/table">
            <a:tbl>
              <a:tblPr firstRow="1" bandRow="1">
                <a:tableStyleId>{5C22544A-7EE6-4342-B048-85BDC9FD1C3A}</a:tableStyleId>
              </a:tblPr>
              <a:tblGrid>
                <a:gridCol w="1573666">
                  <a:extLst>
                    <a:ext uri="{9D8B030D-6E8A-4147-A177-3AD203B41FA5}">
                      <a16:colId xmlns:a16="http://schemas.microsoft.com/office/drawing/2014/main" val="2486920930"/>
                    </a:ext>
                  </a:extLst>
                </a:gridCol>
                <a:gridCol w="1551457">
                  <a:extLst>
                    <a:ext uri="{9D8B030D-6E8A-4147-A177-3AD203B41FA5}">
                      <a16:colId xmlns:a16="http://schemas.microsoft.com/office/drawing/2014/main" val="738789226"/>
                    </a:ext>
                  </a:extLst>
                </a:gridCol>
                <a:gridCol w="736070">
                  <a:extLst>
                    <a:ext uri="{9D8B030D-6E8A-4147-A177-3AD203B41FA5}">
                      <a16:colId xmlns:a16="http://schemas.microsoft.com/office/drawing/2014/main" val="424350772"/>
                    </a:ext>
                  </a:extLst>
                </a:gridCol>
                <a:gridCol w="723379">
                  <a:extLst>
                    <a:ext uri="{9D8B030D-6E8A-4147-A177-3AD203B41FA5}">
                      <a16:colId xmlns:a16="http://schemas.microsoft.com/office/drawing/2014/main" val="1384211856"/>
                    </a:ext>
                  </a:extLst>
                </a:gridCol>
                <a:gridCol w="1002578">
                  <a:extLst>
                    <a:ext uri="{9D8B030D-6E8A-4147-A177-3AD203B41FA5}">
                      <a16:colId xmlns:a16="http://schemas.microsoft.com/office/drawing/2014/main" val="4182667705"/>
                    </a:ext>
                  </a:extLst>
                </a:gridCol>
                <a:gridCol w="609161">
                  <a:extLst>
                    <a:ext uri="{9D8B030D-6E8A-4147-A177-3AD203B41FA5}">
                      <a16:colId xmlns:a16="http://schemas.microsoft.com/office/drawing/2014/main" val="2392851222"/>
                    </a:ext>
                  </a:extLst>
                </a:gridCol>
                <a:gridCol w="761451">
                  <a:extLst>
                    <a:ext uri="{9D8B030D-6E8A-4147-A177-3AD203B41FA5}">
                      <a16:colId xmlns:a16="http://schemas.microsoft.com/office/drawing/2014/main" val="947662739"/>
                    </a:ext>
                  </a:extLst>
                </a:gridCol>
                <a:gridCol w="1856038">
                  <a:extLst>
                    <a:ext uri="{9D8B030D-6E8A-4147-A177-3AD203B41FA5}">
                      <a16:colId xmlns:a16="http://schemas.microsoft.com/office/drawing/2014/main" val="1213181523"/>
                    </a:ext>
                  </a:extLst>
                </a:gridCol>
              </a:tblGrid>
              <a:tr h="190500">
                <a:tc>
                  <a:txBody>
                    <a:bodyPr/>
                    <a:lstStyle/>
                    <a:p>
                      <a:pPr algn="l" fontAlgn="ctr"/>
                      <a:r>
                        <a:rPr lang="en-AU" sz="1000" u="none" strike="noStrike">
                          <a:effectLst/>
                        </a:rPr>
                        <a:t>Critical CPS</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Indicator</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Importance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Confidence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Reference point</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Time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Space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Measure</a:t>
                      </a:r>
                      <a:endParaRPr lang="en-AU" sz="1000" b="1"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3341344122"/>
                  </a:ext>
                </a:extLst>
              </a:tr>
              <a:tr h="561975">
                <a:tc>
                  <a:txBody>
                    <a:bodyPr/>
                    <a:lstStyle/>
                    <a:p>
                      <a:pPr algn="l" fontAlgn="ctr"/>
                      <a:r>
                        <a:rPr lang="en-AU" sz="1000" u="none" strike="noStrike" dirty="0" err="1">
                          <a:effectLst/>
                        </a:rPr>
                        <a:t>Ruppia</a:t>
                      </a:r>
                      <a:endParaRPr lang="en-AU" sz="1000" b="0" i="0" u="none" strike="noStrike" dirty="0">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Oxygen penetration depth (sediment)</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Moderate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TBD</a:t>
                      </a:r>
                      <a:endParaRPr lang="en-AU" sz="1000" b="1" i="0" u="none" strike="noStrike">
                        <a:solidFill>
                          <a:srgbClr val="FA7D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&gt;3 cm</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Apr-July</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CNL &amp; CSL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Average daily area (Km</a:t>
                      </a:r>
                      <a:r>
                        <a:rPr lang="en-AU" sz="1000" u="none" strike="noStrike" baseline="30000">
                          <a:effectLst/>
                        </a:rPr>
                        <a:t>2</a:t>
                      </a:r>
                      <a:r>
                        <a:rPr lang="en-AU" sz="1000" u="none" strike="noStrike">
                          <a:effectLst/>
                        </a:rPr>
                        <a:t>) where OPD is ≥3 cm using shallow sediment zones</a:t>
                      </a:r>
                      <a:endParaRPr lang="en-AU" sz="1000" b="0"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771909938"/>
                  </a:ext>
                </a:extLst>
              </a:tr>
              <a:tr h="561975">
                <a:tc>
                  <a:txBody>
                    <a:bodyPr/>
                    <a:lstStyle/>
                    <a:p>
                      <a:pPr algn="l" fontAlgn="ctr"/>
                      <a:r>
                        <a:rPr lang="en-AU" sz="1000" u="none" strike="noStrike" dirty="0" err="1">
                          <a:effectLst/>
                        </a:rPr>
                        <a:t>Ruppia</a:t>
                      </a:r>
                      <a:endParaRPr lang="en-AU" sz="1000" b="0" i="0" u="none" strike="noStrike" dirty="0">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Oxygen penetration depth (sediment)</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Moderate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TBD</a:t>
                      </a:r>
                      <a:endParaRPr lang="en-AU" sz="1000" b="1" i="0" u="none" strike="noStrike">
                        <a:solidFill>
                          <a:srgbClr val="FA7D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&gt;3 cm</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June-Sept</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CNL &amp; CSL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Average daily area (Km</a:t>
                      </a:r>
                      <a:r>
                        <a:rPr lang="en-AU" sz="1000" u="none" strike="noStrike" baseline="30000">
                          <a:effectLst/>
                        </a:rPr>
                        <a:t>2</a:t>
                      </a:r>
                      <a:r>
                        <a:rPr lang="en-AU" sz="1000" u="none" strike="noStrike">
                          <a:effectLst/>
                        </a:rPr>
                        <a:t>) where OPD is ≥3 cm using shallow sediment zones</a:t>
                      </a:r>
                      <a:endParaRPr lang="en-AU" sz="1000" b="0"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3051185652"/>
                  </a:ext>
                </a:extLst>
              </a:tr>
              <a:tr h="561975">
                <a:tc>
                  <a:txBody>
                    <a:bodyPr/>
                    <a:lstStyle/>
                    <a:p>
                      <a:pPr algn="l" fontAlgn="ctr"/>
                      <a:r>
                        <a:rPr lang="en-AU" sz="1000" u="none" strike="noStrike">
                          <a:effectLst/>
                        </a:rPr>
                        <a:t>Ruppia</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Oxygen penetration depth (sediment)</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dirty="0">
                          <a:effectLst/>
                        </a:rPr>
                        <a:t>Moderate</a:t>
                      </a:r>
                      <a:endParaRPr lang="en-AU" sz="1000" b="0" i="0" u="none" strike="noStrike" dirty="0">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TBD</a:t>
                      </a:r>
                      <a:endParaRPr lang="en-AU" sz="1000" b="1" i="0" u="none" strike="noStrike">
                        <a:solidFill>
                          <a:srgbClr val="FA7D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&gt;3 cm</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Aug-Dec</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CNL &amp; CSL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Average daily area (Km</a:t>
                      </a:r>
                      <a:r>
                        <a:rPr lang="en-AU" sz="1000" u="none" strike="noStrike" baseline="30000">
                          <a:effectLst/>
                        </a:rPr>
                        <a:t>2</a:t>
                      </a:r>
                      <a:r>
                        <a:rPr lang="en-AU" sz="1000" u="none" strike="noStrike">
                          <a:effectLst/>
                        </a:rPr>
                        <a:t>) where OPD is ≥3 cm using shallow sediment zones</a:t>
                      </a:r>
                      <a:endParaRPr lang="en-AU" sz="1000" b="0"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3394615322"/>
                  </a:ext>
                </a:extLst>
              </a:tr>
              <a:tr h="190500">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2133729"/>
                  </a:ext>
                </a:extLst>
              </a:tr>
              <a:tr h="561975">
                <a:tc>
                  <a:txBody>
                    <a:bodyPr/>
                    <a:lstStyle/>
                    <a:p>
                      <a:pPr algn="l" fontAlgn="ctr"/>
                      <a:r>
                        <a:rPr lang="en-AU" sz="1000" u="none" strike="noStrike">
                          <a:effectLst/>
                        </a:rPr>
                        <a:t>Macroinvertebrates</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Oxygen penetration depth (sediment)</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Moderate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TBD</a:t>
                      </a:r>
                      <a:endParaRPr lang="en-AU" sz="1000" b="1" i="0" u="none" strike="noStrike">
                        <a:solidFill>
                          <a:srgbClr val="FA7D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3 cm</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Apr-Sep</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System-wide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Average daily area (Km</a:t>
                      </a:r>
                      <a:r>
                        <a:rPr lang="en-AU" sz="1000" u="none" strike="noStrike" baseline="30000">
                          <a:effectLst/>
                        </a:rPr>
                        <a:t>2</a:t>
                      </a:r>
                      <a:r>
                        <a:rPr lang="en-AU" sz="1000" u="none" strike="noStrike">
                          <a:effectLst/>
                        </a:rPr>
                        <a:t>) where OPD is ≥3 cm using shallow sediment zones</a:t>
                      </a:r>
                      <a:endParaRPr lang="en-AU" sz="1000" b="0"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3695192444"/>
                  </a:ext>
                </a:extLst>
              </a:tr>
              <a:tr h="561975">
                <a:tc>
                  <a:txBody>
                    <a:bodyPr/>
                    <a:lstStyle/>
                    <a:p>
                      <a:pPr algn="l" fontAlgn="ctr"/>
                      <a:r>
                        <a:rPr lang="en-AU" sz="1000" u="none" strike="noStrike">
                          <a:effectLst/>
                        </a:rPr>
                        <a:t>Macroinvertebrates</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Oxygen penetration depth (sediment)</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Moderate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TBD</a:t>
                      </a:r>
                      <a:endParaRPr lang="en-AU" sz="1000" b="1" i="0" u="none" strike="noStrike">
                        <a:solidFill>
                          <a:srgbClr val="FA7D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3 cm</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b"/>
                      <a:r>
                        <a:rPr lang="en-AU" sz="1000" u="none" strike="noStrike">
                          <a:effectLst/>
                        </a:rPr>
                        <a:t>Oct-Mar</a:t>
                      </a:r>
                      <a:endParaRPr lang="en-AU" sz="1000" b="0" i="0" u="none" strike="noStrike">
                        <a:solidFill>
                          <a:srgbClr val="000000"/>
                        </a:solidFill>
                        <a:effectLst/>
                        <a:latin typeface="Segoe UI" panose="020B0502040204020203" pitchFamily="34" charset="0"/>
                      </a:endParaRPr>
                    </a:p>
                  </a:txBody>
                  <a:tcPr marL="9525" marR="9525" marT="9525" marB="0" anchor="b"/>
                </a:tc>
                <a:tc>
                  <a:txBody>
                    <a:bodyPr/>
                    <a:lstStyle/>
                    <a:p>
                      <a:pPr algn="l" fontAlgn="ctr"/>
                      <a:r>
                        <a:rPr lang="en-AU" sz="1000" u="none" strike="noStrike">
                          <a:effectLst/>
                        </a:rPr>
                        <a:t>System-wide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dirty="0">
                          <a:effectLst/>
                        </a:rPr>
                        <a:t>Average daily area (Km</a:t>
                      </a:r>
                      <a:r>
                        <a:rPr lang="en-AU" sz="1000" u="none" strike="noStrike" baseline="30000" dirty="0">
                          <a:effectLst/>
                        </a:rPr>
                        <a:t>2</a:t>
                      </a:r>
                      <a:r>
                        <a:rPr lang="en-AU" sz="1000" u="none" strike="noStrike" dirty="0">
                          <a:effectLst/>
                        </a:rPr>
                        <a:t>) where OPD is ≥3 cm using shallow sediment zones</a:t>
                      </a:r>
                      <a:endParaRPr lang="en-AU" sz="1000" b="0" i="0" u="none" strike="noStrike" dirty="0">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6322010"/>
                  </a:ext>
                </a:extLst>
              </a:tr>
            </a:tbl>
          </a:graphicData>
        </a:graphic>
      </p:graphicFrame>
      <p:graphicFrame>
        <p:nvGraphicFramePr>
          <p:cNvPr id="6" name="Table 5">
            <a:extLst>
              <a:ext uri="{FF2B5EF4-FFF2-40B4-BE49-F238E27FC236}">
                <a16:creationId xmlns:a16="http://schemas.microsoft.com/office/drawing/2014/main" id="{44B84210-B806-4714-B339-9D953D15C997}"/>
              </a:ext>
            </a:extLst>
          </p:cNvPr>
          <p:cNvGraphicFramePr>
            <a:graphicFrameLocks noGrp="1"/>
          </p:cNvGraphicFramePr>
          <p:nvPr>
            <p:extLst>
              <p:ext uri="{D42A27DB-BD31-4B8C-83A1-F6EECF244321}">
                <p14:modId xmlns:p14="http://schemas.microsoft.com/office/powerpoint/2010/main" val="153243378"/>
              </p:ext>
            </p:extLst>
          </p:nvPr>
        </p:nvGraphicFramePr>
        <p:xfrm>
          <a:off x="838199" y="1533024"/>
          <a:ext cx="3124200" cy="952500"/>
        </p:xfrm>
        <a:graphic>
          <a:graphicData uri="http://schemas.openxmlformats.org/drawingml/2006/table">
            <a:tbl>
              <a:tblPr>
                <a:tableStyleId>{5C22544A-7EE6-4342-B048-85BDC9FD1C3A}</a:tableStyleId>
              </a:tblPr>
              <a:tblGrid>
                <a:gridCol w="1573201">
                  <a:extLst>
                    <a:ext uri="{9D8B030D-6E8A-4147-A177-3AD203B41FA5}">
                      <a16:colId xmlns:a16="http://schemas.microsoft.com/office/drawing/2014/main" val="2493642028"/>
                    </a:ext>
                  </a:extLst>
                </a:gridCol>
                <a:gridCol w="1550999">
                  <a:extLst>
                    <a:ext uri="{9D8B030D-6E8A-4147-A177-3AD203B41FA5}">
                      <a16:colId xmlns:a16="http://schemas.microsoft.com/office/drawing/2014/main" val="2196697851"/>
                    </a:ext>
                  </a:extLst>
                </a:gridCol>
              </a:tblGrid>
              <a:tr h="190500">
                <a:tc>
                  <a:txBody>
                    <a:bodyPr/>
                    <a:lstStyle/>
                    <a:p>
                      <a:pPr algn="l" fontAlgn="b"/>
                      <a:r>
                        <a:rPr lang="en-AU" sz="1100" u="none" strike="noStrike">
                          <a:effectLst/>
                        </a:rPr>
                        <a:t>Single polygon Zone.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2773922"/>
                  </a:ext>
                </a:extLst>
              </a:tr>
              <a:tr h="190500">
                <a:tc>
                  <a:txBody>
                    <a:bodyPr/>
                    <a:lstStyle/>
                    <a:p>
                      <a:pPr algn="l" fontAlgn="b"/>
                      <a:r>
                        <a:rPr lang="en-AU" sz="1100" u="none" strike="noStrike">
                          <a:effectLst/>
                        </a:rPr>
                        <a:t>Time period e.g. Apr-July</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3936117"/>
                  </a:ext>
                </a:extLst>
              </a:tr>
              <a:tr h="190500">
                <a:tc>
                  <a:txBody>
                    <a:bodyPr/>
                    <a:lstStyle/>
                    <a:p>
                      <a:pPr algn="l" fontAlgn="b"/>
                      <a:r>
                        <a:rPr lang="en-AU" sz="1100" u="none" strike="noStrike">
                          <a:effectLst/>
                        </a:rPr>
                        <a:t>Single Varibale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96596468"/>
                  </a:ext>
                </a:extLst>
              </a:tr>
              <a:tr h="190500">
                <a:tc>
                  <a:txBody>
                    <a:bodyPr/>
                    <a:lstStyle/>
                    <a:p>
                      <a:pPr algn="l" fontAlgn="b"/>
                      <a:r>
                        <a:rPr lang="en-AU" sz="1100" u="none" strike="noStrike">
                          <a:effectLst/>
                        </a:rPr>
                        <a:t>Depth Dependant</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7199642"/>
                  </a:ext>
                </a:extLst>
              </a:tr>
              <a:tr h="190500">
                <a:tc>
                  <a:txBody>
                    <a:bodyPr/>
                    <a:lstStyle/>
                    <a:p>
                      <a:pPr algn="l" fontAlgn="b"/>
                      <a:r>
                        <a:rPr lang="en-AU" sz="1100" u="none" strike="noStrike">
                          <a:effectLst/>
                        </a:rPr>
                        <a:t>Output:</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dirty="0">
                          <a:effectLst/>
                        </a:rPr>
                        <a:t>Average Daily Area</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1191348"/>
                  </a:ext>
                </a:extLst>
              </a:tr>
            </a:tbl>
          </a:graphicData>
        </a:graphic>
      </p:graphicFrame>
      <p:sp>
        <p:nvSpPr>
          <p:cNvPr id="7" name="TextBox 6">
            <a:extLst>
              <a:ext uri="{FF2B5EF4-FFF2-40B4-BE49-F238E27FC236}">
                <a16:creationId xmlns:a16="http://schemas.microsoft.com/office/drawing/2014/main" id="{6DC1D962-79DB-4011-8C53-81624FAEF971}"/>
              </a:ext>
            </a:extLst>
          </p:cNvPr>
          <p:cNvSpPr txBox="1"/>
          <p:nvPr/>
        </p:nvSpPr>
        <p:spPr>
          <a:xfrm>
            <a:off x="9228841" y="688157"/>
            <a:ext cx="2441543" cy="1631216"/>
          </a:xfrm>
          <a:prstGeom prst="rect">
            <a:avLst/>
          </a:prstGeom>
          <a:noFill/>
        </p:spPr>
        <p:txBody>
          <a:bodyPr wrap="square" rtlCol="0">
            <a:spAutoFit/>
          </a:bodyPr>
          <a:lstStyle/>
          <a:p>
            <a:r>
              <a:rPr lang="en-AU" sz="1000" b="1" dirty="0">
                <a:latin typeface="Candara" panose="020E0502030303020204" pitchFamily="34" charset="0"/>
              </a:rPr>
              <a:t>Find cells in a given polygon</a:t>
            </a:r>
          </a:p>
          <a:p>
            <a:endParaRPr lang="en-AU" sz="1000" b="1" dirty="0">
              <a:latin typeface="Candara" panose="020E0502030303020204" pitchFamily="34" charset="0"/>
            </a:endParaRPr>
          </a:p>
          <a:p>
            <a:r>
              <a:rPr lang="en-AU" sz="1000" b="1" dirty="0">
                <a:latin typeface="Candara" panose="020E0502030303020204" pitchFamily="34" charset="0"/>
              </a:rPr>
              <a:t>Find total area for each timestep meeting criteria</a:t>
            </a:r>
          </a:p>
          <a:p>
            <a:endParaRPr lang="en-AU" sz="1000" b="1" dirty="0">
              <a:latin typeface="Candara" panose="020E0502030303020204" pitchFamily="34" charset="0"/>
            </a:endParaRPr>
          </a:p>
          <a:p>
            <a:r>
              <a:rPr lang="en-AU" sz="1000" b="1" dirty="0">
                <a:latin typeface="Candara" panose="020E0502030303020204" pitchFamily="34" charset="0"/>
              </a:rPr>
              <a:t>Create daily average of area array.</a:t>
            </a:r>
          </a:p>
          <a:p>
            <a:endParaRPr lang="en-AU" sz="1000" b="1" dirty="0">
              <a:latin typeface="Candara" panose="020E0502030303020204" pitchFamily="34" charset="0"/>
            </a:endParaRPr>
          </a:p>
          <a:p>
            <a:r>
              <a:rPr lang="en-AU" sz="1000" b="1" dirty="0">
                <a:latin typeface="Candara" panose="020E0502030303020204" pitchFamily="34" charset="0"/>
              </a:rPr>
              <a:t>Mean of daily </a:t>
            </a:r>
            <a:r>
              <a:rPr lang="en-AU" sz="1000" b="1" dirty="0" err="1">
                <a:latin typeface="Candara" panose="020E0502030303020204" pitchFamily="34" charset="0"/>
              </a:rPr>
              <a:t>ave.</a:t>
            </a:r>
            <a:endParaRPr lang="en-AU" sz="1000" b="1" dirty="0">
              <a:latin typeface="Candara" panose="020E0502030303020204" pitchFamily="34" charset="0"/>
            </a:endParaRPr>
          </a:p>
          <a:p>
            <a:endParaRPr lang="en-AU" sz="1000" b="1" dirty="0">
              <a:latin typeface="Candara" panose="020E0502030303020204" pitchFamily="34" charset="0"/>
            </a:endParaRPr>
          </a:p>
          <a:p>
            <a:r>
              <a:rPr lang="en-AU" sz="1000" b="1" dirty="0">
                <a:latin typeface="Candara" panose="020E0502030303020204" pitchFamily="34" charset="0"/>
              </a:rPr>
              <a:t>Uses VAR and D</a:t>
            </a:r>
          </a:p>
        </p:txBody>
      </p:sp>
    </p:spTree>
    <p:extLst>
      <p:ext uri="{BB962C8B-B14F-4D97-AF65-F5344CB8AC3E}">
        <p14:creationId xmlns:p14="http://schemas.microsoft.com/office/powerpoint/2010/main" val="2529405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9B38-6A91-4F08-88DD-DBF79A4DFDDD}"/>
              </a:ext>
            </a:extLst>
          </p:cNvPr>
          <p:cNvSpPr>
            <a:spLocks noGrp="1"/>
          </p:cNvSpPr>
          <p:nvPr>
            <p:ph type="title"/>
          </p:nvPr>
        </p:nvSpPr>
        <p:spPr/>
        <p:txBody>
          <a:bodyPr/>
          <a:lstStyle/>
          <a:p>
            <a:r>
              <a:rPr lang="en-AU" dirty="0"/>
              <a:t>Export 2</a:t>
            </a:r>
          </a:p>
        </p:txBody>
      </p:sp>
      <p:graphicFrame>
        <p:nvGraphicFramePr>
          <p:cNvPr id="4" name="Table 3">
            <a:extLst>
              <a:ext uri="{FF2B5EF4-FFF2-40B4-BE49-F238E27FC236}">
                <a16:creationId xmlns:a16="http://schemas.microsoft.com/office/drawing/2014/main" id="{F6E8B615-21F2-4F01-AD8E-9D83C1B70701}"/>
              </a:ext>
            </a:extLst>
          </p:cNvPr>
          <p:cNvGraphicFramePr>
            <a:graphicFrameLocks noGrp="1"/>
          </p:cNvGraphicFramePr>
          <p:nvPr>
            <p:extLst>
              <p:ext uri="{D42A27DB-BD31-4B8C-83A1-F6EECF244321}">
                <p14:modId xmlns:p14="http://schemas.microsoft.com/office/powerpoint/2010/main" val="4232464190"/>
              </p:ext>
            </p:extLst>
          </p:nvPr>
        </p:nvGraphicFramePr>
        <p:xfrm>
          <a:off x="838200" y="2968848"/>
          <a:ext cx="10515600" cy="3178474"/>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3616944091"/>
                    </a:ext>
                  </a:extLst>
                </a:gridCol>
                <a:gridCol w="1314450">
                  <a:extLst>
                    <a:ext uri="{9D8B030D-6E8A-4147-A177-3AD203B41FA5}">
                      <a16:colId xmlns:a16="http://schemas.microsoft.com/office/drawing/2014/main" val="1781048207"/>
                    </a:ext>
                  </a:extLst>
                </a:gridCol>
                <a:gridCol w="1314450">
                  <a:extLst>
                    <a:ext uri="{9D8B030D-6E8A-4147-A177-3AD203B41FA5}">
                      <a16:colId xmlns:a16="http://schemas.microsoft.com/office/drawing/2014/main" val="3459746973"/>
                    </a:ext>
                  </a:extLst>
                </a:gridCol>
                <a:gridCol w="1314450">
                  <a:extLst>
                    <a:ext uri="{9D8B030D-6E8A-4147-A177-3AD203B41FA5}">
                      <a16:colId xmlns:a16="http://schemas.microsoft.com/office/drawing/2014/main" val="3462891740"/>
                    </a:ext>
                  </a:extLst>
                </a:gridCol>
                <a:gridCol w="1314450">
                  <a:extLst>
                    <a:ext uri="{9D8B030D-6E8A-4147-A177-3AD203B41FA5}">
                      <a16:colId xmlns:a16="http://schemas.microsoft.com/office/drawing/2014/main" val="2248268004"/>
                    </a:ext>
                  </a:extLst>
                </a:gridCol>
                <a:gridCol w="1314450">
                  <a:extLst>
                    <a:ext uri="{9D8B030D-6E8A-4147-A177-3AD203B41FA5}">
                      <a16:colId xmlns:a16="http://schemas.microsoft.com/office/drawing/2014/main" val="2897322936"/>
                    </a:ext>
                  </a:extLst>
                </a:gridCol>
                <a:gridCol w="1314450">
                  <a:extLst>
                    <a:ext uri="{9D8B030D-6E8A-4147-A177-3AD203B41FA5}">
                      <a16:colId xmlns:a16="http://schemas.microsoft.com/office/drawing/2014/main" val="1426375437"/>
                    </a:ext>
                  </a:extLst>
                </a:gridCol>
                <a:gridCol w="1314450">
                  <a:extLst>
                    <a:ext uri="{9D8B030D-6E8A-4147-A177-3AD203B41FA5}">
                      <a16:colId xmlns:a16="http://schemas.microsoft.com/office/drawing/2014/main" val="1476599061"/>
                    </a:ext>
                  </a:extLst>
                </a:gridCol>
              </a:tblGrid>
              <a:tr h="169972">
                <a:tc>
                  <a:txBody>
                    <a:bodyPr/>
                    <a:lstStyle/>
                    <a:p>
                      <a:pPr algn="l" fontAlgn="ctr"/>
                      <a:r>
                        <a:rPr lang="en-AU" sz="900" u="none" strike="noStrike">
                          <a:effectLst/>
                        </a:rPr>
                        <a:t>Critical CPS</a:t>
                      </a:r>
                      <a:endParaRPr lang="en-AU" sz="900" b="1"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Indicator</a:t>
                      </a:r>
                      <a:endParaRPr lang="en-AU" sz="900" b="1"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Importance</a:t>
                      </a:r>
                      <a:endParaRPr lang="en-AU" sz="900" b="1"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Confidence</a:t>
                      </a:r>
                      <a:endParaRPr lang="en-AU" sz="900" b="1"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Reference point</a:t>
                      </a:r>
                      <a:endParaRPr lang="en-AU" sz="900" b="1"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Time</a:t>
                      </a:r>
                      <a:endParaRPr lang="en-AU" sz="900" b="1"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Space</a:t>
                      </a:r>
                      <a:endParaRPr lang="en-AU" sz="900" b="1"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Measure</a:t>
                      </a:r>
                      <a:endParaRPr lang="en-AU" sz="900" b="1" i="0" u="none" strike="noStrike">
                        <a:solidFill>
                          <a:srgbClr val="000000"/>
                        </a:solidFill>
                        <a:effectLst/>
                        <a:latin typeface="Segoe UI" panose="020B0502040204020203" pitchFamily="34" charset="0"/>
                      </a:endParaRPr>
                    </a:p>
                  </a:txBody>
                  <a:tcPr marL="8499" marR="8499" marT="8499" marB="0" anchor="ctr"/>
                </a:tc>
                <a:extLst>
                  <a:ext uri="{0D108BD9-81ED-4DB2-BD59-A6C34878D82A}">
                    <a16:rowId xmlns:a16="http://schemas.microsoft.com/office/drawing/2014/main" val="4085839756"/>
                  </a:ext>
                </a:extLst>
              </a:tr>
              <a:tr h="501417">
                <a:tc>
                  <a:txBody>
                    <a:bodyPr/>
                    <a:lstStyle/>
                    <a:p>
                      <a:pPr algn="l" fontAlgn="ctr"/>
                      <a:r>
                        <a:rPr lang="en-AU" sz="900" u="none" strike="noStrike" dirty="0">
                          <a:effectLst/>
                        </a:rPr>
                        <a:t>Macroinvertebrates</a:t>
                      </a:r>
                      <a:endParaRPr lang="en-AU" sz="900" b="0" i="0" u="none" strike="noStrike" dirty="0">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dirty="0">
                          <a:effectLst/>
                        </a:rPr>
                        <a:t>Water depth and salinity</a:t>
                      </a:r>
                      <a:endParaRPr lang="en-AU" sz="900" b="0" i="0" u="none" strike="noStrike" dirty="0">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Daily inundation and salinity &lt;25 g/L </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Apr-Sep</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System-wide</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Average daily area (Km</a:t>
                      </a:r>
                      <a:r>
                        <a:rPr lang="en-AU" sz="900" u="none" strike="noStrike" baseline="30000">
                          <a:effectLst/>
                        </a:rPr>
                        <a:t>2</a:t>
                      </a:r>
                      <a:r>
                        <a:rPr lang="en-AU" sz="900" u="none" strike="noStrike">
                          <a:effectLst/>
                        </a:rPr>
                        <a:t>) with water cover and &lt;25 g/L</a:t>
                      </a:r>
                      <a:endParaRPr lang="en-AU" sz="900" b="0" i="0" u="none" strike="noStrike">
                        <a:solidFill>
                          <a:srgbClr val="000000"/>
                        </a:solidFill>
                        <a:effectLst/>
                        <a:latin typeface="Segoe UI" panose="020B0502040204020203" pitchFamily="34" charset="0"/>
                      </a:endParaRPr>
                    </a:p>
                  </a:txBody>
                  <a:tcPr marL="8499" marR="8499" marT="8499" marB="0" anchor="ctr"/>
                </a:tc>
                <a:extLst>
                  <a:ext uri="{0D108BD9-81ED-4DB2-BD59-A6C34878D82A}">
                    <a16:rowId xmlns:a16="http://schemas.microsoft.com/office/drawing/2014/main" val="362677369"/>
                  </a:ext>
                </a:extLst>
              </a:tr>
              <a:tr h="501417">
                <a:tc>
                  <a:txBody>
                    <a:bodyPr/>
                    <a:lstStyle/>
                    <a:p>
                      <a:pPr algn="l" fontAlgn="ctr"/>
                      <a:r>
                        <a:rPr lang="en-AU" sz="900" u="none" strike="noStrike">
                          <a:effectLst/>
                        </a:rPr>
                        <a:t>Macroinvertebrates</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Water depth and salinity</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Daily inundation and salinity &lt;25 g/L </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b"/>
                      <a:r>
                        <a:rPr lang="en-AU" sz="900" u="none" strike="noStrike">
                          <a:effectLst/>
                        </a:rPr>
                        <a:t>Oct-Mar</a:t>
                      </a:r>
                      <a:endParaRPr lang="en-AU" sz="900" b="0" i="0" u="none" strike="noStrike">
                        <a:solidFill>
                          <a:srgbClr val="000000"/>
                        </a:solidFill>
                        <a:effectLst/>
                        <a:latin typeface="Segoe UI" panose="020B0502040204020203" pitchFamily="34" charset="0"/>
                      </a:endParaRPr>
                    </a:p>
                  </a:txBody>
                  <a:tcPr marL="8499" marR="8499" marT="8499" marB="0" anchor="b"/>
                </a:tc>
                <a:tc>
                  <a:txBody>
                    <a:bodyPr/>
                    <a:lstStyle/>
                    <a:p>
                      <a:pPr algn="l" fontAlgn="ctr"/>
                      <a:r>
                        <a:rPr lang="en-AU" sz="900" u="none" strike="noStrike">
                          <a:effectLst/>
                        </a:rPr>
                        <a:t>System-wide</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Average daily area (Km</a:t>
                      </a:r>
                      <a:r>
                        <a:rPr lang="en-AU" sz="900" u="none" strike="noStrike" baseline="30000">
                          <a:effectLst/>
                        </a:rPr>
                        <a:t>2</a:t>
                      </a:r>
                      <a:r>
                        <a:rPr lang="en-AU" sz="900" u="none" strike="noStrike">
                          <a:effectLst/>
                        </a:rPr>
                        <a:t>) with water cover and &lt;25 g/L</a:t>
                      </a:r>
                      <a:endParaRPr lang="en-AU" sz="900" b="0" i="0" u="none" strike="noStrike">
                        <a:solidFill>
                          <a:srgbClr val="000000"/>
                        </a:solidFill>
                        <a:effectLst/>
                        <a:latin typeface="Segoe UI" panose="020B0502040204020203" pitchFamily="34" charset="0"/>
                      </a:endParaRPr>
                    </a:p>
                  </a:txBody>
                  <a:tcPr marL="8499" marR="8499" marT="8499" marB="0" anchor="ctr"/>
                </a:tc>
                <a:extLst>
                  <a:ext uri="{0D108BD9-81ED-4DB2-BD59-A6C34878D82A}">
                    <a16:rowId xmlns:a16="http://schemas.microsoft.com/office/drawing/2014/main" val="2144090167"/>
                  </a:ext>
                </a:extLst>
              </a:tr>
              <a:tr h="501417">
                <a:tc>
                  <a:txBody>
                    <a:bodyPr/>
                    <a:lstStyle/>
                    <a:p>
                      <a:pPr algn="l" fontAlgn="ctr"/>
                      <a:r>
                        <a:rPr lang="en-AU" sz="900" u="none" strike="noStrike">
                          <a:effectLst/>
                        </a:rPr>
                        <a:t>Macroinvertebrates</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Water depth and salinity</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Daily inundation and salinity &lt;50 g/L</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Apr-Sep</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System-wide</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Average daily area (Km</a:t>
                      </a:r>
                      <a:r>
                        <a:rPr lang="en-AU" sz="900" u="none" strike="noStrike" baseline="30000">
                          <a:effectLst/>
                        </a:rPr>
                        <a:t>2</a:t>
                      </a:r>
                      <a:r>
                        <a:rPr lang="en-AU" sz="900" u="none" strike="noStrike">
                          <a:effectLst/>
                        </a:rPr>
                        <a:t>) with water cover and &lt;50 g/L</a:t>
                      </a:r>
                      <a:endParaRPr lang="en-AU" sz="900" b="0" i="0" u="none" strike="noStrike">
                        <a:solidFill>
                          <a:srgbClr val="000000"/>
                        </a:solidFill>
                        <a:effectLst/>
                        <a:latin typeface="Segoe UI" panose="020B0502040204020203" pitchFamily="34" charset="0"/>
                      </a:endParaRPr>
                    </a:p>
                  </a:txBody>
                  <a:tcPr marL="8499" marR="8499" marT="8499" marB="0" anchor="ctr"/>
                </a:tc>
                <a:extLst>
                  <a:ext uri="{0D108BD9-81ED-4DB2-BD59-A6C34878D82A}">
                    <a16:rowId xmlns:a16="http://schemas.microsoft.com/office/drawing/2014/main" val="1110956425"/>
                  </a:ext>
                </a:extLst>
              </a:tr>
              <a:tr h="501417">
                <a:tc>
                  <a:txBody>
                    <a:bodyPr/>
                    <a:lstStyle/>
                    <a:p>
                      <a:pPr algn="l" fontAlgn="ctr"/>
                      <a:r>
                        <a:rPr lang="en-AU" sz="900" u="none" strike="noStrike">
                          <a:effectLst/>
                        </a:rPr>
                        <a:t>Macroinvertebrates</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dirty="0">
                          <a:effectLst/>
                        </a:rPr>
                        <a:t>Water depth and salinity</a:t>
                      </a:r>
                      <a:endParaRPr lang="en-AU" sz="900" b="0" i="0" u="none" strike="noStrike" dirty="0">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Daily inundation and salinity &lt;50 g/L</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b"/>
                      <a:r>
                        <a:rPr lang="en-AU" sz="900" u="none" strike="noStrike">
                          <a:effectLst/>
                        </a:rPr>
                        <a:t>Oct-Mar</a:t>
                      </a:r>
                      <a:endParaRPr lang="en-AU" sz="900" b="0" i="0" u="none" strike="noStrike">
                        <a:solidFill>
                          <a:srgbClr val="000000"/>
                        </a:solidFill>
                        <a:effectLst/>
                        <a:latin typeface="Segoe UI" panose="020B0502040204020203" pitchFamily="34" charset="0"/>
                      </a:endParaRPr>
                    </a:p>
                  </a:txBody>
                  <a:tcPr marL="8499" marR="8499" marT="8499" marB="0" anchor="b"/>
                </a:tc>
                <a:tc>
                  <a:txBody>
                    <a:bodyPr/>
                    <a:lstStyle/>
                    <a:p>
                      <a:pPr algn="l" fontAlgn="ctr"/>
                      <a:r>
                        <a:rPr lang="en-AU" sz="900" u="none" strike="noStrike">
                          <a:effectLst/>
                        </a:rPr>
                        <a:t>System-wide</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Average daily area (Km</a:t>
                      </a:r>
                      <a:r>
                        <a:rPr lang="en-AU" sz="900" u="none" strike="noStrike" baseline="30000">
                          <a:effectLst/>
                        </a:rPr>
                        <a:t>2</a:t>
                      </a:r>
                      <a:r>
                        <a:rPr lang="en-AU" sz="900" u="none" strike="noStrike">
                          <a:effectLst/>
                        </a:rPr>
                        <a:t>) with water cover and &lt;50 g/L</a:t>
                      </a:r>
                      <a:endParaRPr lang="en-AU" sz="900" b="0" i="0" u="none" strike="noStrike">
                        <a:solidFill>
                          <a:srgbClr val="000000"/>
                        </a:solidFill>
                        <a:effectLst/>
                        <a:latin typeface="Segoe UI" panose="020B0502040204020203" pitchFamily="34" charset="0"/>
                      </a:endParaRPr>
                    </a:p>
                  </a:txBody>
                  <a:tcPr marL="8499" marR="8499" marT="8499" marB="0" anchor="ctr"/>
                </a:tc>
                <a:extLst>
                  <a:ext uri="{0D108BD9-81ED-4DB2-BD59-A6C34878D82A}">
                    <a16:rowId xmlns:a16="http://schemas.microsoft.com/office/drawing/2014/main" val="3285495772"/>
                  </a:ext>
                </a:extLst>
              </a:tr>
              <a:tr h="501417">
                <a:tc>
                  <a:txBody>
                    <a:bodyPr/>
                    <a:lstStyle/>
                    <a:p>
                      <a:pPr algn="l" fontAlgn="ctr"/>
                      <a:r>
                        <a:rPr lang="en-AU" sz="900" u="none" strike="noStrike">
                          <a:effectLst/>
                        </a:rPr>
                        <a:t>Macroinvertebrates</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Water depth and salinity</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Daily inundation and salinity &lt;105 g/L</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Apr-Sep</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System-wide</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Average daily area (Km</a:t>
                      </a:r>
                      <a:r>
                        <a:rPr lang="en-AU" sz="900" u="none" strike="noStrike" baseline="30000">
                          <a:effectLst/>
                        </a:rPr>
                        <a:t>2</a:t>
                      </a:r>
                      <a:r>
                        <a:rPr lang="en-AU" sz="900" u="none" strike="noStrike">
                          <a:effectLst/>
                        </a:rPr>
                        <a:t>) with water cover and &lt;105 g/L</a:t>
                      </a:r>
                      <a:endParaRPr lang="en-AU" sz="900" b="0" i="0" u="none" strike="noStrike">
                        <a:solidFill>
                          <a:srgbClr val="000000"/>
                        </a:solidFill>
                        <a:effectLst/>
                        <a:latin typeface="Segoe UI" panose="020B0502040204020203" pitchFamily="34" charset="0"/>
                      </a:endParaRPr>
                    </a:p>
                  </a:txBody>
                  <a:tcPr marL="8499" marR="8499" marT="8499" marB="0" anchor="ctr"/>
                </a:tc>
                <a:extLst>
                  <a:ext uri="{0D108BD9-81ED-4DB2-BD59-A6C34878D82A}">
                    <a16:rowId xmlns:a16="http://schemas.microsoft.com/office/drawing/2014/main" val="2225714338"/>
                  </a:ext>
                </a:extLst>
              </a:tr>
              <a:tr h="501417">
                <a:tc>
                  <a:txBody>
                    <a:bodyPr/>
                    <a:lstStyle/>
                    <a:p>
                      <a:pPr algn="l" fontAlgn="ctr"/>
                      <a:r>
                        <a:rPr lang="en-AU" sz="900" u="none" strike="noStrike">
                          <a:effectLst/>
                        </a:rPr>
                        <a:t>Macroinvertebrates</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Water depth and salinity</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Daily inundation and salinity &lt;105 g/L</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b"/>
                      <a:r>
                        <a:rPr lang="en-AU" sz="900" u="none" strike="noStrike">
                          <a:effectLst/>
                        </a:rPr>
                        <a:t>Oct-Mar</a:t>
                      </a:r>
                      <a:endParaRPr lang="en-AU" sz="900" b="0" i="0" u="none" strike="noStrike">
                        <a:solidFill>
                          <a:srgbClr val="000000"/>
                        </a:solidFill>
                        <a:effectLst/>
                        <a:latin typeface="Segoe UI" panose="020B0502040204020203" pitchFamily="34" charset="0"/>
                      </a:endParaRPr>
                    </a:p>
                  </a:txBody>
                  <a:tcPr marL="8499" marR="8499" marT="8499" marB="0" anchor="b"/>
                </a:tc>
                <a:tc>
                  <a:txBody>
                    <a:bodyPr/>
                    <a:lstStyle/>
                    <a:p>
                      <a:pPr algn="l" fontAlgn="ctr"/>
                      <a:r>
                        <a:rPr lang="en-AU" sz="900" u="none" strike="noStrike">
                          <a:effectLst/>
                        </a:rPr>
                        <a:t>System-wide</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dirty="0">
                          <a:effectLst/>
                        </a:rPr>
                        <a:t>Average daily area (Km</a:t>
                      </a:r>
                      <a:r>
                        <a:rPr lang="en-AU" sz="900" u="none" strike="noStrike" baseline="30000" dirty="0">
                          <a:effectLst/>
                        </a:rPr>
                        <a:t>2</a:t>
                      </a:r>
                      <a:r>
                        <a:rPr lang="en-AU" sz="900" u="none" strike="noStrike" dirty="0">
                          <a:effectLst/>
                        </a:rPr>
                        <a:t>) with water cover and &lt;105 g/L</a:t>
                      </a:r>
                      <a:endParaRPr lang="en-AU" sz="900" b="0" i="0" u="none" strike="noStrike" dirty="0">
                        <a:solidFill>
                          <a:srgbClr val="000000"/>
                        </a:solidFill>
                        <a:effectLst/>
                        <a:latin typeface="Segoe UI" panose="020B0502040204020203" pitchFamily="34" charset="0"/>
                      </a:endParaRPr>
                    </a:p>
                  </a:txBody>
                  <a:tcPr marL="8499" marR="8499" marT="8499" marB="0" anchor="ctr"/>
                </a:tc>
                <a:extLst>
                  <a:ext uri="{0D108BD9-81ED-4DB2-BD59-A6C34878D82A}">
                    <a16:rowId xmlns:a16="http://schemas.microsoft.com/office/drawing/2014/main" val="3326932056"/>
                  </a:ext>
                </a:extLst>
              </a:tr>
            </a:tbl>
          </a:graphicData>
        </a:graphic>
      </p:graphicFrame>
      <p:graphicFrame>
        <p:nvGraphicFramePr>
          <p:cNvPr id="5" name="Table 4">
            <a:extLst>
              <a:ext uri="{FF2B5EF4-FFF2-40B4-BE49-F238E27FC236}">
                <a16:creationId xmlns:a16="http://schemas.microsoft.com/office/drawing/2014/main" id="{426D70B2-CB04-4B27-8C83-9A6B0DF47B47}"/>
              </a:ext>
            </a:extLst>
          </p:cNvPr>
          <p:cNvGraphicFramePr>
            <a:graphicFrameLocks noGrp="1"/>
          </p:cNvGraphicFramePr>
          <p:nvPr>
            <p:extLst>
              <p:ext uri="{D42A27DB-BD31-4B8C-83A1-F6EECF244321}">
                <p14:modId xmlns:p14="http://schemas.microsoft.com/office/powerpoint/2010/main" val="3381630619"/>
              </p:ext>
            </p:extLst>
          </p:nvPr>
        </p:nvGraphicFramePr>
        <p:xfrm>
          <a:off x="838199" y="1493002"/>
          <a:ext cx="3132221" cy="1106805"/>
        </p:xfrm>
        <a:graphic>
          <a:graphicData uri="http://schemas.openxmlformats.org/drawingml/2006/table">
            <a:tbl>
              <a:tblPr>
                <a:tableStyleId>{5C22544A-7EE6-4342-B048-85BDC9FD1C3A}</a:tableStyleId>
              </a:tblPr>
              <a:tblGrid>
                <a:gridCol w="3132221">
                  <a:extLst>
                    <a:ext uri="{9D8B030D-6E8A-4147-A177-3AD203B41FA5}">
                      <a16:colId xmlns:a16="http://schemas.microsoft.com/office/drawing/2014/main" val="1476202399"/>
                    </a:ext>
                  </a:extLst>
                </a:gridCol>
              </a:tblGrid>
              <a:tr h="190500">
                <a:tc>
                  <a:txBody>
                    <a:bodyPr/>
                    <a:lstStyle/>
                    <a:p>
                      <a:pPr algn="l" fontAlgn="b"/>
                      <a:r>
                        <a:rPr lang="en-AU" sz="1100" u="none" strike="noStrike">
                          <a:effectLst/>
                        </a:rPr>
                        <a:t>Single polygon Zone.</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5072306"/>
                  </a:ext>
                </a:extLst>
              </a:tr>
              <a:tr h="190500">
                <a:tc>
                  <a:txBody>
                    <a:bodyPr/>
                    <a:lstStyle/>
                    <a:p>
                      <a:pPr algn="l" fontAlgn="b"/>
                      <a:r>
                        <a:rPr lang="en-AU" sz="1100" u="none" strike="noStrike">
                          <a:effectLst/>
                        </a:rPr>
                        <a:t>Time period e.g. Apr-July</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8823115"/>
                  </a:ext>
                </a:extLst>
              </a:tr>
              <a:tr h="190500">
                <a:tc>
                  <a:txBody>
                    <a:bodyPr/>
                    <a:lstStyle/>
                    <a:p>
                      <a:pPr algn="l" fontAlgn="b"/>
                      <a:r>
                        <a:rPr lang="en-AU" sz="1100" u="none" strike="noStrike">
                          <a:effectLst/>
                        </a:rPr>
                        <a:t>2 Varibales</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13781"/>
                  </a:ext>
                </a:extLst>
              </a:tr>
              <a:tr h="190500">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54016866"/>
                  </a:ext>
                </a:extLst>
              </a:tr>
              <a:tr h="190500">
                <a:tc>
                  <a:txBody>
                    <a:bodyPr/>
                    <a:lstStyle/>
                    <a:p>
                      <a:pPr algn="l" fontAlgn="b"/>
                      <a:r>
                        <a:rPr lang="en-AU" sz="1100" u="none" strike="noStrike" dirty="0">
                          <a:effectLst/>
                        </a:rPr>
                        <a:t>Average daily area (km) where two conditions are met.</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43144571"/>
                  </a:ext>
                </a:extLst>
              </a:tr>
            </a:tbl>
          </a:graphicData>
        </a:graphic>
      </p:graphicFrame>
      <p:sp>
        <p:nvSpPr>
          <p:cNvPr id="6" name="TextBox 5">
            <a:extLst>
              <a:ext uri="{FF2B5EF4-FFF2-40B4-BE49-F238E27FC236}">
                <a16:creationId xmlns:a16="http://schemas.microsoft.com/office/drawing/2014/main" id="{C1D733B7-1EB5-40B0-8DB7-E5AC42F7086C}"/>
              </a:ext>
            </a:extLst>
          </p:cNvPr>
          <p:cNvSpPr txBox="1"/>
          <p:nvPr/>
        </p:nvSpPr>
        <p:spPr>
          <a:xfrm>
            <a:off x="9228841" y="688157"/>
            <a:ext cx="2441543" cy="1938992"/>
          </a:xfrm>
          <a:prstGeom prst="rect">
            <a:avLst/>
          </a:prstGeom>
          <a:noFill/>
        </p:spPr>
        <p:txBody>
          <a:bodyPr wrap="square" rtlCol="0">
            <a:spAutoFit/>
          </a:bodyPr>
          <a:lstStyle/>
          <a:p>
            <a:r>
              <a:rPr lang="en-AU" sz="1000" b="1" dirty="0">
                <a:latin typeface="Candara" panose="020E0502030303020204" pitchFamily="34" charset="0"/>
              </a:rPr>
              <a:t>Find cells in a given polygon</a:t>
            </a:r>
          </a:p>
          <a:p>
            <a:endParaRPr lang="en-AU" sz="1000" b="1" dirty="0">
              <a:latin typeface="Candara" panose="020E0502030303020204" pitchFamily="34" charset="0"/>
            </a:endParaRPr>
          </a:p>
          <a:p>
            <a:r>
              <a:rPr lang="en-AU" sz="1000" b="1" dirty="0">
                <a:latin typeface="Candara" panose="020E0502030303020204" pitchFamily="34" charset="0"/>
              </a:rPr>
              <a:t>Find total area for each timestep meeting criteria</a:t>
            </a:r>
          </a:p>
          <a:p>
            <a:endParaRPr lang="en-AU" sz="1000" b="1" dirty="0">
              <a:latin typeface="Candara" panose="020E0502030303020204" pitchFamily="34" charset="0"/>
            </a:endParaRPr>
          </a:p>
          <a:p>
            <a:r>
              <a:rPr lang="en-AU" sz="1000" b="1" dirty="0">
                <a:latin typeface="Candara" panose="020E0502030303020204" pitchFamily="34" charset="0"/>
              </a:rPr>
              <a:t>Create daily average of area array.</a:t>
            </a:r>
          </a:p>
          <a:p>
            <a:endParaRPr lang="en-AU" sz="1000" b="1" dirty="0">
              <a:latin typeface="Candara" panose="020E0502030303020204" pitchFamily="34" charset="0"/>
            </a:endParaRPr>
          </a:p>
          <a:p>
            <a:r>
              <a:rPr lang="en-AU" sz="1000" b="1" dirty="0">
                <a:latin typeface="Candara" panose="020E0502030303020204" pitchFamily="34" charset="0"/>
              </a:rPr>
              <a:t>Mean of daily </a:t>
            </a:r>
            <a:r>
              <a:rPr lang="en-AU" sz="1000" b="1" dirty="0" err="1">
                <a:latin typeface="Candara" panose="020E0502030303020204" pitchFamily="34" charset="0"/>
              </a:rPr>
              <a:t>ave.</a:t>
            </a:r>
            <a:endParaRPr lang="en-AU" sz="1000" b="1" dirty="0">
              <a:latin typeface="Candara" panose="020E0502030303020204" pitchFamily="34" charset="0"/>
            </a:endParaRPr>
          </a:p>
          <a:p>
            <a:endParaRPr lang="en-AU" sz="1000" b="1" dirty="0">
              <a:latin typeface="Candara" panose="020E0502030303020204" pitchFamily="34" charset="0"/>
            </a:endParaRPr>
          </a:p>
          <a:p>
            <a:r>
              <a:rPr lang="en-AU" sz="1000" b="1" dirty="0">
                <a:latin typeface="Candara" panose="020E0502030303020204" pitchFamily="34" charset="0"/>
              </a:rPr>
              <a:t>Uses VAR and D</a:t>
            </a:r>
          </a:p>
          <a:p>
            <a:endParaRPr lang="en-AU" sz="1000" b="1" dirty="0">
              <a:latin typeface="Candara" panose="020E0502030303020204" pitchFamily="34" charset="0"/>
            </a:endParaRPr>
          </a:p>
          <a:p>
            <a:r>
              <a:rPr lang="en-AU" sz="1000" b="1" dirty="0">
                <a:latin typeface="Candara" panose="020E0502030303020204" pitchFamily="34" charset="0"/>
              </a:rPr>
              <a:t>Will share most code with Export 1</a:t>
            </a:r>
          </a:p>
        </p:txBody>
      </p:sp>
    </p:spTree>
    <p:extLst>
      <p:ext uri="{BB962C8B-B14F-4D97-AF65-F5344CB8AC3E}">
        <p14:creationId xmlns:p14="http://schemas.microsoft.com/office/powerpoint/2010/main" val="212422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6FD98-18D6-4E81-9A08-86A5DA7CAD6E}"/>
              </a:ext>
            </a:extLst>
          </p:cNvPr>
          <p:cNvSpPr>
            <a:spLocks noGrp="1"/>
          </p:cNvSpPr>
          <p:nvPr>
            <p:ph type="title"/>
          </p:nvPr>
        </p:nvSpPr>
        <p:spPr/>
        <p:txBody>
          <a:bodyPr/>
          <a:lstStyle/>
          <a:p>
            <a:r>
              <a:rPr lang="en-AU" dirty="0"/>
              <a:t>Export 3</a:t>
            </a:r>
          </a:p>
        </p:txBody>
      </p:sp>
      <p:graphicFrame>
        <p:nvGraphicFramePr>
          <p:cNvPr id="4" name="Table 3">
            <a:extLst>
              <a:ext uri="{FF2B5EF4-FFF2-40B4-BE49-F238E27FC236}">
                <a16:creationId xmlns:a16="http://schemas.microsoft.com/office/drawing/2014/main" id="{CAADB8BA-B28B-49D6-AC06-4CC3F5751146}"/>
              </a:ext>
            </a:extLst>
          </p:cNvPr>
          <p:cNvGraphicFramePr>
            <a:graphicFrameLocks noGrp="1"/>
          </p:cNvGraphicFramePr>
          <p:nvPr>
            <p:extLst>
              <p:ext uri="{D42A27DB-BD31-4B8C-83A1-F6EECF244321}">
                <p14:modId xmlns:p14="http://schemas.microsoft.com/office/powerpoint/2010/main" val="2532486721"/>
              </p:ext>
            </p:extLst>
          </p:nvPr>
        </p:nvGraphicFramePr>
        <p:xfrm>
          <a:off x="838200" y="4222392"/>
          <a:ext cx="9486900" cy="1657350"/>
        </p:xfrm>
        <a:graphic>
          <a:graphicData uri="http://schemas.openxmlformats.org/drawingml/2006/table">
            <a:tbl>
              <a:tblPr firstRow="1" bandRow="1">
                <a:tableStyleId>{5C22544A-7EE6-4342-B048-85BDC9FD1C3A}</a:tableStyleId>
              </a:tblPr>
              <a:tblGrid>
                <a:gridCol w="2616200">
                  <a:extLst>
                    <a:ext uri="{9D8B030D-6E8A-4147-A177-3AD203B41FA5}">
                      <a16:colId xmlns:a16="http://schemas.microsoft.com/office/drawing/2014/main" val="4262886090"/>
                    </a:ext>
                  </a:extLst>
                </a:gridCol>
                <a:gridCol w="1206500">
                  <a:extLst>
                    <a:ext uri="{9D8B030D-6E8A-4147-A177-3AD203B41FA5}">
                      <a16:colId xmlns:a16="http://schemas.microsoft.com/office/drawing/2014/main" val="2007212972"/>
                    </a:ext>
                  </a:extLst>
                </a:gridCol>
                <a:gridCol w="1130300">
                  <a:extLst>
                    <a:ext uri="{9D8B030D-6E8A-4147-A177-3AD203B41FA5}">
                      <a16:colId xmlns:a16="http://schemas.microsoft.com/office/drawing/2014/main" val="1980180744"/>
                    </a:ext>
                  </a:extLst>
                </a:gridCol>
                <a:gridCol w="1028700">
                  <a:extLst>
                    <a:ext uri="{9D8B030D-6E8A-4147-A177-3AD203B41FA5}">
                      <a16:colId xmlns:a16="http://schemas.microsoft.com/office/drawing/2014/main" val="2267430681"/>
                    </a:ext>
                  </a:extLst>
                </a:gridCol>
                <a:gridCol w="850900">
                  <a:extLst>
                    <a:ext uri="{9D8B030D-6E8A-4147-A177-3AD203B41FA5}">
                      <a16:colId xmlns:a16="http://schemas.microsoft.com/office/drawing/2014/main" val="2027218115"/>
                    </a:ext>
                  </a:extLst>
                </a:gridCol>
                <a:gridCol w="609600">
                  <a:extLst>
                    <a:ext uri="{9D8B030D-6E8A-4147-A177-3AD203B41FA5}">
                      <a16:colId xmlns:a16="http://schemas.microsoft.com/office/drawing/2014/main" val="2013940343"/>
                    </a:ext>
                  </a:extLst>
                </a:gridCol>
                <a:gridCol w="787400">
                  <a:extLst>
                    <a:ext uri="{9D8B030D-6E8A-4147-A177-3AD203B41FA5}">
                      <a16:colId xmlns:a16="http://schemas.microsoft.com/office/drawing/2014/main" val="3772063579"/>
                    </a:ext>
                  </a:extLst>
                </a:gridCol>
                <a:gridCol w="1257300">
                  <a:extLst>
                    <a:ext uri="{9D8B030D-6E8A-4147-A177-3AD203B41FA5}">
                      <a16:colId xmlns:a16="http://schemas.microsoft.com/office/drawing/2014/main" val="3970793914"/>
                    </a:ext>
                  </a:extLst>
                </a:gridCol>
              </a:tblGrid>
              <a:tr h="361950">
                <a:tc>
                  <a:txBody>
                    <a:bodyPr/>
                    <a:lstStyle/>
                    <a:p>
                      <a:pPr algn="l" fontAlgn="ctr"/>
                      <a:r>
                        <a:rPr lang="en-AU" sz="1000" u="none" strike="noStrike">
                          <a:effectLst/>
                        </a:rPr>
                        <a:t>Critical CPS</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Indicator</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Importance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Confidence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Reference point</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Time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Space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Measure</a:t>
                      </a:r>
                      <a:endParaRPr lang="en-AU" sz="1000" b="1"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937631423"/>
                  </a:ext>
                </a:extLst>
              </a:tr>
              <a:tr h="552450">
                <a:tc>
                  <a:txBody>
                    <a:bodyPr/>
                    <a:lstStyle/>
                    <a:p>
                      <a:pPr algn="l" fontAlgn="ctr"/>
                      <a:r>
                        <a:rPr lang="en-AU" sz="1000" u="none" strike="noStrike">
                          <a:effectLst/>
                        </a:rPr>
                        <a:t>Macroinvertebrates</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Macroalgae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Moderate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TBD</a:t>
                      </a:r>
                      <a:endParaRPr lang="en-AU" sz="1000" b="1" i="0" u="none" strike="noStrike">
                        <a:solidFill>
                          <a:srgbClr val="FA7D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Algae HSI 0.25</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Apr-Sep</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System-wide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Area (Km</a:t>
                      </a:r>
                      <a:r>
                        <a:rPr lang="en-AU" sz="1000" u="none" strike="noStrike" baseline="30000">
                          <a:effectLst/>
                        </a:rPr>
                        <a:t>2</a:t>
                      </a:r>
                      <a:r>
                        <a:rPr lang="en-AU" sz="1000" u="none" strike="noStrike">
                          <a:effectLst/>
                        </a:rPr>
                        <a:t>) of Algae HSI &gt;0.25</a:t>
                      </a:r>
                      <a:endParaRPr lang="en-AU" sz="1000" b="0"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704620223"/>
                  </a:ext>
                </a:extLst>
              </a:tr>
              <a:tr h="742950">
                <a:tc>
                  <a:txBody>
                    <a:bodyPr/>
                    <a:lstStyle/>
                    <a:p>
                      <a:pPr algn="l" fontAlgn="ctr"/>
                      <a:r>
                        <a:rPr lang="en-AU" sz="1000" u="none" strike="noStrike">
                          <a:effectLst/>
                        </a:rPr>
                        <a:t>Macroinvertebrates</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Macroalgae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Moderate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TBD</a:t>
                      </a:r>
                      <a:endParaRPr lang="en-AU" sz="1000" b="1" i="0" u="none" strike="noStrike">
                        <a:solidFill>
                          <a:srgbClr val="FA7D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Algae HSI 0.25</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b"/>
                      <a:r>
                        <a:rPr lang="en-AU" sz="1000" u="none" strike="noStrike">
                          <a:effectLst/>
                        </a:rPr>
                        <a:t>Oct-Mar</a:t>
                      </a:r>
                      <a:endParaRPr lang="en-AU" sz="1000" b="0" i="0" u="none" strike="noStrike">
                        <a:solidFill>
                          <a:srgbClr val="000000"/>
                        </a:solidFill>
                        <a:effectLst/>
                        <a:latin typeface="Segoe UI" panose="020B0502040204020203" pitchFamily="34" charset="0"/>
                      </a:endParaRPr>
                    </a:p>
                  </a:txBody>
                  <a:tcPr marL="9525" marR="9525" marT="9525" marB="0" anchor="b"/>
                </a:tc>
                <a:tc>
                  <a:txBody>
                    <a:bodyPr/>
                    <a:lstStyle/>
                    <a:p>
                      <a:pPr algn="l" fontAlgn="ctr"/>
                      <a:r>
                        <a:rPr lang="en-AU" sz="1000" u="none" strike="noStrike">
                          <a:effectLst/>
                        </a:rPr>
                        <a:t>System-wide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dirty="0">
                          <a:effectLst/>
                        </a:rPr>
                        <a:t>Area (Km</a:t>
                      </a:r>
                      <a:r>
                        <a:rPr lang="en-AU" sz="1000" u="none" strike="noStrike" baseline="30000" dirty="0">
                          <a:effectLst/>
                        </a:rPr>
                        <a:t>2</a:t>
                      </a:r>
                      <a:r>
                        <a:rPr lang="en-AU" sz="1000" u="none" strike="noStrike" dirty="0">
                          <a:effectLst/>
                        </a:rPr>
                        <a:t>) of Algae HSI &gt;0.25</a:t>
                      </a:r>
                      <a:endParaRPr lang="en-AU" sz="1000" b="0" i="0" u="none" strike="noStrike" dirty="0">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332192492"/>
                  </a:ext>
                </a:extLst>
              </a:tr>
            </a:tbl>
          </a:graphicData>
        </a:graphic>
      </p:graphicFrame>
      <p:graphicFrame>
        <p:nvGraphicFramePr>
          <p:cNvPr id="5" name="Table 4">
            <a:extLst>
              <a:ext uri="{FF2B5EF4-FFF2-40B4-BE49-F238E27FC236}">
                <a16:creationId xmlns:a16="http://schemas.microsoft.com/office/drawing/2014/main" id="{9A8EF1F3-A666-48E5-B754-6EF1B2997674}"/>
              </a:ext>
            </a:extLst>
          </p:cNvPr>
          <p:cNvGraphicFramePr>
            <a:graphicFrameLocks noGrp="1"/>
          </p:cNvGraphicFramePr>
          <p:nvPr>
            <p:extLst>
              <p:ext uri="{D42A27DB-BD31-4B8C-83A1-F6EECF244321}">
                <p14:modId xmlns:p14="http://schemas.microsoft.com/office/powerpoint/2010/main" val="2518082136"/>
              </p:ext>
            </p:extLst>
          </p:nvPr>
        </p:nvGraphicFramePr>
        <p:xfrm>
          <a:off x="838200" y="1690688"/>
          <a:ext cx="3822700" cy="1143000"/>
        </p:xfrm>
        <a:graphic>
          <a:graphicData uri="http://schemas.openxmlformats.org/drawingml/2006/table">
            <a:tbl>
              <a:tblPr>
                <a:tableStyleId>{5C22544A-7EE6-4342-B048-85BDC9FD1C3A}</a:tableStyleId>
              </a:tblPr>
              <a:tblGrid>
                <a:gridCol w="2616200">
                  <a:extLst>
                    <a:ext uri="{9D8B030D-6E8A-4147-A177-3AD203B41FA5}">
                      <a16:colId xmlns:a16="http://schemas.microsoft.com/office/drawing/2014/main" val="492735571"/>
                    </a:ext>
                  </a:extLst>
                </a:gridCol>
                <a:gridCol w="1206500">
                  <a:extLst>
                    <a:ext uri="{9D8B030D-6E8A-4147-A177-3AD203B41FA5}">
                      <a16:colId xmlns:a16="http://schemas.microsoft.com/office/drawing/2014/main" val="907231468"/>
                    </a:ext>
                  </a:extLst>
                </a:gridCol>
              </a:tblGrid>
              <a:tr h="190500">
                <a:tc>
                  <a:txBody>
                    <a:bodyPr/>
                    <a:lstStyle/>
                    <a:p>
                      <a:pPr algn="l" fontAlgn="b"/>
                      <a:r>
                        <a:rPr lang="en-AU" sz="1100" u="none" strike="noStrike">
                          <a:effectLst/>
                        </a:rPr>
                        <a:t>Single polygon Zone.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7989752"/>
                  </a:ext>
                </a:extLst>
              </a:tr>
              <a:tr h="190500">
                <a:tc>
                  <a:txBody>
                    <a:bodyPr/>
                    <a:lstStyle/>
                    <a:p>
                      <a:pPr algn="l" fontAlgn="b"/>
                      <a:r>
                        <a:rPr lang="en-AU" sz="1100" u="none" strike="noStrike">
                          <a:effectLst/>
                        </a:rPr>
                        <a:t>Time period e.g. Apr-July</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8721808"/>
                  </a:ext>
                </a:extLst>
              </a:tr>
              <a:tr h="190500">
                <a:tc>
                  <a:txBody>
                    <a:bodyPr/>
                    <a:lstStyle/>
                    <a:p>
                      <a:pPr algn="l" fontAlgn="b"/>
                      <a:r>
                        <a:rPr lang="en-AU" sz="1100" u="none" strike="noStrike">
                          <a:effectLst/>
                        </a:rPr>
                        <a:t>Single Varibale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43872784"/>
                  </a:ext>
                </a:extLst>
              </a:tr>
              <a:tr h="190500">
                <a:tc>
                  <a:txBody>
                    <a:bodyPr/>
                    <a:lstStyle/>
                    <a:p>
                      <a:pPr algn="l" fontAlgn="b"/>
                      <a:r>
                        <a:rPr lang="en-AU" sz="1100" u="none" strike="noStrike">
                          <a:effectLst/>
                        </a:rPr>
                        <a:t>Depth Dependant</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5552825"/>
                  </a:ext>
                </a:extLst>
              </a:tr>
              <a:tr h="190500">
                <a:tc>
                  <a:txBody>
                    <a:bodyPr/>
                    <a:lstStyle/>
                    <a:p>
                      <a:pPr algn="l" fontAlgn="b"/>
                      <a:r>
                        <a:rPr lang="en-AU" sz="1100" u="none" strike="noStrike">
                          <a:effectLst/>
                        </a:rPr>
                        <a:t>Output:</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Total Daily Area</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19940329"/>
                  </a:ext>
                </a:extLst>
              </a:tr>
              <a:tr h="190500">
                <a:tc>
                  <a:txBody>
                    <a:bodyPr/>
                    <a:lstStyle/>
                    <a:p>
                      <a:pPr algn="l" fontAlgn="b"/>
                      <a:r>
                        <a:rPr lang="en-AU" sz="1100" u="none" strike="noStrike">
                          <a:effectLst/>
                        </a:rPr>
                        <a:t>Same as export 1, except for mean vs total</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9932015"/>
                  </a:ext>
                </a:extLst>
              </a:tr>
            </a:tbl>
          </a:graphicData>
        </a:graphic>
      </p:graphicFrame>
      <p:sp>
        <p:nvSpPr>
          <p:cNvPr id="6" name="TextBox 5">
            <a:extLst>
              <a:ext uri="{FF2B5EF4-FFF2-40B4-BE49-F238E27FC236}">
                <a16:creationId xmlns:a16="http://schemas.microsoft.com/office/drawing/2014/main" id="{FB1970A0-5099-4A4A-9FE8-D2AB1B3ACE54}"/>
              </a:ext>
            </a:extLst>
          </p:cNvPr>
          <p:cNvSpPr txBox="1"/>
          <p:nvPr/>
        </p:nvSpPr>
        <p:spPr>
          <a:xfrm>
            <a:off x="9228841" y="688157"/>
            <a:ext cx="2441543" cy="1938992"/>
          </a:xfrm>
          <a:prstGeom prst="rect">
            <a:avLst/>
          </a:prstGeom>
          <a:noFill/>
        </p:spPr>
        <p:txBody>
          <a:bodyPr wrap="square" rtlCol="0">
            <a:spAutoFit/>
          </a:bodyPr>
          <a:lstStyle/>
          <a:p>
            <a:r>
              <a:rPr lang="en-AU" sz="1000" b="1" dirty="0">
                <a:latin typeface="Candara" panose="020E0502030303020204" pitchFamily="34" charset="0"/>
              </a:rPr>
              <a:t>Find cells in a given polygon</a:t>
            </a:r>
          </a:p>
          <a:p>
            <a:endParaRPr lang="en-AU" sz="1000" b="1" dirty="0">
              <a:latin typeface="Candara" panose="020E0502030303020204" pitchFamily="34" charset="0"/>
            </a:endParaRPr>
          </a:p>
          <a:p>
            <a:r>
              <a:rPr lang="en-AU" sz="1000" b="1" dirty="0">
                <a:latin typeface="Candara" panose="020E0502030303020204" pitchFamily="34" charset="0"/>
              </a:rPr>
              <a:t>Find total area for each timestep meeting criteria</a:t>
            </a:r>
          </a:p>
          <a:p>
            <a:endParaRPr lang="en-AU" sz="1000" b="1" dirty="0">
              <a:latin typeface="Candara" panose="020E0502030303020204" pitchFamily="34" charset="0"/>
            </a:endParaRPr>
          </a:p>
          <a:p>
            <a:r>
              <a:rPr lang="en-AU" sz="1000" b="1" dirty="0">
                <a:latin typeface="Candara" panose="020E0502030303020204" pitchFamily="34" charset="0"/>
              </a:rPr>
              <a:t>Calc total area</a:t>
            </a:r>
          </a:p>
          <a:p>
            <a:endParaRPr lang="en-AU" sz="1000" b="1" dirty="0">
              <a:latin typeface="Candara" panose="020E0502030303020204" pitchFamily="34" charset="0"/>
            </a:endParaRPr>
          </a:p>
          <a:p>
            <a:r>
              <a:rPr lang="en-AU" sz="1000" b="1" dirty="0">
                <a:latin typeface="Candara" panose="020E0502030303020204" pitchFamily="34" charset="0"/>
              </a:rPr>
              <a:t>Should be % of total area over time period?</a:t>
            </a:r>
          </a:p>
          <a:p>
            <a:endParaRPr lang="en-AU" sz="1000" b="1" dirty="0">
              <a:latin typeface="Candara" panose="020E0502030303020204" pitchFamily="34" charset="0"/>
            </a:endParaRPr>
          </a:p>
          <a:p>
            <a:r>
              <a:rPr lang="en-AU" sz="1000" b="1" dirty="0">
                <a:latin typeface="Candara" panose="020E0502030303020204" pitchFamily="34" charset="0"/>
              </a:rPr>
              <a:t>Uses VAR and D (D can be set to all cells)</a:t>
            </a:r>
          </a:p>
          <a:p>
            <a:endParaRPr lang="en-AU" sz="1000" b="1" dirty="0">
              <a:latin typeface="Candara" panose="020E0502030303020204" pitchFamily="34" charset="0"/>
            </a:endParaRPr>
          </a:p>
        </p:txBody>
      </p:sp>
    </p:spTree>
    <p:extLst>
      <p:ext uri="{BB962C8B-B14F-4D97-AF65-F5344CB8AC3E}">
        <p14:creationId xmlns:p14="http://schemas.microsoft.com/office/powerpoint/2010/main" val="2843937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9F5C8-7910-4B9C-B2FD-7A492D914019}"/>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Export 4</a:t>
            </a:r>
          </a:p>
        </p:txBody>
      </p:sp>
      <p:graphicFrame>
        <p:nvGraphicFramePr>
          <p:cNvPr id="4" name="Table 3">
            <a:extLst>
              <a:ext uri="{FF2B5EF4-FFF2-40B4-BE49-F238E27FC236}">
                <a16:creationId xmlns:a16="http://schemas.microsoft.com/office/drawing/2014/main" id="{C12D9E83-2DA9-42C2-88D6-6EE4BAA72FD3}"/>
              </a:ext>
            </a:extLst>
          </p:cNvPr>
          <p:cNvGraphicFramePr>
            <a:graphicFrameLocks noGrp="1"/>
          </p:cNvGraphicFramePr>
          <p:nvPr>
            <p:extLst>
              <p:ext uri="{D42A27DB-BD31-4B8C-83A1-F6EECF244321}">
                <p14:modId xmlns:p14="http://schemas.microsoft.com/office/powerpoint/2010/main" val="3510989982"/>
              </p:ext>
            </p:extLst>
          </p:nvPr>
        </p:nvGraphicFramePr>
        <p:xfrm>
          <a:off x="529640" y="2794375"/>
          <a:ext cx="7924547" cy="3932997"/>
        </p:xfrm>
        <a:graphic>
          <a:graphicData uri="http://schemas.openxmlformats.org/drawingml/2006/table">
            <a:tbl>
              <a:tblPr firstRow="1" bandRow="1">
                <a:tableStyleId>{5C22544A-7EE6-4342-B048-85BDC9FD1C3A}</a:tableStyleId>
              </a:tblPr>
              <a:tblGrid>
                <a:gridCol w="1278603">
                  <a:extLst>
                    <a:ext uri="{9D8B030D-6E8A-4147-A177-3AD203B41FA5}">
                      <a16:colId xmlns:a16="http://schemas.microsoft.com/office/drawing/2014/main" val="3570677862"/>
                    </a:ext>
                  </a:extLst>
                </a:gridCol>
                <a:gridCol w="527149">
                  <a:extLst>
                    <a:ext uri="{9D8B030D-6E8A-4147-A177-3AD203B41FA5}">
                      <a16:colId xmlns:a16="http://schemas.microsoft.com/office/drawing/2014/main" val="423288180"/>
                    </a:ext>
                  </a:extLst>
                </a:gridCol>
                <a:gridCol w="656088">
                  <a:extLst>
                    <a:ext uri="{9D8B030D-6E8A-4147-A177-3AD203B41FA5}">
                      <a16:colId xmlns:a16="http://schemas.microsoft.com/office/drawing/2014/main" val="287171275"/>
                    </a:ext>
                  </a:extLst>
                </a:gridCol>
                <a:gridCol w="661634">
                  <a:extLst>
                    <a:ext uri="{9D8B030D-6E8A-4147-A177-3AD203B41FA5}">
                      <a16:colId xmlns:a16="http://schemas.microsoft.com/office/drawing/2014/main" val="4140279753"/>
                    </a:ext>
                  </a:extLst>
                </a:gridCol>
                <a:gridCol w="882079">
                  <a:extLst>
                    <a:ext uri="{9D8B030D-6E8A-4147-A177-3AD203B41FA5}">
                      <a16:colId xmlns:a16="http://schemas.microsoft.com/office/drawing/2014/main" val="2460779624"/>
                    </a:ext>
                  </a:extLst>
                </a:gridCol>
                <a:gridCol w="656088">
                  <a:extLst>
                    <a:ext uri="{9D8B030D-6E8A-4147-A177-3AD203B41FA5}">
                      <a16:colId xmlns:a16="http://schemas.microsoft.com/office/drawing/2014/main" val="2252569233"/>
                    </a:ext>
                  </a:extLst>
                </a:gridCol>
                <a:gridCol w="737889">
                  <a:extLst>
                    <a:ext uri="{9D8B030D-6E8A-4147-A177-3AD203B41FA5}">
                      <a16:colId xmlns:a16="http://schemas.microsoft.com/office/drawing/2014/main" val="256062095"/>
                    </a:ext>
                  </a:extLst>
                </a:gridCol>
                <a:gridCol w="2525017">
                  <a:extLst>
                    <a:ext uri="{9D8B030D-6E8A-4147-A177-3AD203B41FA5}">
                      <a16:colId xmlns:a16="http://schemas.microsoft.com/office/drawing/2014/main" val="732678601"/>
                    </a:ext>
                  </a:extLst>
                </a:gridCol>
              </a:tblGrid>
              <a:tr h="171986">
                <a:tc>
                  <a:txBody>
                    <a:bodyPr/>
                    <a:lstStyle/>
                    <a:p>
                      <a:pPr algn="l" fontAlgn="ctr"/>
                      <a:r>
                        <a:rPr lang="en-AU" sz="900" u="none" strike="noStrike">
                          <a:effectLst/>
                        </a:rPr>
                        <a:t>Critical CPS</a:t>
                      </a:r>
                      <a:endParaRPr lang="en-AU" sz="900" b="1"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Indicator</a:t>
                      </a:r>
                      <a:endParaRPr lang="en-AU" sz="900" b="1"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Importance</a:t>
                      </a:r>
                      <a:endParaRPr lang="en-AU" sz="900" b="1"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Confidence</a:t>
                      </a:r>
                      <a:endParaRPr lang="en-AU" sz="900" b="1"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Reference point</a:t>
                      </a:r>
                      <a:endParaRPr lang="en-AU" sz="900" b="1"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Time</a:t>
                      </a:r>
                      <a:endParaRPr lang="en-AU" sz="900" b="1"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Space</a:t>
                      </a:r>
                      <a:endParaRPr lang="en-AU" sz="900" b="1"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Measure</a:t>
                      </a:r>
                      <a:endParaRPr lang="en-AU" sz="900" b="1" i="0" u="none" strike="noStrike">
                        <a:solidFill>
                          <a:srgbClr val="000000"/>
                        </a:solidFill>
                        <a:effectLst/>
                        <a:latin typeface="Segoe UI" panose="020B0502040204020203" pitchFamily="34" charset="0"/>
                      </a:endParaRPr>
                    </a:p>
                  </a:txBody>
                  <a:tcPr marL="6943" marR="6943" marT="6943" marB="0" anchor="ctr"/>
                </a:tc>
                <a:extLst>
                  <a:ext uri="{0D108BD9-81ED-4DB2-BD59-A6C34878D82A}">
                    <a16:rowId xmlns:a16="http://schemas.microsoft.com/office/drawing/2014/main" val="1108537473"/>
                  </a:ext>
                </a:extLst>
              </a:tr>
              <a:tr h="305085">
                <a:tc>
                  <a:txBody>
                    <a:bodyPr/>
                    <a:lstStyle/>
                    <a:p>
                      <a:pPr algn="l" fontAlgn="b"/>
                      <a:r>
                        <a:rPr lang="en-AU" sz="900" u="none" strike="noStrike">
                          <a:effectLst/>
                        </a:rPr>
                        <a:t>Fish diversity (species richness/biodisparity</a:t>
                      </a:r>
                      <a:endParaRPr lang="en-AU" sz="900" b="0" i="0" u="none" strike="noStrike">
                        <a:solidFill>
                          <a:srgbClr val="000000"/>
                        </a:solidFill>
                        <a:effectLst/>
                        <a:latin typeface="Segoe UI" panose="020B0502040204020203" pitchFamily="34" charset="0"/>
                      </a:endParaRPr>
                    </a:p>
                  </a:txBody>
                  <a:tcPr marL="6943" marR="6943" marT="6943" marB="0" anchor="b"/>
                </a:tc>
                <a:tc>
                  <a:txBody>
                    <a:bodyPr/>
                    <a:lstStyle/>
                    <a:p>
                      <a:pPr algn="l" fontAlgn="ctr"/>
                      <a:r>
                        <a:rPr lang="en-AU" sz="900" u="none" strike="noStrike">
                          <a:effectLst/>
                        </a:rPr>
                        <a:t>Salinity</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&lt;30 g/L</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Apr-Sep</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ME</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Mean daily longitudinal extent (km) below 30 g/L</a:t>
                      </a:r>
                      <a:endParaRPr lang="en-AU" sz="900" b="0" i="0" u="none" strike="noStrike">
                        <a:solidFill>
                          <a:srgbClr val="000000"/>
                        </a:solidFill>
                        <a:effectLst/>
                        <a:latin typeface="Segoe UI" panose="020B0502040204020203" pitchFamily="34" charset="0"/>
                      </a:endParaRPr>
                    </a:p>
                  </a:txBody>
                  <a:tcPr marL="6943" marR="6943" marT="6943" marB="0" anchor="ctr"/>
                </a:tc>
                <a:extLst>
                  <a:ext uri="{0D108BD9-81ED-4DB2-BD59-A6C34878D82A}">
                    <a16:rowId xmlns:a16="http://schemas.microsoft.com/office/drawing/2014/main" val="2062070075"/>
                  </a:ext>
                </a:extLst>
              </a:tr>
              <a:tr h="305085">
                <a:tc>
                  <a:txBody>
                    <a:bodyPr/>
                    <a:lstStyle/>
                    <a:p>
                      <a:pPr algn="l" fontAlgn="b"/>
                      <a:r>
                        <a:rPr lang="en-AU" sz="900" u="none" strike="noStrike">
                          <a:effectLst/>
                        </a:rPr>
                        <a:t>Fish diversity (species richness/biodisparity</a:t>
                      </a:r>
                      <a:endParaRPr lang="en-AU" sz="900" b="0" i="0" u="none" strike="noStrike">
                        <a:solidFill>
                          <a:srgbClr val="000000"/>
                        </a:solidFill>
                        <a:effectLst/>
                        <a:latin typeface="Segoe UI" panose="020B0502040204020203" pitchFamily="34" charset="0"/>
                      </a:endParaRPr>
                    </a:p>
                  </a:txBody>
                  <a:tcPr marL="6943" marR="6943" marT="6943" marB="0" anchor="b"/>
                </a:tc>
                <a:tc>
                  <a:txBody>
                    <a:bodyPr/>
                    <a:lstStyle/>
                    <a:p>
                      <a:pPr algn="l" fontAlgn="ctr"/>
                      <a:r>
                        <a:rPr lang="en-AU" sz="900" u="none" strike="noStrike">
                          <a:effectLst/>
                        </a:rPr>
                        <a:t>Salinity</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&lt;30 g/L</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b"/>
                      <a:r>
                        <a:rPr lang="en-AU" sz="900" u="none" strike="noStrike">
                          <a:effectLst/>
                        </a:rPr>
                        <a:t>Oct-Mar</a:t>
                      </a:r>
                      <a:endParaRPr lang="en-AU" sz="900" b="0" i="0" u="none" strike="noStrike">
                        <a:solidFill>
                          <a:srgbClr val="000000"/>
                        </a:solidFill>
                        <a:effectLst/>
                        <a:latin typeface="Segoe UI" panose="020B0502040204020203" pitchFamily="34" charset="0"/>
                      </a:endParaRPr>
                    </a:p>
                  </a:txBody>
                  <a:tcPr marL="6943" marR="6943" marT="6943" marB="0" anchor="b"/>
                </a:tc>
                <a:tc>
                  <a:txBody>
                    <a:bodyPr/>
                    <a:lstStyle/>
                    <a:p>
                      <a:pPr algn="l" fontAlgn="ctr"/>
                      <a:r>
                        <a:rPr lang="en-AU" sz="900" u="none" strike="noStrike">
                          <a:effectLst/>
                        </a:rPr>
                        <a:t>ME</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Mean daily longitudinal extent (km) below 30 g/L</a:t>
                      </a:r>
                      <a:endParaRPr lang="en-AU" sz="900" b="0" i="0" u="none" strike="noStrike">
                        <a:solidFill>
                          <a:srgbClr val="000000"/>
                        </a:solidFill>
                        <a:effectLst/>
                        <a:latin typeface="Segoe UI" panose="020B0502040204020203" pitchFamily="34" charset="0"/>
                      </a:endParaRPr>
                    </a:p>
                  </a:txBody>
                  <a:tcPr marL="6943" marR="6943" marT="6943" marB="0" anchor="ctr"/>
                </a:tc>
                <a:extLst>
                  <a:ext uri="{0D108BD9-81ED-4DB2-BD59-A6C34878D82A}">
                    <a16:rowId xmlns:a16="http://schemas.microsoft.com/office/drawing/2014/main" val="672171018"/>
                  </a:ext>
                </a:extLst>
              </a:tr>
              <a:tr h="305085">
                <a:tc>
                  <a:txBody>
                    <a:bodyPr/>
                    <a:lstStyle/>
                    <a:p>
                      <a:pPr algn="l" fontAlgn="b"/>
                      <a:r>
                        <a:rPr lang="en-AU" sz="900" u="none" strike="noStrike">
                          <a:effectLst/>
                        </a:rPr>
                        <a:t>Fish diversity (species richness/biodisparity</a:t>
                      </a:r>
                      <a:endParaRPr lang="en-AU" sz="900" b="0" i="0" u="none" strike="noStrike">
                        <a:solidFill>
                          <a:srgbClr val="000000"/>
                        </a:solidFill>
                        <a:effectLst/>
                        <a:latin typeface="Segoe UI" panose="020B0502040204020203" pitchFamily="34" charset="0"/>
                      </a:endParaRPr>
                    </a:p>
                  </a:txBody>
                  <a:tcPr marL="6943" marR="6943" marT="6943" marB="0" anchor="b"/>
                </a:tc>
                <a:tc>
                  <a:txBody>
                    <a:bodyPr/>
                    <a:lstStyle/>
                    <a:p>
                      <a:pPr algn="l" fontAlgn="ctr"/>
                      <a:r>
                        <a:rPr lang="en-AU" sz="900" u="none" strike="noStrike">
                          <a:effectLst/>
                        </a:rPr>
                        <a:t>Salinity</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&lt;60 g/L</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Apr-Sep</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System-wide</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Mean daily longitudinal extent (km) below 60 g/L</a:t>
                      </a:r>
                      <a:endParaRPr lang="en-AU" sz="900" b="0" i="0" u="none" strike="noStrike">
                        <a:solidFill>
                          <a:srgbClr val="000000"/>
                        </a:solidFill>
                        <a:effectLst/>
                        <a:latin typeface="Segoe UI" panose="020B0502040204020203" pitchFamily="34" charset="0"/>
                      </a:endParaRPr>
                    </a:p>
                  </a:txBody>
                  <a:tcPr marL="6943" marR="6943" marT="6943" marB="0" anchor="ctr"/>
                </a:tc>
                <a:extLst>
                  <a:ext uri="{0D108BD9-81ED-4DB2-BD59-A6C34878D82A}">
                    <a16:rowId xmlns:a16="http://schemas.microsoft.com/office/drawing/2014/main" val="3100624280"/>
                  </a:ext>
                </a:extLst>
              </a:tr>
              <a:tr h="305085">
                <a:tc>
                  <a:txBody>
                    <a:bodyPr/>
                    <a:lstStyle/>
                    <a:p>
                      <a:pPr algn="l" fontAlgn="b"/>
                      <a:r>
                        <a:rPr lang="en-AU" sz="900" u="none" strike="noStrike">
                          <a:effectLst/>
                        </a:rPr>
                        <a:t>Fish diversity (species richness/biodisparity</a:t>
                      </a:r>
                      <a:endParaRPr lang="en-AU" sz="900" b="0" i="0" u="none" strike="noStrike">
                        <a:solidFill>
                          <a:srgbClr val="000000"/>
                        </a:solidFill>
                        <a:effectLst/>
                        <a:latin typeface="Segoe UI" panose="020B0502040204020203" pitchFamily="34" charset="0"/>
                      </a:endParaRPr>
                    </a:p>
                  </a:txBody>
                  <a:tcPr marL="6943" marR="6943" marT="6943" marB="0" anchor="b"/>
                </a:tc>
                <a:tc>
                  <a:txBody>
                    <a:bodyPr/>
                    <a:lstStyle/>
                    <a:p>
                      <a:pPr algn="l" fontAlgn="ctr"/>
                      <a:r>
                        <a:rPr lang="en-AU" sz="900" u="none" strike="noStrike">
                          <a:effectLst/>
                        </a:rPr>
                        <a:t>Salinity</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&lt;60 g/L</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b"/>
                      <a:r>
                        <a:rPr lang="en-AU" sz="900" u="none" strike="noStrike">
                          <a:effectLst/>
                        </a:rPr>
                        <a:t>Oct-Mar</a:t>
                      </a:r>
                      <a:endParaRPr lang="en-AU" sz="900" b="0" i="0" u="none" strike="noStrike">
                        <a:solidFill>
                          <a:srgbClr val="000000"/>
                        </a:solidFill>
                        <a:effectLst/>
                        <a:latin typeface="Segoe UI" panose="020B0502040204020203" pitchFamily="34" charset="0"/>
                      </a:endParaRPr>
                    </a:p>
                  </a:txBody>
                  <a:tcPr marL="6943" marR="6943" marT="6943" marB="0" anchor="b"/>
                </a:tc>
                <a:tc>
                  <a:txBody>
                    <a:bodyPr/>
                    <a:lstStyle/>
                    <a:p>
                      <a:pPr algn="l" fontAlgn="ctr"/>
                      <a:r>
                        <a:rPr lang="en-AU" sz="900" u="none" strike="noStrike">
                          <a:effectLst/>
                        </a:rPr>
                        <a:t>System-wide</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Mean daily longitudinal extent (km) below 60 g/L</a:t>
                      </a:r>
                      <a:endParaRPr lang="en-AU" sz="900" b="0" i="0" u="none" strike="noStrike">
                        <a:solidFill>
                          <a:srgbClr val="000000"/>
                        </a:solidFill>
                        <a:effectLst/>
                        <a:latin typeface="Segoe UI" panose="020B0502040204020203" pitchFamily="34" charset="0"/>
                      </a:endParaRPr>
                    </a:p>
                  </a:txBody>
                  <a:tcPr marL="6943" marR="6943" marT="6943" marB="0" anchor="ctr"/>
                </a:tc>
                <a:extLst>
                  <a:ext uri="{0D108BD9-81ED-4DB2-BD59-A6C34878D82A}">
                    <a16:rowId xmlns:a16="http://schemas.microsoft.com/office/drawing/2014/main" val="4154678763"/>
                  </a:ext>
                </a:extLst>
              </a:tr>
              <a:tr h="166662">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extLst>
                  <a:ext uri="{0D108BD9-81ED-4DB2-BD59-A6C34878D82A}">
                    <a16:rowId xmlns:a16="http://schemas.microsoft.com/office/drawing/2014/main" val="1242613730"/>
                  </a:ext>
                </a:extLst>
              </a:tr>
              <a:tr h="305085">
                <a:tc>
                  <a:txBody>
                    <a:bodyPr/>
                    <a:lstStyle/>
                    <a:p>
                      <a:pPr algn="l" fontAlgn="ctr"/>
                      <a:r>
                        <a:rPr lang="en-AU" sz="900" u="none" strike="noStrike">
                          <a:effectLst/>
                        </a:rPr>
                        <a:t>Smallmouth hardyhead (Foodweb)</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Salinity </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&lt;100 g/L</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Apr-Sep</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System-wide</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Mean daily longitudinal extent (km) below 100 g/L</a:t>
                      </a:r>
                      <a:endParaRPr lang="en-AU" sz="900" b="0" i="0" u="none" strike="noStrike">
                        <a:solidFill>
                          <a:srgbClr val="000000"/>
                        </a:solidFill>
                        <a:effectLst/>
                        <a:latin typeface="Segoe UI" panose="020B0502040204020203" pitchFamily="34" charset="0"/>
                      </a:endParaRPr>
                    </a:p>
                  </a:txBody>
                  <a:tcPr marL="6943" marR="6943" marT="6943" marB="0" anchor="ctr"/>
                </a:tc>
                <a:extLst>
                  <a:ext uri="{0D108BD9-81ED-4DB2-BD59-A6C34878D82A}">
                    <a16:rowId xmlns:a16="http://schemas.microsoft.com/office/drawing/2014/main" val="996753105"/>
                  </a:ext>
                </a:extLst>
              </a:tr>
              <a:tr h="305085">
                <a:tc>
                  <a:txBody>
                    <a:bodyPr/>
                    <a:lstStyle/>
                    <a:p>
                      <a:pPr algn="l" fontAlgn="ctr"/>
                      <a:r>
                        <a:rPr lang="en-AU" sz="900" u="none" strike="noStrike">
                          <a:effectLst/>
                        </a:rPr>
                        <a:t>Smallmouth hardyhead (Foodweb)</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Salinity </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dirty="0">
                          <a:effectLst/>
                        </a:rPr>
                        <a:t>High</a:t>
                      </a:r>
                      <a:endParaRPr lang="en-AU" sz="900" b="0" i="0" u="none" strike="noStrike" dirty="0">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&lt;100 g/L</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b"/>
                      <a:r>
                        <a:rPr lang="en-AU" sz="900" u="none" strike="noStrike">
                          <a:effectLst/>
                        </a:rPr>
                        <a:t>Oct-Mar</a:t>
                      </a:r>
                      <a:endParaRPr lang="en-AU" sz="900" b="0" i="0" u="none" strike="noStrike">
                        <a:solidFill>
                          <a:srgbClr val="000000"/>
                        </a:solidFill>
                        <a:effectLst/>
                        <a:latin typeface="Segoe UI" panose="020B0502040204020203" pitchFamily="34" charset="0"/>
                      </a:endParaRPr>
                    </a:p>
                  </a:txBody>
                  <a:tcPr marL="6943" marR="6943" marT="6943" marB="0" anchor="b"/>
                </a:tc>
                <a:tc>
                  <a:txBody>
                    <a:bodyPr/>
                    <a:lstStyle/>
                    <a:p>
                      <a:pPr algn="l" fontAlgn="ctr"/>
                      <a:r>
                        <a:rPr lang="en-AU" sz="900" u="none" strike="noStrike">
                          <a:effectLst/>
                        </a:rPr>
                        <a:t>System-wide</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Mean daily longitudinal extent (km) below 100 g/L</a:t>
                      </a:r>
                      <a:endParaRPr lang="en-AU" sz="900" b="0" i="0" u="none" strike="noStrike">
                        <a:solidFill>
                          <a:srgbClr val="000000"/>
                        </a:solidFill>
                        <a:effectLst/>
                        <a:latin typeface="Segoe UI" panose="020B0502040204020203" pitchFamily="34" charset="0"/>
                      </a:endParaRPr>
                    </a:p>
                  </a:txBody>
                  <a:tcPr marL="6943" marR="6943" marT="6943" marB="0" anchor="ctr"/>
                </a:tc>
                <a:extLst>
                  <a:ext uri="{0D108BD9-81ED-4DB2-BD59-A6C34878D82A}">
                    <a16:rowId xmlns:a16="http://schemas.microsoft.com/office/drawing/2014/main" val="1695709503"/>
                  </a:ext>
                </a:extLst>
              </a:tr>
              <a:tr h="166662">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extLst>
                  <a:ext uri="{0D108BD9-81ED-4DB2-BD59-A6C34878D82A}">
                    <a16:rowId xmlns:a16="http://schemas.microsoft.com/office/drawing/2014/main" val="649201360"/>
                  </a:ext>
                </a:extLst>
              </a:tr>
              <a:tr h="588176">
                <a:tc>
                  <a:txBody>
                    <a:bodyPr/>
                    <a:lstStyle/>
                    <a:p>
                      <a:pPr algn="l" fontAlgn="ctr"/>
                      <a:r>
                        <a:rPr lang="en-AU" sz="900" u="none" strike="noStrike">
                          <a:effectLst/>
                        </a:rPr>
                        <a:t>Waterbirds (Shorebirds)</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Salinity</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Moderate</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&lt;140 g/L</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Sept–Apr</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System-wide</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Mean daily longitudinal extent (km) below 140 g/L</a:t>
                      </a:r>
                      <a:endParaRPr lang="en-AU" sz="900" b="0" i="0" u="none" strike="noStrike">
                        <a:solidFill>
                          <a:srgbClr val="000000"/>
                        </a:solidFill>
                        <a:effectLst/>
                        <a:latin typeface="Segoe UI" panose="020B0502040204020203" pitchFamily="34" charset="0"/>
                      </a:endParaRPr>
                    </a:p>
                  </a:txBody>
                  <a:tcPr marL="6943" marR="6943" marT="6943" marB="0" anchor="ctr"/>
                </a:tc>
                <a:extLst>
                  <a:ext uri="{0D108BD9-81ED-4DB2-BD59-A6C34878D82A}">
                    <a16:rowId xmlns:a16="http://schemas.microsoft.com/office/drawing/2014/main" val="84490448"/>
                  </a:ext>
                </a:extLst>
              </a:tr>
              <a:tr h="166662">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extLst>
                  <a:ext uri="{0D108BD9-81ED-4DB2-BD59-A6C34878D82A}">
                    <a16:rowId xmlns:a16="http://schemas.microsoft.com/office/drawing/2014/main" val="1684015532"/>
                  </a:ext>
                </a:extLst>
              </a:tr>
              <a:tr h="185296">
                <a:tc>
                  <a:txBody>
                    <a:bodyPr/>
                    <a:lstStyle/>
                    <a:p>
                      <a:pPr algn="l" fontAlgn="ctr"/>
                      <a:r>
                        <a:rPr lang="en-AU" sz="900" u="none" strike="noStrike">
                          <a:effectLst/>
                        </a:rPr>
                        <a:t>Waterbirds (Piscivores)</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Salinity</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1000" u="none" strike="noStrike">
                          <a:effectLst/>
                        </a:rPr>
                        <a:t>TBD</a:t>
                      </a:r>
                      <a:endParaRPr lang="en-AU" sz="1000" b="1" i="0" u="none" strike="noStrike">
                        <a:solidFill>
                          <a:srgbClr val="FA7D00"/>
                        </a:solidFill>
                        <a:effectLst/>
                        <a:latin typeface="Calibri" panose="020F0502020204030204" pitchFamily="34" charset="0"/>
                      </a:endParaRPr>
                    </a:p>
                  </a:txBody>
                  <a:tcPr marL="6943" marR="6943" marT="6943" marB="0" anchor="ctr"/>
                </a:tc>
                <a:tc>
                  <a:txBody>
                    <a:bodyPr/>
                    <a:lstStyle/>
                    <a:p>
                      <a:pPr algn="l" fontAlgn="ctr"/>
                      <a:r>
                        <a:rPr lang="en-AU" sz="900" u="none" strike="noStrike">
                          <a:effectLst/>
                        </a:rPr>
                        <a:t>&lt;45 g/L</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Sept-Apr</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System-wide</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Mean daily longitudinal extent (km) below 45 g/L</a:t>
                      </a:r>
                      <a:endParaRPr lang="en-AU" sz="900" b="0" i="0" u="none" strike="noStrike">
                        <a:solidFill>
                          <a:srgbClr val="000000"/>
                        </a:solidFill>
                        <a:effectLst/>
                        <a:latin typeface="Segoe UI" panose="020B0502040204020203" pitchFamily="34" charset="0"/>
                      </a:endParaRPr>
                    </a:p>
                  </a:txBody>
                  <a:tcPr marL="6943" marR="6943" marT="6943" marB="0" anchor="ctr"/>
                </a:tc>
                <a:extLst>
                  <a:ext uri="{0D108BD9-81ED-4DB2-BD59-A6C34878D82A}">
                    <a16:rowId xmlns:a16="http://schemas.microsoft.com/office/drawing/2014/main" val="1715893537"/>
                  </a:ext>
                </a:extLst>
              </a:tr>
              <a:tr h="185296">
                <a:tc>
                  <a:txBody>
                    <a:bodyPr/>
                    <a:lstStyle/>
                    <a:p>
                      <a:pPr algn="l" fontAlgn="ctr"/>
                      <a:r>
                        <a:rPr lang="en-AU" sz="900" u="none" strike="noStrike">
                          <a:effectLst/>
                        </a:rPr>
                        <a:t>Waterbirds (Piscivores)</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Salinity</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1000" u="none" strike="noStrike">
                          <a:effectLst/>
                        </a:rPr>
                        <a:t>TBD</a:t>
                      </a:r>
                      <a:endParaRPr lang="en-AU" sz="1000" b="1" i="0" u="none" strike="noStrike">
                        <a:solidFill>
                          <a:srgbClr val="FA7D00"/>
                        </a:solidFill>
                        <a:effectLst/>
                        <a:latin typeface="Calibri" panose="020F0502020204030204" pitchFamily="34" charset="0"/>
                      </a:endParaRPr>
                    </a:p>
                  </a:txBody>
                  <a:tcPr marL="6943" marR="6943" marT="6943" marB="0" anchor="ctr"/>
                </a:tc>
                <a:tc>
                  <a:txBody>
                    <a:bodyPr/>
                    <a:lstStyle/>
                    <a:p>
                      <a:pPr algn="l" fontAlgn="ctr"/>
                      <a:r>
                        <a:rPr lang="en-AU" sz="900" u="none" strike="noStrike">
                          <a:effectLst/>
                        </a:rPr>
                        <a:t>&lt;100 g/L</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Sept-Apr</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System-wide</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Mean daily longitudinal extent (km) below 100 g/L</a:t>
                      </a:r>
                      <a:endParaRPr lang="en-AU" sz="900" b="0" i="0" u="none" strike="noStrike">
                        <a:solidFill>
                          <a:srgbClr val="000000"/>
                        </a:solidFill>
                        <a:effectLst/>
                        <a:latin typeface="Segoe UI" panose="020B0502040204020203" pitchFamily="34" charset="0"/>
                      </a:endParaRPr>
                    </a:p>
                  </a:txBody>
                  <a:tcPr marL="6943" marR="6943" marT="6943" marB="0" anchor="ctr"/>
                </a:tc>
                <a:extLst>
                  <a:ext uri="{0D108BD9-81ED-4DB2-BD59-A6C34878D82A}">
                    <a16:rowId xmlns:a16="http://schemas.microsoft.com/office/drawing/2014/main" val="924665312"/>
                  </a:ext>
                </a:extLst>
              </a:tr>
              <a:tr h="166662">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extLst>
                  <a:ext uri="{0D108BD9-81ED-4DB2-BD59-A6C34878D82A}">
                    <a16:rowId xmlns:a16="http://schemas.microsoft.com/office/drawing/2014/main" val="2438930819"/>
                  </a:ext>
                </a:extLst>
              </a:tr>
              <a:tr h="305085">
                <a:tc>
                  <a:txBody>
                    <a:bodyPr/>
                    <a:lstStyle/>
                    <a:p>
                      <a:pPr algn="l" fontAlgn="ctr"/>
                      <a:r>
                        <a:rPr lang="en-AU" sz="900" u="none" strike="noStrike">
                          <a:effectLst/>
                        </a:rPr>
                        <a:t>Surface water regime</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Salinity</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ctr"/>
                      <a:r>
                        <a:rPr lang="en-AU" sz="1000" u="none" strike="noStrike">
                          <a:effectLst/>
                        </a:rPr>
                        <a:t>TBD</a:t>
                      </a:r>
                      <a:endParaRPr lang="en-AU" sz="1000" b="1" i="0" u="none" strike="noStrike">
                        <a:solidFill>
                          <a:srgbClr val="FA7D00"/>
                        </a:solidFill>
                        <a:effectLst/>
                        <a:latin typeface="Calibri" panose="020F0502020204030204" pitchFamily="34" charset="0"/>
                      </a:endParaRPr>
                    </a:p>
                  </a:txBody>
                  <a:tcPr marL="6943" marR="6943" marT="6943" marB="0" anchor="ctr"/>
                </a:tc>
                <a:tc>
                  <a:txBody>
                    <a:bodyPr/>
                    <a:lstStyle/>
                    <a:p>
                      <a:pPr algn="l" fontAlgn="ctr"/>
                      <a:r>
                        <a:rPr lang="en-AU" sz="900" u="none" strike="noStrike">
                          <a:effectLst/>
                        </a:rPr>
                        <a:t>60 g/L</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Year-round</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System-wide</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dirty="0">
                          <a:effectLst/>
                        </a:rPr>
                        <a:t>Mean daily longitudinal extent of the Coorong (Km) below 60 g/L </a:t>
                      </a:r>
                      <a:endParaRPr lang="en-AU" sz="900" b="0" i="0" u="none" strike="noStrike" dirty="0">
                        <a:solidFill>
                          <a:srgbClr val="000000"/>
                        </a:solidFill>
                        <a:effectLst/>
                        <a:latin typeface="Segoe UI" panose="020B0502040204020203" pitchFamily="34" charset="0"/>
                      </a:endParaRPr>
                    </a:p>
                  </a:txBody>
                  <a:tcPr marL="6943" marR="6943" marT="6943" marB="0" anchor="ctr"/>
                </a:tc>
                <a:extLst>
                  <a:ext uri="{0D108BD9-81ED-4DB2-BD59-A6C34878D82A}">
                    <a16:rowId xmlns:a16="http://schemas.microsoft.com/office/drawing/2014/main" val="891695646"/>
                  </a:ext>
                </a:extLst>
              </a:tr>
            </a:tbl>
          </a:graphicData>
        </a:graphic>
      </p:graphicFrame>
      <p:graphicFrame>
        <p:nvGraphicFramePr>
          <p:cNvPr id="5" name="Table 4">
            <a:extLst>
              <a:ext uri="{FF2B5EF4-FFF2-40B4-BE49-F238E27FC236}">
                <a16:creationId xmlns:a16="http://schemas.microsoft.com/office/drawing/2014/main" id="{E675B207-2BA5-423C-8CD3-179D7855B70D}"/>
              </a:ext>
            </a:extLst>
          </p:cNvPr>
          <p:cNvGraphicFramePr>
            <a:graphicFrameLocks noGrp="1"/>
          </p:cNvGraphicFramePr>
          <p:nvPr>
            <p:extLst>
              <p:ext uri="{D42A27DB-BD31-4B8C-83A1-F6EECF244321}">
                <p14:modId xmlns:p14="http://schemas.microsoft.com/office/powerpoint/2010/main" val="1813348098"/>
              </p:ext>
            </p:extLst>
          </p:nvPr>
        </p:nvGraphicFramePr>
        <p:xfrm>
          <a:off x="529640" y="1468315"/>
          <a:ext cx="3427986" cy="1081523"/>
        </p:xfrm>
        <a:graphic>
          <a:graphicData uri="http://schemas.openxmlformats.org/drawingml/2006/table">
            <a:tbl>
              <a:tblPr>
                <a:tableStyleId>{5C22544A-7EE6-4342-B048-85BDC9FD1C3A}</a:tableStyleId>
              </a:tblPr>
              <a:tblGrid>
                <a:gridCol w="3427986">
                  <a:extLst>
                    <a:ext uri="{9D8B030D-6E8A-4147-A177-3AD203B41FA5}">
                      <a16:colId xmlns:a16="http://schemas.microsoft.com/office/drawing/2014/main" val="3135317938"/>
                    </a:ext>
                  </a:extLst>
                </a:gridCol>
              </a:tblGrid>
              <a:tr h="138460">
                <a:tc>
                  <a:txBody>
                    <a:bodyPr/>
                    <a:lstStyle/>
                    <a:p>
                      <a:pPr algn="l" fontAlgn="b"/>
                      <a:r>
                        <a:rPr lang="en-AU" sz="800" u="none" strike="noStrike">
                          <a:effectLst/>
                        </a:rPr>
                        <a:t>Single Varibale</a:t>
                      </a:r>
                      <a:endParaRPr lang="en-AU" sz="800" b="0" i="0" u="none" strike="noStrike">
                        <a:solidFill>
                          <a:srgbClr val="000000"/>
                        </a:solidFill>
                        <a:effectLst/>
                        <a:latin typeface="Calibri" panose="020F0502020204030204" pitchFamily="34" charset="0"/>
                      </a:endParaRPr>
                    </a:p>
                  </a:txBody>
                  <a:tcPr marL="6923" marR="6923" marT="6923" marB="0" anchor="b"/>
                </a:tc>
                <a:extLst>
                  <a:ext uri="{0D108BD9-81ED-4DB2-BD59-A6C34878D82A}">
                    <a16:rowId xmlns:a16="http://schemas.microsoft.com/office/drawing/2014/main" val="3109533443"/>
                  </a:ext>
                </a:extLst>
              </a:tr>
              <a:tr h="138460">
                <a:tc>
                  <a:txBody>
                    <a:bodyPr/>
                    <a:lstStyle/>
                    <a:p>
                      <a:pPr algn="l" fontAlgn="b"/>
                      <a:endParaRPr lang="en-AU" sz="800" b="0" i="0" u="none" strike="noStrike">
                        <a:solidFill>
                          <a:srgbClr val="000000"/>
                        </a:solidFill>
                        <a:effectLst/>
                        <a:latin typeface="Calibri" panose="020F0502020204030204" pitchFamily="34" charset="0"/>
                      </a:endParaRPr>
                    </a:p>
                  </a:txBody>
                  <a:tcPr marL="6923" marR="6923" marT="6923" marB="0" anchor="b"/>
                </a:tc>
                <a:extLst>
                  <a:ext uri="{0D108BD9-81ED-4DB2-BD59-A6C34878D82A}">
                    <a16:rowId xmlns:a16="http://schemas.microsoft.com/office/drawing/2014/main" val="3552815688"/>
                  </a:ext>
                </a:extLst>
              </a:tr>
              <a:tr h="250613">
                <a:tc>
                  <a:txBody>
                    <a:bodyPr/>
                    <a:lstStyle/>
                    <a:p>
                      <a:pPr algn="l" fontAlgn="b"/>
                      <a:r>
                        <a:rPr lang="en-AU" sz="800" u="none" strike="noStrike">
                          <a:effectLst/>
                        </a:rPr>
                        <a:t>Find how far down domain a condition is met each time steps, keep final dist / timestep. Output is mean of array.</a:t>
                      </a:r>
                      <a:endParaRPr lang="en-AU" sz="800" b="0" i="0" u="none" strike="noStrike">
                        <a:solidFill>
                          <a:srgbClr val="000000"/>
                        </a:solidFill>
                        <a:effectLst/>
                        <a:latin typeface="Calibri" panose="020F0502020204030204" pitchFamily="34" charset="0"/>
                      </a:endParaRPr>
                    </a:p>
                  </a:txBody>
                  <a:tcPr marL="6923" marR="6923" marT="6923" marB="0" anchor="b"/>
                </a:tc>
                <a:extLst>
                  <a:ext uri="{0D108BD9-81ED-4DB2-BD59-A6C34878D82A}">
                    <a16:rowId xmlns:a16="http://schemas.microsoft.com/office/drawing/2014/main" val="1448892955"/>
                  </a:ext>
                </a:extLst>
              </a:tr>
              <a:tr h="138460">
                <a:tc>
                  <a:txBody>
                    <a:bodyPr/>
                    <a:lstStyle/>
                    <a:p>
                      <a:pPr algn="l" fontAlgn="b"/>
                      <a:endParaRPr lang="en-AU" sz="800" b="0" i="0" u="none" strike="noStrike">
                        <a:solidFill>
                          <a:srgbClr val="000000"/>
                        </a:solidFill>
                        <a:effectLst/>
                        <a:latin typeface="Calibri" panose="020F0502020204030204" pitchFamily="34" charset="0"/>
                      </a:endParaRPr>
                    </a:p>
                  </a:txBody>
                  <a:tcPr marL="6923" marR="6923" marT="6923" marB="0" anchor="b"/>
                </a:tc>
                <a:extLst>
                  <a:ext uri="{0D108BD9-81ED-4DB2-BD59-A6C34878D82A}">
                    <a16:rowId xmlns:a16="http://schemas.microsoft.com/office/drawing/2014/main" val="1255565271"/>
                  </a:ext>
                </a:extLst>
              </a:tr>
              <a:tr h="138460">
                <a:tc>
                  <a:txBody>
                    <a:bodyPr/>
                    <a:lstStyle/>
                    <a:p>
                      <a:pPr algn="l" fontAlgn="b"/>
                      <a:r>
                        <a:rPr lang="en-AU" sz="800" u="none" strike="noStrike">
                          <a:effectLst/>
                        </a:rPr>
                        <a:t>How to deal with disjointed cells??</a:t>
                      </a:r>
                      <a:endParaRPr lang="en-AU" sz="800" b="0" i="0" u="none" strike="noStrike">
                        <a:solidFill>
                          <a:srgbClr val="000000"/>
                        </a:solidFill>
                        <a:effectLst/>
                        <a:latin typeface="Calibri" panose="020F0502020204030204" pitchFamily="34" charset="0"/>
                      </a:endParaRPr>
                    </a:p>
                  </a:txBody>
                  <a:tcPr marL="6923" marR="6923" marT="6923" marB="0" anchor="b"/>
                </a:tc>
                <a:extLst>
                  <a:ext uri="{0D108BD9-81ED-4DB2-BD59-A6C34878D82A}">
                    <a16:rowId xmlns:a16="http://schemas.microsoft.com/office/drawing/2014/main" val="3879026972"/>
                  </a:ext>
                </a:extLst>
              </a:tr>
              <a:tr h="138460">
                <a:tc>
                  <a:txBody>
                    <a:bodyPr/>
                    <a:lstStyle/>
                    <a:p>
                      <a:pPr algn="l" fontAlgn="b"/>
                      <a:endParaRPr lang="en-AU" sz="800" b="0" i="0" u="none" strike="noStrike">
                        <a:solidFill>
                          <a:srgbClr val="000000"/>
                        </a:solidFill>
                        <a:effectLst/>
                        <a:latin typeface="Calibri" panose="020F0502020204030204" pitchFamily="34" charset="0"/>
                      </a:endParaRPr>
                    </a:p>
                  </a:txBody>
                  <a:tcPr marL="6923" marR="6923" marT="6923" marB="0" anchor="b"/>
                </a:tc>
                <a:extLst>
                  <a:ext uri="{0D108BD9-81ED-4DB2-BD59-A6C34878D82A}">
                    <a16:rowId xmlns:a16="http://schemas.microsoft.com/office/drawing/2014/main" val="3775813976"/>
                  </a:ext>
                </a:extLst>
              </a:tr>
              <a:tr h="138460">
                <a:tc>
                  <a:txBody>
                    <a:bodyPr/>
                    <a:lstStyle/>
                    <a:p>
                      <a:pPr algn="l" fontAlgn="b"/>
                      <a:r>
                        <a:rPr lang="en-AU" sz="800" u="none" strike="noStrike" dirty="0">
                          <a:effectLst/>
                        </a:rPr>
                        <a:t>What is meant by ME Space ....</a:t>
                      </a:r>
                      <a:endParaRPr lang="en-AU" sz="800" b="0" i="0" u="none" strike="noStrike" dirty="0">
                        <a:solidFill>
                          <a:srgbClr val="000000"/>
                        </a:solidFill>
                        <a:effectLst/>
                        <a:latin typeface="Calibri" panose="020F0502020204030204" pitchFamily="34" charset="0"/>
                      </a:endParaRPr>
                    </a:p>
                  </a:txBody>
                  <a:tcPr marL="6923" marR="6923" marT="6923" marB="0" anchor="b"/>
                </a:tc>
                <a:extLst>
                  <a:ext uri="{0D108BD9-81ED-4DB2-BD59-A6C34878D82A}">
                    <a16:rowId xmlns:a16="http://schemas.microsoft.com/office/drawing/2014/main" val="2440405886"/>
                  </a:ext>
                </a:extLst>
              </a:tr>
            </a:tbl>
          </a:graphicData>
        </a:graphic>
      </p:graphicFrame>
      <p:sp>
        <p:nvSpPr>
          <p:cNvPr id="6" name="TextBox 5">
            <a:extLst>
              <a:ext uri="{FF2B5EF4-FFF2-40B4-BE49-F238E27FC236}">
                <a16:creationId xmlns:a16="http://schemas.microsoft.com/office/drawing/2014/main" id="{C695DFA4-E0EA-4857-9AB0-83AF44DA6664}"/>
              </a:ext>
            </a:extLst>
          </p:cNvPr>
          <p:cNvSpPr txBox="1"/>
          <p:nvPr/>
        </p:nvSpPr>
        <p:spPr>
          <a:xfrm>
            <a:off x="9228841" y="688157"/>
            <a:ext cx="2441543" cy="2708434"/>
          </a:xfrm>
          <a:prstGeom prst="rect">
            <a:avLst/>
          </a:prstGeom>
          <a:noFill/>
        </p:spPr>
        <p:txBody>
          <a:bodyPr wrap="square" rtlCol="0">
            <a:spAutoFit/>
          </a:bodyPr>
          <a:lstStyle/>
          <a:p>
            <a:r>
              <a:rPr lang="en-AU" sz="1000" b="1" dirty="0">
                <a:latin typeface="Candara" panose="020E0502030303020204" pitchFamily="34" charset="0"/>
              </a:rPr>
              <a:t>Find all cells along transect line</a:t>
            </a:r>
          </a:p>
          <a:p>
            <a:endParaRPr lang="en-AU" sz="1000" b="1" dirty="0">
              <a:latin typeface="Candara" panose="020E0502030303020204" pitchFamily="34" charset="0"/>
            </a:endParaRPr>
          </a:p>
          <a:p>
            <a:r>
              <a:rPr lang="en-AU" sz="1000" b="1" dirty="0">
                <a:latin typeface="Candara" panose="020E0502030303020204" pitchFamily="34" charset="0"/>
              </a:rPr>
              <a:t>Find distance for each timestep that meets the criteria.</a:t>
            </a:r>
          </a:p>
          <a:p>
            <a:endParaRPr lang="en-AU" sz="1000" b="1" dirty="0">
              <a:latin typeface="Candara" panose="020E0502030303020204" pitchFamily="34" charset="0"/>
            </a:endParaRPr>
          </a:p>
          <a:p>
            <a:r>
              <a:rPr lang="en-AU" sz="1000" b="1" dirty="0">
                <a:latin typeface="Candara" panose="020E0502030303020204" pitchFamily="34" charset="0"/>
              </a:rPr>
              <a:t>Basic code will find the LAST transect cell that meets criteria, which may be incorrect</a:t>
            </a:r>
          </a:p>
          <a:p>
            <a:endParaRPr lang="en-AU" sz="1000" b="1" dirty="0">
              <a:latin typeface="Candara" panose="020E0502030303020204" pitchFamily="34" charset="0"/>
            </a:endParaRPr>
          </a:p>
          <a:p>
            <a:r>
              <a:rPr lang="en-AU" sz="1000" b="1" dirty="0">
                <a:latin typeface="Candara" panose="020E0502030303020204" pitchFamily="34" charset="0"/>
              </a:rPr>
              <a:t>First pass code will ignore cells outside of the main channel, which should work with this export, but may cause issues down the line. All cells could be included and their distances calculated as nearest transect point + offset distance</a:t>
            </a:r>
          </a:p>
          <a:p>
            <a:endParaRPr lang="en-AU" sz="1000" b="1" dirty="0">
              <a:latin typeface="Candara" panose="020E0502030303020204" pitchFamily="34" charset="0"/>
            </a:endParaRPr>
          </a:p>
          <a:p>
            <a:endParaRPr lang="en-AU" sz="1000" b="1" dirty="0">
              <a:latin typeface="Candara" panose="020E0502030303020204" pitchFamily="34" charset="0"/>
            </a:endParaRPr>
          </a:p>
        </p:txBody>
      </p:sp>
    </p:spTree>
    <p:extLst>
      <p:ext uri="{BB962C8B-B14F-4D97-AF65-F5344CB8AC3E}">
        <p14:creationId xmlns:p14="http://schemas.microsoft.com/office/powerpoint/2010/main" val="2068705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41E6-B593-41EB-8278-E7D8363DDFFB}"/>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Export 5</a:t>
            </a:r>
          </a:p>
        </p:txBody>
      </p:sp>
      <p:graphicFrame>
        <p:nvGraphicFramePr>
          <p:cNvPr id="4" name="Table 3">
            <a:extLst>
              <a:ext uri="{FF2B5EF4-FFF2-40B4-BE49-F238E27FC236}">
                <a16:creationId xmlns:a16="http://schemas.microsoft.com/office/drawing/2014/main" id="{F2725DAB-6545-4A6C-88E6-A3EEAF1206D2}"/>
              </a:ext>
            </a:extLst>
          </p:cNvPr>
          <p:cNvGraphicFramePr>
            <a:graphicFrameLocks noGrp="1"/>
          </p:cNvGraphicFramePr>
          <p:nvPr>
            <p:extLst>
              <p:ext uri="{D42A27DB-BD31-4B8C-83A1-F6EECF244321}">
                <p14:modId xmlns:p14="http://schemas.microsoft.com/office/powerpoint/2010/main" val="981357572"/>
              </p:ext>
            </p:extLst>
          </p:nvPr>
        </p:nvGraphicFramePr>
        <p:xfrm>
          <a:off x="838199" y="4886498"/>
          <a:ext cx="10515603" cy="1147979"/>
        </p:xfrm>
        <a:graphic>
          <a:graphicData uri="http://schemas.openxmlformats.org/drawingml/2006/table">
            <a:tbl>
              <a:tblPr firstRow="1" bandRow="1">
                <a:tableStyleId>{5C22544A-7EE6-4342-B048-85BDC9FD1C3A}</a:tableStyleId>
              </a:tblPr>
              <a:tblGrid>
                <a:gridCol w="1706205">
                  <a:extLst>
                    <a:ext uri="{9D8B030D-6E8A-4147-A177-3AD203B41FA5}">
                      <a16:colId xmlns:a16="http://schemas.microsoft.com/office/drawing/2014/main" val="2979402353"/>
                    </a:ext>
                  </a:extLst>
                </a:gridCol>
                <a:gridCol w="814736">
                  <a:extLst>
                    <a:ext uri="{9D8B030D-6E8A-4147-A177-3AD203B41FA5}">
                      <a16:colId xmlns:a16="http://schemas.microsoft.com/office/drawing/2014/main" val="273850420"/>
                    </a:ext>
                  </a:extLst>
                </a:gridCol>
                <a:gridCol w="1013553">
                  <a:extLst>
                    <a:ext uri="{9D8B030D-6E8A-4147-A177-3AD203B41FA5}">
                      <a16:colId xmlns:a16="http://schemas.microsoft.com/office/drawing/2014/main" val="929927"/>
                    </a:ext>
                  </a:extLst>
                </a:gridCol>
                <a:gridCol w="1022104">
                  <a:extLst>
                    <a:ext uri="{9D8B030D-6E8A-4147-A177-3AD203B41FA5}">
                      <a16:colId xmlns:a16="http://schemas.microsoft.com/office/drawing/2014/main" val="4079152267"/>
                    </a:ext>
                  </a:extLst>
                </a:gridCol>
                <a:gridCol w="1708343">
                  <a:extLst>
                    <a:ext uri="{9D8B030D-6E8A-4147-A177-3AD203B41FA5}">
                      <a16:colId xmlns:a16="http://schemas.microsoft.com/office/drawing/2014/main" val="364806964"/>
                    </a:ext>
                  </a:extLst>
                </a:gridCol>
                <a:gridCol w="596679">
                  <a:extLst>
                    <a:ext uri="{9D8B030D-6E8A-4147-A177-3AD203B41FA5}">
                      <a16:colId xmlns:a16="http://schemas.microsoft.com/office/drawing/2014/main" val="1425296034"/>
                    </a:ext>
                  </a:extLst>
                </a:gridCol>
                <a:gridCol w="643711">
                  <a:extLst>
                    <a:ext uri="{9D8B030D-6E8A-4147-A177-3AD203B41FA5}">
                      <a16:colId xmlns:a16="http://schemas.microsoft.com/office/drawing/2014/main" val="3251645404"/>
                    </a:ext>
                  </a:extLst>
                </a:gridCol>
                <a:gridCol w="3010272">
                  <a:extLst>
                    <a:ext uri="{9D8B030D-6E8A-4147-A177-3AD203B41FA5}">
                      <a16:colId xmlns:a16="http://schemas.microsoft.com/office/drawing/2014/main" val="3906661582"/>
                    </a:ext>
                  </a:extLst>
                </a:gridCol>
              </a:tblGrid>
              <a:tr h="266144">
                <a:tc>
                  <a:txBody>
                    <a:bodyPr/>
                    <a:lstStyle/>
                    <a:p>
                      <a:pPr algn="l" fontAlgn="ctr"/>
                      <a:r>
                        <a:rPr lang="en-AU" sz="1300" u="none" strike="noStrike">
                          <a:effectLst/>
                        </a:rPr>
                        <a:t>Critical CPS</a:t>
                      </a:r>
                      <a:endParaRPr lang="en-AU" sz="1300" b="1" i="0" u="none" strike="noStrike">
                        <a:solidFill>
                          <a:srgbClr val="000000"/>
                        </a:solidFill>
                        <a:effectLst/>
                        <a:latin typeface="Segoe UI" panose="020B0502040204020203" pitchFamily="34" charset="0"/>
                      </a:endParaRPr>
                    </a:p>
                  </a:txBody>
                  <a:tcPr marL="11658" marR="11658" marT="11658" marB="0" anchor="ctr"/>
                </a:tc>
                <a:tc>
                  <a:txBody>
                    <a:bodyPr/>
                    <a:lstStyle/>
                    <a:p>
                      <a:pPr algn="l" fontAlgn="ctr"/>
                      <a:r>
                        <a:rPr lang="en-AU" sz="1300" u="none" strike="noStrike">
                          <a:effectLst/>
                        </a:rPr>
                        <a:t>Indicator</a:t>
                      </a:r>
                      <a:endParaRPr lang="en-AU" sz="1300" b="1" i="0" u="none" strike="noStrike">
                        <a:solidFill>
                          <a:srgbClr val="000000"/>
                        </a:solidFill>
                        <a:effectLst/>
                        <a:latin typeface="Segoe UI" panose="020B0502040204020203" pitchFamily="34" charset="0"/>
                      </a:endParaRPr>
                    </a:p>
                  </a:txBody>
                  <a:tcPr marL="11658" marR="11658" marT="11658" marB="0" anchor="ctr"/>
                </a:tc>
                <a:tc>
                  <a:txBody>
                    <a:bodyPr/>
                    <a:lstStyle/>
                    <a:p>
                      <a:pPr algn="l" fontAlgn="ctr"/>
                      <a:r>
                        <a:rPr lang="en-AU" sz="1300" u="none" strike="noStrike">
                          <a:effectLst/>
                        </a:rPr>
                        <a:t>Importance</a:t>
                      </a:r>
                      <a:endParaRPr lang="en-AU" sz="1300" b="1" i="0" u="none" strike="noStrike">
                        <a:solidFill>
                          <a:srgbClr val="000000"/>
                        </a:solidFill>
                        <a:effectLst/>
                        <a:latin typeface="Segoe UI" panose="020B0502040204020203" pitchFamily="34" charset="0"/>
                      </a:endParaRPr>
                    </a:p>
                  </a:txBody>
                  <a:tcPr marL="11658" marR="11658" marT="11658" marB="0" anchor="ctr"/>
                </a:tc>
                <a:tc>
                  <a:txBody>
                    <a:bodyPr/>
                    <a:lstStyle/>
                    <a:p>
                      <a:pPr algn="l" fontAlgn="ctr"/>
                      <a:r>
                        <a:rPr lang="en-AU" sz="1300" u="none" strike="noStrike">
                          <a:effectLst/>
                        </a:rPr>
                        <a:t>Confidence</a:t>
                      </a:r>
                      <a:endParaRPr lang="en-AU" sz="1300" b="1" i="0" u="none" strike="noStrike">
                        <a:solidFill>
                          <a:srgbClr val="000000"/>
                        </a:solidFill>
                        <a:effectLst/>
                        <a:latin typeface="Segoe UI" panose="020B0502040204020203" pitchFamily="34" charset="0"/>
                      </a:endParaRPr>
                    </a:p>
                  </a:txBody>
                  <a:tcPr marL="11658" marR="11658" marT="11658" marB="0" anchor="ctr"/>
                </a:tc>
                <a:tc>
                  <a:txBody>
                    <a:bodyPr/>
                    <a:lstStyle/>
                    <a:p>
                      <a:pPr algn="l" fontAlgn="ctr"/>
                      <a:r>
                        <a:rPr lang="en-AU" sz="1300" u="none" strike="noStrike">
                          <a:effectLst/>
                        </a:rPr>
                        <a:t>Reference point</a:t>
                      </a:r>
                      <a:endParaRPr lang="en-AU" sz="1300" b="1" i="0" u="none" strike="noStrike">
                        <a:solidFill>
                          <a:srgbClr val="000000"/>
                        </a:solidFill>
                        <a:effectLst/>
                        <a:latin typeface="Segoe UI" panose="020B0502040204020203" pitchFamily="34" charset="0"/>
                      </a:endParaRPr>
                    </a:p>
                  </a:txBody>
                  <a:tcPr marL="11658" marR="11658" marT="11658" marB="0" anchor="ctr"/>
                </a:tc>
                <a:tc>
                  <a:txBody>
                    <a:bodyPr/>
                    <a:lstStyle/>
                    <a:p>
                      <a:pPr algn="l" fontAlgn="ctr"/>
                      <a:r>
                        <a:rPr lang="en-AU" sz="1300" u="none" strike="noStrike">
                          <a:effectLst/>
                        </a:rPr>
                        <a:t>Time</a:t>
                      </a:r>
                      <a:endParaRPr lang="en-AU" sz="1300" b="1" i="0" u="none" strike="noStrike">
                        <a:solidFill>
                          <a:srgbClr val="000000"/>
                        </a:solidFill>
                        <a:effectLst/>
                        <a:latin typeface="Segoe UI" panose="020B0502040204020203" pitchFamily="34" charset="0"/>
                      </a:endParaRPr>
                    </a:p>
                  </a:txBody>
                  <a:tcPr marL="11658" marR="11658" marT="11658" marB="0" anchor="ctr"/>
                </a:tc>
                <a:tc>
                  <a:txBody>
                    <a:bodyPr/>
                    <a:lstStyle/>
                    <a:p>
                      <a:pPr algn="l" fontAlgn="ctr"/>
                      <a:r>
                        <a:rPr lang="en-AU" sz="1300" u="none" strike="noStrike">
                          <a:effectLst/>
                        </a:rPr>
                        <a:t>Space</a:t>
                      </a:r>
                      <a:endParaRPr lang="en-AU" sz="1300" b="1" i="0" u="none" strike="noStrike">
                        <a:solidFill>
                          <a:srgbClr val="000000"/>
                        </a:solidFill>
                        <a:effectLst/>
                        <a:latin typeface="Segoe UI" panose="020B0502040204020203" pitchFamily="34" charset="0"/>
                      </a:endParaRPr>
                    </a:p>
                  </a:txBody>
                  <a:tcPr marL="11658" marR="11658" marT="11658" marB="0" anchor="ctr"/>
                </a:tc>
                <a:tc>
                  <a:txBody>
                    <a:bodyPr/>
                    <a:lstStyle/>
                    <a:p>
                      <a:pPr algn="l" fontAlgn="ctr"/>
                      <a:r>
                        <a:rPr lang="en-AU" sz="1300" u="none" strike="noStrike">
                          <a:effectLst/>
                        </a:rPr>
                        <a:t>Measure</a:t>
                      </a:r>
                      <a:endParaRPr lang="en-AU" sz="1300" b="1" i="0" u="none" strike="noStrike">
                        <a:solidFill>
                          <a:srgbClr val="000000"/>
                        </a:solidFill>
                        <a:effectLst/>
                        <a:latin typeface="Segoe UI" panose="020B0502040204020203" pitchFamily="34" charset="0"/>
                      </a:endParaRPr>
                    </a:p>
                  </a:txBody>
                  <a:tcPr marL="11658" marR="11658" marT="11658" marB="0" anchor="ctr"/>
                </a:tc>
                <a:extLst>
                  <a:ext uri="{0D108BD9-81ED-4DB2-BD59-A6C34878D82A}">
                    <a16:rowId xmlns:a16="http://schemas.microsoft.com/office/drawing/2014/main" val="4041074184"/>
                  </a:ext>
                </a:extLst>
              </a:tr>
              <a:tr h="881835">
                <a:tc>
                  <a:txBody>
                    <a:bodyPr/>
                    <a:lstStyle/>
                    <a:p>
                      <a:pPr algn="l" fontAlgn="b"/>
                      <a:r>
                        <a:rPr lang="en-AU" sz="1300" u="none" strike="noStrike">
                          <a:effectLst/>
                        </a:rPr>
                        <a:t>Fish diversity (species richness/biodisparity</a:t>
                      </a:r>
                      <a:endParaRPr lang="en-AU" sz="1300" b="0" i="0" u="none" strike="noStrike">
                        <a:solidFill>
                          <a:srgbClr val="000000"/>
                        </a:solidFill>
                        <a:effectLst/>
                        <a:latin typeface="Segoe UI" panose="020B0502040204020203" pitchFamily="34" charset="0"/>
                      </a:endParaRPr>
                    </a:p>
                  </a:txBody>
                  <a:tcPr marL="11658" marR="11658" marT="11658" marB="0" anchor="b"/>
                </a:tc>
                <a:tc>
                  <a:txBody>
                    <a:bodyPr/>
                    <a:lstStyle/>
                    <a:p>
                      <a:pPr algn="l" fontAlgn="ctr"/>
                      <a:r>
                        <a:rPr lang="en-AU" sz="1300" u="none" strike="noStrike">
                          <a:effectLst/>
                        </a:rPr>
                        <a:t>Salinity</a:t>
                      </a:r>
                      <a:endParaRPr lang="en-AU" sz="1300" b="0" i="0" u="none" strike="noStrike">
                        <a:solidFill>
                          <a:srgbClr val="000000"/>
                        </a:solidFill>
                        <a:effectLst/>
                        <a:latin typeface="Segoe UI" panose="020B0502040204020203" pitchFamily="34" charset="0"/>
                      </a:endParaRPr>
                    </a:p>
                  </a:txBody>
                  <a:tcPr marL="11658" marR="11658" marT="11658" marB="0" anchor="ctr"/>
                </a:tc>
                <a:tc>
                  <a:txBody>
                    <a:bodyPr/>
                    <a:lstStyle/>
                    <a:p>
                      <a:pPr algn="l" fontAlgn="ctr"/>
                      <a:r>
                        <a:rPr lang="en-AU" sz="1300" u="none" strike="noStrike" dirty="0">
                          <a:effectLst/>
                        </a:rPr>
                        <a:t>High</a:t>
                      </a:r>
                      <a:endParaRPr lang="en-AU" sz="1300" b="0" i="0" u="none" strike="noStrike" dirty="0">
                        <a:solidFill>
                          <a:srgbClr val="000000"/>
                        </a:solidFill>
                        <a:effectLst/>
                        <a:latin typeface="Segoe UI" panose="020B0502040204020203" pitchFamily="34" charset="0"/>
                      </a:endParaRPr>
                    </a:p>
                  </a:txBody>
                  <a:tcPr marL="11658" marR="11658" marT="11658" marB="0" anchor="ctr"/>
                </a:tc>
                <a:tc>
                  <a:txBody>
                    <a:bodyPr/>
                    <a:lstStyle/>
                    <a:p>
                      <a:pPr algn="l" fontAlgn="ctr"/>
                      <a:r>
                        <a:rPr lang="en-AU" sz="1300" u="none" strike="noStrike">
                          <a:effectLst/>
                        </a:rPr>
                        <a:t>TBD</a:t>
                      </a:r>
                      <a:endParaRPr lang="en-AU" sz="1300" b="1" i="0" u="none" strike="noStrike">
                        <a:solidFill>
                          <a:srgbClr val="FA7D00"/>
                        </a:solidFill>
                        <a:effectLst/>
                        <a:latin typeface="Segoe UI" panose="020B0502040204020203" pitchFamily="34" charset="0"/>
                      </a:endParaRPr>
                    </a:p>
                  </a:txBody>
                  <a:tcPr marL="11658" marR="11658" marT="11658" marB="0" anchor="ctr"/>
                </a:tc>
                <a:tc>
                  <a:txBody>
                    <a:bodyPr/>
                    <a:lstStyle/>
                    <a:p>
                      <a:pPr algn="l" fontAlgn="ctr"/>
                      <a:r>
                        <a:rPr lang="en-AU" sz="1300" u="none" strike="noStrike">
                          <a:effectLst/>
                        </a:rPr>
                        <a:t>Average daily salinity across ME is ≥40 g/L for ≥2 months</a:t>
                      </a:r>
                      <a:endParaRPr lang="en-AU" sz="1300" b="0" i="0" u="none" strike="noStrike">
                        <a:solidFill>
                          <a:srgbClr val="000000"/>
                        </a:solidFill>
                        <a:effectLst/>
                        <a:latin typeface="Segoe UI" panose="020B0502040204020203" pitchFamily="34" charset="0"/>
                      </a:endParaRPr>
                    </a:p>
                  </a:txBody>
                  <a:tcPr marL="11658" marR="11658" marT="11658" marB="0" anchor="ctr"/>
                </a:tc>
                <a:tc>
                  <a:txBody>
                    <a:bodyPr/>
                    <a:lstStyle/>
                    <a:p>
                      <a:pPr algn="l" fontAlgn="ctr"/>
                      <a:r>
                        <a:rPr lang="en-AU" sz="1300" u="none" strike="noStrike">
                          <a:effectLst/>
                        </a:rPr>
                        <a:t>Year-round</a:t>
                      </a:r>
                      <a:endParaRPr lang="en-AU" sz="1300" b="0" i="0" u="none" strike="noStrike">
                        <a:solidFill>
                          <a:srgbClr val="000000"/>
                        </a:solidFill>
                        <a:effectLst/>
                        <a:latin typeface="Segoe UI" panose="020B0502040204020203" pitchFamily="34" charset="0"/>
                      </a:endParaRPr>
                    </a:p>
                  </a:txBody>
                  <a:tcPr marL="11658" marR="11658" marT="11658" marB="0" anchor="ctr"/>
                </a:tc>
                <a:tc>
                  <a:txBody>
                    <a:bodyPr/>
                    <a:lstStyle/>
                    <a:p>
                      <a:pPr algn="l" fontAlgn="ctr"/>
                      <a:r>
                        <a:rPr lang="en-AU" sz="1300" u="none" strike="noStrike">
                          <a:effectLst/>
                        </a:rPr>
                        <a:t>ME</a:t>
                      </a:r>
                      <a:endParaRPr lang="en-AU" sz="1300" b="0" i="0" u="none" strike="noStrike">
                        <a:solidFill>
                          <a:srgbClr val="000000"/>
                        </a:solidFill>
                        <a:effectLst/>
                        <a:latin typeface="Segoe UI" panose="020B0502040204020203" pitchFamily="34" charset="0"/>
                      </a:endParaRPr>
                    </a:p>
                  </a:txBody>
                  <a:tcPr marL="11658" marR="11658" marT="11658" marB="0" anchor="ctr"/>
                </a:tc>
                <a:tc>
                  <a:txBody>
                    <a:bodyPr/>
                    <a:lstStyle/>
                    <a:p>
                      <a:pPr algn="l" fontAlgn="ctr"/>
                      <a:r>
                        <a:rPr lang="en-AU" sz="1300" u="none" strike="noStrike" dirty="0">
                          <a:effectLst/>
                        </a:rPr>
                        <a:t>No. of events that mean monthly estuary-averaged salinity (via stations A4261036, A4261039, A4261128, A4261043) is &gt;40 g/L for ≥2 months</a:t>
                      </a:r>
                      <a:endParaRPr lang="en-AU" sz="1300" b="0" i="0" u="none" strike="noStrike" dirty="0">
                        <a:solidFill>
                          <a:srgbClr val="000000"/>
                        </a:solidFill>
                        <a:effectLst/>
                        <a:latin typeface="Segoe UI" panose="020B0502040204020203" pitchFamily="34" charset="0"/>
                      </a:endParaRPr>
                    </a:p>
                  </a:txBody>
                  <a:tcPr marL="11658" marR="11658" marT="11658" marB="0" anchor="ctr"/>
                </a:tc>
                <a:extLst>
                  <a:ext uri="{0D108BD9-81ED-4DB2-BD59-A6C34878D82A}">
                    <a16:rowId xmlns:a16="http://schemas.microsoft.com/office/drawing/2014/main" val="618477233"/>
                  </a:ext>
                </a:extLst>
              </a:tr>
            </a:tbl>
          </a:graphicData>
        </a:graphic>
      </p:graphicFrame>
      <p:graphicFrame>
        <p:nvGraphicFramePr>
          <p:cNvPr id="5" name="Table 4">
            <a:extLst>
              <a:ext uri="{FF2B5EF4-FFF2-40B4-BE49-F238E27FC236}">
                <a16:creationId xmlns:a16="http://schemas.microsoft.com/office/drawing/2014/main" id="{F17B22FF-3F36-4782-9A24-FD895030F7D6}"/>
              </a:ext>
            </a:extLst>
          </p:cNvPr>
          <p:cNvGraphicFramePr>
            <a:graphicFrameLocks noGrp="1"/>
          </p:cNvGraphicFramePr>
          <p:nvPr>
            <p:extLst>
              <p:ext uri="{D42A27DB-BD31-4B8C-83A1-F6EECF244321}">
                <p14:modId xmlns:p14="http://schemas.microsoft.com/office/powerpoint/2010/main" val="3978107849"/>
              </p:ext>
            </p:extLst>
          </p:nvPr>
        </p:nvGraphicFramePr>
        <p:xfrm>
          <a:off x="838199" y="1721638"/>
          <a:ext cx="3479800" cy="1333500"/>
        </p:xfrm>
        <a:graphic>
          <a:graphicData uri="http://schemas.openxmlformats.org/drawingml/2006/table">
            <a:tbl>
              <a:tblPr>
                <a:tableStyleId>{5C22544A-7EE6-4342-B048-85BDC9FD1C3A}</a:tableStyleId>
              </a:tblPr>
              <a:tblGrid>
                <a:gridCol w="3479800">
                  <a:extLst>
                    <a:ext uri="{9D8B030D-6E8A-4147-A177-3AD203B41FA5}">
                      <a16:colId xmlns:a16="http://schemas.microsoft.com/office/drawing/2014/main" val="354478001"/>
                    </a:ext>
                  </a:extLst>
                </a:gridCol>
              </a:tblGrid>
              <a:tr h="190500">
                <a:tc>
                  <a:txBody>
                    <a:bodyPr/>
                    <a:lstStyle/>
                    <a:p>
                      <a:pPr algn="l" fontAlgn="b"/>
                      <a:r>
                        <a:rPr lang="en-AU" sz="1100" u="none" strike="noStrike">
                          <a:effectLst/>
                        </a:rPr>
                        <a:t>Export Type 5</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42772065"/>
                  </a:ext>
                </a:extLst>
              </a:tr>
              <a:tr h="190500">
                <a:tc>
                  <a:txBody>
                    <a:bodyPr/>
                    <a:lstStyle/>
                    <a:p>
                      <a:pPr algn="l" fontAlgn="b"/>
                      <a:r>
                        <a:rPr lang="en-AU" sz="1100" u="none" strike="noStrike">
                          <a:effectLst/>
                        </a:rPr>
                        <a:t>Single Varibale</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20871008"/>
                  </a:ext>
                </a:extLst>
              </a:tr>
              <a:tr h="190500">
                <a:tc>
                  <a:txBody>
                    <a:bodyPr/>
                    <a:lstStyle/>
                    <a:p>
                      <a:pPr algn="l" fontAlgn="b"/>
                      <a:r>
                        <a:rPr lang="en-AU" sz="1100" u="none" strike="noStrike">
                          <a:effectLst/>
                        </a:rPr>
                        <a:t>At a single cell.</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1599223"/>
                  </a:ext>
                </a:extLst>
              </a:tr>
              <a:tr h="190500">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61120431"/>
                  </a:ext>
                </a:extLst>
              </a:tr>
              <a:tr h="190500">
                <a:tc>
                  <a:txBody>
                    <a:bodyPr/>
                    <a:lstStyle/>
                    <a:p>
                      <a:pPr algn="l" fontAlgn="b"/>
                      <a:r>
                        <a:rPr lang="en-AU" sz="1100" u="none" strike="noStrike">
                          <a:effectLst/>
                        </a:rPr>
                        <a:t>Monthly average for variable.</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0160997"/>
                  </a:ext>
                </a:extLst>
              </a:tr>
              <a:tr h="190500">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9964112"/>
                  </a:ext>
                </a:extLst>
              </a:tr>
              <a:tr h="190500">
                <a:tc>
                  <a:txBody>
                    <a:bodyPr/>
                    <a:lstStyle/>
                    <a:p>
                      <a:pPr algn="l" fontAlgn="b"/>
                      <a:r>
                        <a:rPr lang="en-AU" sz="1100" u="none" strike="noStrike" dirty="0">
                          <a:effectLst/>
                        </a:rPr>
                        <a:t>Number of events &gt;= 2 months that a condition was met.</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1870478"/>
                  </a:ext>
                </a:extLst>
              </a:tr>
            </a:tbl>
          </a:graphicData>
        </a:graphic>
      </p:graphicFrame>
      <p:sp>
        <p:nvSpPr>
          <p:cNvPr id="6" name="TextBox 5">
            <a:extLst>
              <a:ext uri="{FF2B5EF4-FFF2-40B4-BE49-F238E27FC236}">
                <a16:creationId xmlns:a16="http://schemas.microsoft.com/office/drawing/2014/main" id="{92417645-2C9C-4539-8E14-1560D1ED9188}"/>
              </a:ext>
            </a:extLst>
          </p:cNvPr>
          <p:cNvSpPr txBox="1"/>
          <p:nvPr/>
        </p:nvSpPr>
        <p:spPr>
          <a:xfrm>
            <a:off x="9006204" y="752142"/>
            <a:ext cx="2441543" cy="1785104"/>
          </a:xfrm>
          <a:prstGeom prst="rect">
            <a:avLst/>
          </a:prstGeom>
          <a:noFill/>
        </p:spPr>
        <p:txBody>
          <a:bodyPr wrap="square" rtlCol="0">
            <a:spAutoFit/>
          </a:bodyPr>
          <a:lstStyle/>
          <a:p>
            <a:r>
              <a:rPr lang="en-AU" sz="1000" b="1" dirty="0">
                <a:latin typeface="Candara" panose="020E0502030303020204" pitchFamily="34" charset="0"/>
              </a:rPr>
              <a:t>Find nearest model cells to given point X/Y</a:t>
            </a:r>
          </a:p>
          <a:p>
            <a:endParaRPr lang="en-AU" sz="1000" b="1" dirty="0">
              <a:latin typeface="Candara" panose="020E0502030303020204" pitchFamily="34" charset="0"/>
            </a:endParaRPr>
          </a:p>
          <a:p>
            <a:r>
              <a:rPr lang="en-AU" sz="1000" b="1" dirty="0">
                <a:latin typeface="Candara" panose="020E0502030303020204" pitchFamily="34" charset="0"/>
              </a:rPr>
              <a:t>Create a array for each site</a:t>
            </a:r>
          </a:p>
          <a:p>
            <a:endParaRPr lang="en-AU" sz="1000" b="1" dirty="0">
              <a:latin typeface="Candara" panose="020E0502030303020204" pitchFamily="34" charset="0"/>
            </a:endParaRPr>
          </a:p>
          <a:p>
            <a:r>
              <a:rPr lang="en-AU" sz="1000" b="1" dirty="0">
                <a:latin typeface="Candara" panose="020E0502030303020204" pitchFamily="34" charset="0"/>
              </a:rPr>
              <a:t>Create a timestep array with the mean values for the sites at each timestep</a:t>
            </a:r>
          </a:p>
          <a:p>
            <a:endParaRPr lang="en-AU" sz="1000" b="1" dirty="0">
              <a:latin typeface="Candara" panose="020E0502030303020204" pitchFamily="34" charset="0"/>
            </a:endParaRPr>
          </a:p>
          <a:p>
            <a:r>
              <a:rPr lang="en-AU" sz="1000" b="1" dirty="0">
                <a:latin typeface="Candara" panose="020E0502030303020204" pitchFamily="34" charset="0"/>
              </a:rPr>
              <a:t>Calculate event results.</a:t>
            </a:r>
          </a:p>
          <a:p>
            <a:endParaRPr lang="en-AU" sz="1000" b="1" dirty="0">
              <a:latin typeface="Candara" panose="020E0502030303020204" pitchFamily="34" charset="0"/>
            </a:endParaRPr>
          </a:p>
          <a:p>
            <a:endParaRPr lang="en-AU" sz="1000" b="1" dirty="0">
              <a:latin typeface="Candara" panose="020E0502030303020204" pitchFamily="34" charset="0"/>
            </a:endParaRPr>
          </a:p>
        </p:txBody>
      </p:sp>
    </p:spTree>
    <p:extLst>
      <p:ext uri="{BB962C8B-B14F-4D97-AF65-F5344CB8AC3E}">
        <p14:creationId xmlns:p14="http://schemas.microsoft.com/office/powerpoint/2010/main" val="1023573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748</TotalTime>
  <Words>4099</Words>
  <Application>Microsoft Office PowerPoint</Application>
  <PresentationFormat>Widescreen</PresentationFormat>
  <Paragraphs>1062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Candara</vt:lpstr>
      <vt:lpstr>Segoe UI</vt:lpstr>
      <vt:lpstr>Office Theme</vt:lpstr>
      <vt:lpstr>HCHB Exports</vt:lpstr>
      <vt:lpstr>Boundary Exports</vt:lpstr>
      <vt:lpstr>HSI</vt:lpstr>
      <vt:lpstr>Balance</vt:lpstr>
      <vt:lpstr>Export 1</vt:lpstr>
      <vt:lpstr>Export 2</vt:lpstr>
      <vt:lpstr>Export 3</vt:lpstr>
      <vt:lpstr>Export 4</vt:lpstr>
      <vt:lpstr>Export 5</vt:lpstr>
      <vt:lpstr>Export 6</vt:lpstr>
      <vt:lpstr>Export 7</vt:lpstr>
      <vt:lpstr>Export 8</vt:lpstr>
      <vt:lpstr>Export 9</vt:lpstr>
      <vt:lpstr>Export 10</vt:lpstr>
      <vt:lpstr>Export 11</vt:lpstr>
      <vt:lpstr>Export 12</vt:lpstr>
      <vt:lpstr>Export 13</vt:lpstr>
      <vt:lpstr>Export 14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HCHB Exports</dc:title>
  <dc:creator>Brendan Busch</dc:creator>
  <cp:lastModifiedBy>Brendan Busch</cp:lastModifiedBy>
  <cp:revision>20</cp:revision>
  <dcterms:created xsi:type="dcterms:W3CDTF">2022-05-11T01:58:34Z</dcterms:created>
  <dcterms:modified xsi:type="dcterms:W3CDTF">2022-05-26T03:12:48Z</dcterms:modified>
</cp:coreProperties>
</file>