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3" r:id="rId4"/>
    <p:sldId id="265" r:id="rId5"/>
    <p:sldId id="274" r:id="rId6"/>
    <p:sldId id="275" r:id="rId7"/>
    <p:sldId id="256" r:id="rId8"/>
    <p:sldId id="267" r:id="rId9"/>
    <p:sldId id="258" r:id="rId10"/>
    <p:sldId id="268" r:id="rId11"/>
    <p:sldId id="257" r:id="rId12"/>
    <p:sldId id="269" r:id="rId13"/>
    <p:sldId id="259" r:id="rId14"/>
    <p:sldId id="303" r:id="rId15"/>
    <p:sldId id="261" r:id="rId16"/>
    <p:sldId id="308" r:id="rId17"/>
    <p:sldId id="270" r:id="rId18"/>
    <p:sldId id="271" r:id="rId19"/>
    <p:sldId id="272" r:id="rId20"/>
    <p:sldId id="283" r:id="rId21"/>
    <p:sldId id="284" r:id="rId22"/>
    <p:sldId id="285" r:id="rId23"/>
    <p:sldId id="286" r:id="rId24"/>
    <p:sldId id="287" r:id="rId25"/>
    <p:sldId id="288" r:id="rId26"/>
    <p:sldId id="278" r:id="rId27"/>
    <p:sldId id="296" r:id="rId28"/>
    <p:sldId id="297" r:id="rId29"/>
    <p:sldId id="289" r:id="rId30"/>
    <p:sldId id="292" r:id="rId31"/>
    <p:sldId id="290" r:id="rId32"/>
    <p:sldId id="293" r:id="rId33"/>
    <p:sldId id="279" r:id="rId34"/>
    <p:sldId id="298" r:id="rId35"/>
    <p:sldId id="299" r:id="rId36"/>
    <p:sldId id="301" r:id="rId37"/>
    <p:sldId id="294" r:id="rId38"/>
    <p:sldId id="295" r:id="rId39"/>
    <p:sldId id="300" r:id="rId40"/>
    <p:sldId id="302" r:id="rId41"/>
    <p:sldId id="280" r:id="rId42"/>
    <p:sldId id="304" r:id="rId43"/>
    <p:sldId id="306" r:id="rId44"/>
    <p:sldId id="307" r:id="rId45"/>
    <p:sldId id="282" r:id="rId46"/>
    <p:sldId id="281" r:id="rId47"/>
    <p:sldId id="305" r:id="rId48"/>
    <p:sldId id="309" r:id="rId49"/>
    <p:sldId id="291" r:id="rId50"/>
    <p:sldId id="317" r:id="rId51"/>
    <p:sldId id="310" r:id="rId52"/>
    <p:sldId id="311" r:id="rId53"/>
    <p:sldId id="312" r:id="rId54"/>
    <p:sldId id="313" r:id="rId55"/>
    <p:sldId id="314" r:id="rId56"/>
    <p:sldId id="315" r:id="rId57"/>
    <p:sldId id="277" r:id="rId58"/>
    <p:sldId id="276" r:id="rId5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F6C3A0"/>
    <a:srgbClr val="FBE5D6"/>
    <a:srgbClr val="FA9104"/>
    <a:srgbClr val="EAB200"/>
    <a:srgbClr val="FFD653"/>
    <a:srgbClr val="00CCFF"/>
    <a:srgbClr val="3B87CD"/>
    <a:srgbClr val="76ABDC"/>
    <a:srgbClr val="668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0768" autoAdjust="0"/>
  </p:normalViewPr>
  <p:slideViewPr>
    <p:cSldViewPr snapToGrid="0">
      <p:cViewPr varScale="1">
        <p:scale>
          <a:sx n="105" d="100"/>
          <a:sy n="105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28/07/2022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90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28/07/2022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37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28/07/2022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7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28/07/2022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37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28/07/2022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31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28/07/2022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0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28/07/2022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90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28/07/2022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832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28/07/2022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91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28/07/2022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41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28/07/2022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391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CC05-A683-42A7-9797-25CB98861F1E}" type="datetimeFigureOut">
              <a:rPr lang="en-AU" smtClean="0"/>
              <a:t>28/07/2022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8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stCxn id="19" idx="5"/>
            <a:endCxn id="3" idx="0"/>
          </p:cNvCxnSpPr>
          <p:nvPr/>
        </p:nvCxnSpPr>
        <p:spPr>
          <a:xfrm flipH="1" flipV="1">
            <a:off x="7624165" y="4830681"/>
            <a:ext cx="4574662" cy="2210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5"/>
          </p:cNvCxnSpPr>
          <p:nvPr/>
        </p:nvCxnSpPr>
        <p:spPr>
          <a:xfrm flipH="1" flipV="1">
            <a:off x="5598830" y="4914367"/>
            <a:ext cx="6599997" cy="2126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26921" y="5084867"/>
            <a:ext cx="11298579" cy="31847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1345223" y="4830681"/>
            <a:ext cx="12557883" cy="3848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0194471" y="346512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&amp;morphometry</a:t>
            </a:r>
            <a:endParaRPr lang="en-AU" b="1" dirty="0"/>
          </a:p>
        </p:txBody>
      </p:sp>
      <p:sp>
        <p:nvSpPr>
          <p:cNvPr id="17" name="Oval 16"/>
          <p:cNvSpPr/>
          <p:nvPr/>
        </p:nvSpPr>
        <p:spPr>
          <a:xfrm>
            <a:off x="3595442" y="5506769"/>
            <a:ext cx="11037277" cy="30552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5912707" y="5875899"/>
            <a:ext cx="8406135" cy="2017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8503489" y="6261880"/>
            <a:ext cx="4329358" cy="9130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Connector 19"/>
          <p:cNvCxnSpPr>
            <a:stCxn id="19" idx="5"/>
          </p:cNvCxnSpPr>
          <p:nvPr/>
        </p:nvCxnSpPr>
        <p:spPr>
          <a:xfrm flipH="1" flipV="1">
            <a:off x="1676400" y="6134100"/>
            <a:ext cx="10522427" cy="907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5"/>
            <a:endCxn id="3" idx="2"/>
          </p:cNvCxnSpPr>
          <p:nvPr/>
        </p:nvCxnSpPr>
        <p:spPr>
          <a:xfrm flipH="1" flipV="1">
            <a:off x="1345223" y="6755112"/>
            <a:ext cx="10853604" cy="286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5"/>
            <a:endCxn id="3" idx="1"/>
          </p:cNvCxnSpPr>
          <p:nvPr/>
        </p:nvCxnSpPr>
        <p:spPr>
          <a:xfrm flipH="1" flipV="1">
            <a:off x="3184282" y="5394334"/>
            <a:ext cx="9014545" cy="164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5"/>
            <a:endCxn id="3" idx="7"/>
          </p:cNvCxnSpPr>
          <p:nvPr/>
        </p:nvCxnSpPr>
        <p:spPr>
          <a:xfrm flipH="1" flipV="1">
            <a:off x="12064047" y="5394334"/>
            <a:ext cx="134780" cy="164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5"/>
          </p:cNvCxnSpPr>
          <p:nvPr/>
        </p:nvCxnSpPr>
        <p:spPr>
          <a:xfrm flipH="1" flipV="1">
            <a:off x="10020300" y="4967339"/>
            <a:ext cx="2178527" cy="2073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02685" y="5787987"/>
            <a:ext cx="1015207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</a:t>
            </a:r>
            <a:endParaRPr lang="en-AU" dirty="0"/>
          </a:p>
        </p:txBody>
      </p:sp>
      <p:sp>
        <p:nvSpPr>
          <p:cNvPr id="45" name="TextBox 44"/>
          <p:cNvSpPr txBox="1"/>
          <p:nvPr/>
        </p:nvSpPr>
        <p:spPr>
          <a:xfrm>
            <a:off x="7839088" y="5907217"/>
            <a:ext cx="1228401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</a:t>
            </a:r>
            <a:endParaRPr lang="en-AU" dirty="0"/>
          </a:p>
        </p:txBody>
      </p:sp>
      <p:sp>
        <p:nvSpPr>
          <p:cNvPr id="2" name="Chord 1"/>
          <p:cNvSpPr/>
          <p:nvPr/>
        </p:nvSpPr>
        <p:spPr>
          <a:xfrm rot="19060894">
            <a:off x="7083252" y="4051269"/>
            <a:ext cx="1800754" cy="1905105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2226921" y="114300"/>
            <a:ext cx="67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morphometry section, there are parameters for latitude and longitude, but I don’t know whether they are used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38535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754094" y="564354"/>
            <a:ext cx="4997490" cy="4973621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/>
          <p:cNvCxnSpPr/>
          <p:nvPr/>
        </p:nvCxnSpPr>
        <p:spPr>
          <a:xfrm>
            <a:off x="2203071" y="2743200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26921" y="384732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76953" y="461554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01735" y="4314441"/>
            <a:ext cx="69340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2107686" y="349422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2033040" y="2453943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845080" y="456051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4358" y="3794559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8606" y="267324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1735" y="5045290"/>
            <a:ext cx="230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Temperature at this depth at time =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2317" y="2743200"/>
            <a:ext cx="4954963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This height doesn’t exist, so it breaks the model</a:t>
            </a:r>
            <a:endParaRPr lang="en-AU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11181" y="216739"/>
            <a:ext cx="838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lower the initial lake height, you could reduce the number of initial profile depths.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429640" y="1109251"/>
            <a:ext cx="1498371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the_depths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30,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0.0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255487" y="6202898"/>
            <a:ext cx="18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num_depths</a:t>
            </a:r>
            <a:r>
              <a:rPr lang="en-US" dirty="0">
                <a:solidFill>
                  <a:srgbClr val="00B0F0"/>
                </a:solidFill>
              </a:rPr>
              <a:t> = 3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7131" y="3367314"/>
            <a:ext cx="486869" cy="283558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1077740" y="1341302"/>
            <a:ext cx="1498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4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94471" y="333258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</a:t>
            </a:r>
            <a:r>
              <a:rPr lang="en-US" b="1" dirty="0" err="1"/>
              <a:t>init_profiles</a:t>
            </a:r>
            <a:endParaRPr lang="en-A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4544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116087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2226921" y="114300"/>
            <a:ext cx="67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also has sediment zones. </a:t>
            </a:r>
          </a:p>
          <a:p>
            <a:r>
              <a:rPr lang="en-US" dirty="0"/>
              <a:t>You set the upper depth levels of the zones.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181563" y="369332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&amp;sediment</a:t>
            </a:r>
            <a:endParaRPr lang="en-AU" b="1" dirty="0"/>
          </a:p>
        </p:txBody>
      </p:sp>
      <p:sp>
        <p:nvSpPr>
          <p:cNvPr id="11" name="TextBox 10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15" name="Block Arc 14"/>
          <p:cNvSpPr/>
          <p:nvPr/>
        </p:nvSpPr>
        <p:spPr>
          <a:xfrm rot="10800000">
            <a:off x="4608797" y="4265760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13" name="TextBox 12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14" name="TextBox 13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17" name="TextBox 16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24149" y="5146618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8405" y="815607"/>
            <a:ext cx="1648208" cy="4247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zone_heights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50</a:t>
            </a:r>
          </a:p>
          <a:p>
            <a:endParaRPr lang="en-US" dirty="0"/>
          </a:p>
          <a:p>
            <a:r>
              <a:rPr lang="en-US" dirty="0"/>
              <a:t>40,</a:t>
            </a:r>
          </a:p>
          <a:p>
            <a:endParaRPr lang="en-US" dirty="0"/>
          </a:p>
          <a:p>
            <a:r>
              <a:rPr lang="en-US" dirty="0"/>
              <a:t>30,</a:t>
            </a:r>
          </a:p>
          <a:p>
            <a:endParaRPr lang="en-US" dirty="0"/>
          </a:p>
          <a:p>
            <a:r>
              <a:rPr lang="en-US" dirty="0"/>
              <a:t>20,</a:t>
            </a:r>
          </a:p>
          <a:p>
            <a:endParaRPr lang="en-US" dirty="0"/>
          </a:p>
          <a:p>
            <a:r>
              <a:rPr lang="en-US" dirty="0"/>
              <a:t>10,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10110757" y="930080"/>
            <a:ext cx="1498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depths of the zones are actually: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40 to 50 m</a:t>
            </a:r>
          </a:p>
          <a:p>
            <a:endParaRPr lang="en-US" dirty="0"/>
          </a:p>
          <a:p>
            <a:r>
              <a:rPr lang="en-US" dirty="0"/>
              <a:t>30 to 40 m,</a:t>
            </a:r>
          </a:p>
          <a:p>
            <a:endParaRPr lang="en-US" dirty="0"/>
          </a:p>
          <a:p>
            <a:r>
              <a:rPr lang="en-US" dirty="0"/>
              <a:t>20 to 30 m,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 to 20 m,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 to 10 m,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1638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116087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2226921" y="114300"/>
            <a:ext cx="67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list of sediment zone upper heights, </a:t>
            </a:r>
          </a:p>
          <a:p>
            <a:r>
              <a:rPr lang="en-US" dirty="0"/>
              <a:t>you can set the number of zones that you want to use.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15" name="Block Arc 14"/>
          <p:cNvSpPr/>
          <p:nvPr/>
        </p:nvSpPr>
        <p:spPr>
          <a:xfrm rot="10800000">
            <a:off x="4608797" y="4265760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13" name="TextBox 12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14" name="TextBox 13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17" name="TextBox 16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24149" y="5146618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6410" y="879618"/>
            <a:ext cx="1697330" cy="39703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zone_heights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50</a:t>
            </a:r>
          </a:p>
          <a:p>
            <a:endParaRPr lang="en-US" dirty="0"/>
          </a:p>
          <a:p>
            <a:r>
              <a:rPr lang="en-US" dirty="0"/>
              <a:t>40,</a:t>
            </a:r>
          </a:p>
          <a:p>
            <a:endParaRPr lang="en-US" dirty="0"/>
          </a:p>
          <a:p>
            <a:r>
              <a:rPr lang="en-US" dirty="0"/>
              <a:t>30,</a:t>
            </a:r>
          </a:p>
          <a:p>
            <a:endParaRPr lang="en-US" dirty="0"/>
          </a:p>
          <a:p>
            <a:r>
              <a:rPr lang="en-US" dirty="0"/>
              <a:t>20,</a:t>
            </a:r>
          </a:p>
          <a:p>
            <a:endParaRPr lang="en-US" dirty="0"/>
          </a:p>
          <a:p>
            <a:r>
              <a:rPr lang="en-US" dirty="0"/>
              <a:t>10,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255487" y="6202898"/>
            <a:ext cx="18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num_zones</a:t>
            </a:r>
            <a:r>
              <a:rPr lang="en-US" dirty="0">
                <a:solidFill>
                  <a:srgbClr val="00B0F0"/>
                </a:solidFill>
              </a:rPr>
              <a:t> = 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8319" y="1944915"/>
            <a:ext cx="662497" cy="41939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/>
          <p:cNvSpPr txBox="1"/>
          <p:nvPr/>
        </p:nvSpPr>
        <p:spPr>
          <a:xfrm>
            <a:off x="1374231" y="815607"/>
            <a:ext cx="1498371" cy="397031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>
              <a:solidFill>
                <a:srgbClr val="00CCFF"/>
              </a:solidFill>
            </a:endParaRPr>
          </a:p>
          <a:p>
            <a:endParaRPr lang="en-US" dirty="0">
              <a:solidFill>
                <a:srgbClr val="00CCFF"/>
              </a:solidFill>
            </a:endParaRP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 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5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4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3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2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1</a:t>
            </a:r>
            <a:endParaRPr lang="en-AU" dirty="0">
              <a:solidFill>
                <a:srgbClr val="00CC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81563" y="369332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&amp;sediment</a:t>
            </a:r>
            <a:endParaRPr lang="en-A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32012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 rot="20294686">
            <a:off x="2583180" y="2346960"/>
            <a:ext cx="7086600" cy="2590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 rot="20294686">
            <a:off x="4099962" y="2431116"/>
            <a:ext cx="5202388" cy="1901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 rot="20294686">
            <a:off x="5625660" y="2592396"/>
            <a:ext cx="3121434" cy="11411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 rot="20294686">
            <a:off x="6138997" y="2624777"/>
            <a:ext cx="2497147" cy="912935"/>
          </a:xfrm>
          <a:prstGeom prst="ellipse">
            <a:avLst/>
          </a:prstGeom>
          <a:solidFill>
            <a:srgbClr val="668C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 rot="20294686">
            <a:off x="6939480" y="2658109"/>
            <a:ext cx="1560717" cy="570585"/>
          </a:xfrm>
          <a:prstGeom prst="ellipse">
            <a:avLst/>
          </a:prstGeom>
          <a:solidFill>
            <a:srgbClr val="3862AE"/>
          </a:solidFill>
          <a:ln>
            <a:solidFill>
              <a:srgbClr val="7AA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2226921" y="114300"/>
            <a:ext cx="6757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were to view a lake from the air, </a:t>
            </a:r>
          </a:p>
          <a:p>
            <a:r>
              <a:rPr lang="en-US" dirty="0"/>
              <a:t>and if you could see contours, </a:t>
            </a:r>
          </a:p>
          <a:p>
            <a:r>
              <a:rPr lang="en-US" dirty="0"/>
              <a:t>the sediment zones might look like this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 rot="20046266">
            <a:off x="7300738" y="28049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Zone 1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46266">
            <a:off x="6451371" y="3190123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Zone 2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046266">
            <a:off x="5750976" y="352516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Zone 3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0046266">
            <a:off x="4843350" y="395186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Zone 4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046266">
            <a:off x="3609555" y="4524823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Zone 5</a:t>
            </a:r>
            <a:endParaRPr lang="en-A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181563" y="369332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&amp;sediment</a:t>
            </a:r>
            <a:endParaRPr lang="en-A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43517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hord 32"/>
          <p:cNvSpPr/>
          <p:nvPr/>
        </p:nvSpPr>
        <p:spPr>
          <a:xfrm rot="19060894">
            <a:off x="5763053" y="4725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Chord 30"/>
          <p:cNvSpPr/>
          <p:nvPr/>
        </p:nvSpPr>
        <p:spPr>
          <a:xfrm rot="19060894">
            <a:off x="470893" y="-2244343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 rot="3385910">
            <a:off x="161843" y="1749074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 rot="3073863">
            <a:off x="719559" y="2427197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4" name="Block Arc 23"/>
          <p:cNvSpPr/>
          <p:nvPr/>
        </p:nvSpPr>
        <p:spPr>
          <a:xfrm rot="10800000">
            <a:off x="1739473" y="2678698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886758">
            <a:off x="1184512" y="2967228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18849908">
            <a:off x="5110465" y="2928547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7" name="TextBox 26"/>
          <p:cNvSpPr txBox="1"/>
          <p:nvPr/>
        </p:nvSpPr>
        <p:spPr>
          <a:xfrm rot="18602646">
            <a:off x="5591802" y="2380984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8" name="TextBox 27"/>
          <p:cNvSpPr txBox="1"/>
          <p:nvPr/>
        </p:nvSpPr>
        <p:spPr>
          <a:xfrm rot="17689507">
            <a:off x="5971759" y="1664424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1780324" y="3129740"/>
            <a:ext cx="3399346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413388" y="2708068"/>
            <a:ext cx="422010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077327" y="2286396"/>
            <a:ext cx="492770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43081" y="1864724"/>
            <a:ext cx="547467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20837" y="3340576"/>
            <a:ext cx="2911215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47053" y="2918904"/>
            <a:ext cx="377667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38476" y="2497232"/>
            <a:ext cx="452452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09466" y="2075560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32025" y="3551412"/>
            <a:ext cx="218723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09736" y="3024322"/>
            <a:ext cx="366560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26267" y="2602650"/>
            <a:ext cx="434798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46044" y="2167608"/>
            <a:ext cx="5107832" cy="147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77361" y="3235158"/>
            <a:ext cx="32343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07274" y="2813486"/>
            <a:ext cx="3952711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29027" y="2391814"/>
            <a:ext cx="4782780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6752" y="1970142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20047" y="3445994"/>
            <a:ext cx="272675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54825" y="3559556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34" name="TextBox 33"/>
          <p:cNvSpPr txBox="1"/>
          <p:nvPr/>
        </p:nvSpPr>
        <p:spPr>
          <a:xfrm rot="3385910">
            <a:off x="5454003" y="4465998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35" name="TextBox 34"/>
          <p:cNvSpPr txBox="1"/>
          <p:nvPr/>
        </p:nvSpPr>
        <p:spPr>
          <a:xfrm rot="3073863">
            <a:off x="6011719" y="5144121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36" name="Block Arc 35"/>
          <p:cNvSpPr/>
          <p:nvPr/>
        </p:nvSpPr>
        <p:spPr>
          <a:xfrm rot="10800000">
            <a:off x="7031633" y="5395622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2886758">
            <a:off x="6476672" y="5684152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8" name="TextBox 37"/>
          <p:cNvSpPr txBox="1"/>
          <p:nvPr/>
        </p:nvSpPr>
        <p:spPr>
          <a:xfrm rot="18849908">
            <a:off x="10402625" y="5645471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9" name="TextBox 38"/>
          <p:cNvSpPr txBox="1"/>
          <p:nvPr/>
        </p:nvSpPr>
        <p:spPr>
          <a:xfrm rot="18602646">
            <a:off x="10883962" y="5097908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40" name="TextBox 39"/>
          <p:cNvSpPr txBox="1"/>
          <p:nvPr/>
        </p:nvSpPr>
        <p:spPr>
          <a:xfrm rot="17689507">
            <a:off x="11263919" y="4381348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6985" y="6276480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59" name="Arc 58"/>
          <p:cNvSpPr/>
          <p:nvPr/>
        </p:nvSpPr>
        <p:spPr>
          <a:xfrm rot="8871675">
            <a:off x="5721097" y="48399"/>
            <a:ext cx="6073077" cy="6109869"/>
          </a:xfrm>
          <a:prstGeom prst="arc">
            <a:avLst>
              <a:gd name="adj1" fmla="val 14493365"/>
              <a:gd name="adj2" fmla="val 1677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Arc 59"/>
          <p:cNvSpPr/>
          <p:nvPr/>
        </p:nvSpPr>
        <p:spPr>
          <a:xfrm rot="8871675">
            <a:off x="5700389" y="-234513"/>
            <a:ext cx="6073077" cy="6109869"/>
          </a:xfrm>
          <a:prstGeom prst="arc">
            <a:avLst>
              <a:gd name="adj1" fmla="val 14888884"/>
              <a:gd name="adj2" fmla="val 213533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Arc 60"/>
          <p:cNvSpPr/>
          <p:nvPr/>
        </p:nvSpPr>
        <p:spPr>
          <a:xfrm rot="8871675">
            <a:off x="5708665" y="-497726"/>
            <a:ext cx="6073077" cy="6109869"/>
          </a:xfrm>
          <a:prstGeom prst="arc">
            <a:avLst>
              <a:gd name="adj1" fmla="val 15277919"/>
              <a:gd name="adj2" fmla="val 209615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Arc 61"/>
          <p:cNvSpPr/>
          <p:nvPr/>
        </p:nvSpPr>
        <p:spPr>
          <a:xfrm rot="8871675">
            <a:off x="5745493" y="-783625"/>
            <a:ext cx="6073077" cy="6109869"/>
          </a:xfrm>
          <a:prstGeom prst="arc">
            <a:avLst>
              <a:gd name="adj1" fmla="val 15749165"/>
              <a:gd name="adj2" fmla="val 204682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Arc 62"/>
          <p:cNvSpPr/>
          <p:nvPr/>
        </p:nvSpPr>
        <p:spPr>
          <a:xfrm rot="8871675">
            <a:off x="5724786" y="-1050636"/>
            <a:ext cx="6073077" cy="6109869"/>
          </a:xfrm>
          <a:prstGeom prst="arc">
            <a:avLst>
              <a:gd name="adj1" fmla="val 16237611"/>
              <a:gd name="adj2" fmla="val 20017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/>
          <p:cNvSpPr txBox="1"/>
          <p:nvPr/>
        </p:nvSpPr>
        <p:spPr>
          <a:xfrm>
            <a:off x="786198" y="103303"/>
            <a:ext cx="67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lake depth layers are completely horizontal </a:t>
            </a:r>
          </a:p>
          <a:p>
            <a:r>
              <a:rPr lang="en-US" dirty="0"/>
              <a:t>and several depth layers correspond to separate sediment zones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45253" y="3316042"/>
            <a:ext cx="607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not set up as though the bottommost lake layer corresponds to all of the sediment</a:t>
            </a:r>
            <a:endParaRPr lang="en-AU" dirty="0"/>
          </a:p>
        </p:txBody>
      </p:sp>
      <p:sp>
        <p:nvSpPr>
          <p:cNvPr id="66" name="Multiply 65"/>
          <p:cNvSpPr/>
          <p:nvPr/>
        </p:nvSpPr>
        <p:spPr>
          <a:xfrm>
            <a:off x="5876720" y="3789744"/>
            <a:ext cx="5532738" cy="2610067"/>
          </a:xfrm>
          <a:prstGeom prst="mathMultiply">
            <a:avLst>
              <a:gd name="adj1" fmla="val 2643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77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/>
        </p:nvSpPr>
        <p:spPr>
          <a:xfrm rot="19060894">
            <a:off x="3384177" y="-70124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3479800" y="2394503"/>
            <a:ext cx="5649468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This height doesn’t exist, so it breaks the model</a:t>
            </a:r>
          </a:p>
          <a:p>
            <a:endParaRPr lang="en-US" i="1" dirty="0"/>
          </a:p>
          <a:p>
            <a:endParaRPr lang="en-AU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49425" y="143448"/>
            <a:ext cx="840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to set the number of sediment zones to match your initial profile. </a:t>
            </a:r>
          </a:p>
          <a:p>
            <a:r>
              <a:rPr lang="en-US" dirty="0"/>
              <a:t>If you change the initial height, be careful about dropping the initial lake height.</a:t>
            </a:r>
            <a:endParaRPr lang="en-AU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429078" y="2769087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2791" y="239975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2115891" y="2769087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81777" y="706636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</a:t>
            </a:r>
            <a:r>
              <a:rPr lang="en-US" b="1" dirty="0" err="1"/>
              <a:t>init_profiles</a:t>
            </a:r>
            <a:endParaRPr lang="en-AU" b="1" dirty="0"/>
          </a:p>
        </p:txBody>
      </p:sp>
      <p:sp>
        <p:nvSpPr>
          <p:cNvPr id="17" name="TextBox 16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7" name="Block Arc 26"/>
          <p:cNvSpPr/>
          <p:nvPr/>
        </p:nvSpPr>
        <p:spPr>
          <a:xfrm rot="10800000">
            <a:off x="4608797" y="43528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9" name="TextBox 28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0" name="TextBox 29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47397" y="52507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21411" y="3210610"/>
            <a:ext cx="1336848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lake_depth</a:t>
            </a:r>
            <a:endParaRPr lang="en-AU" dirty="0"/>
          </a:p>
        </p:txBody>
      </p:sp>
      <p:cxnSp>
        <p:nvCxnSpPr>
          <p:cNvPr id="35" name="Straight Connector 34"/>
          <p:cNvCxnSpPr>
            <a:endCxn id="34" idx="1"/>
          </p:cNvCxnSpPr>
          <p:nvPr/>
        </p:nvCxnSpPr>
        <p:spPr>
          <a:xfrm>
            <a:off x="9600008" y="3366128"/>
            <a:ext cx="521403" cy="10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1548" y="1127200"/>
            <a:ext cx="1655216" cy="39703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zone_heights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50</a:t>
            </a:r>
          </a:p>
          <a:p>
            <a:endParaRPr lang="en-US" dirty="0"/>
          </a:p>
          <a:p>
            <a:r>
              <a:rPr lang="en-US" dirty="0"/>
              <a:t>40,</a:t>
            </a:r>
          </a:p>
          <a:p>
            <a:endParaRPr lang="en-US" dirty="0"/>
          </a:p>
          <a:p>
            <a:r>
              <a:rPr lang="en-US" dirty="0"/>
              <a:t>30,</a:t>
            </a:r>
          </a:p>
          <a:p>
            <a:endParaRPr lang="en-US" dirty="0"/>
          </a:p>
          <a:p>
            <a:r>
              <a:rPr lang="en-US" dirty="0"/>
              <a:t>20,</a:t>
            </a:r>
          </a:p>
          <a:p>
            <a:endParaRPr lang="en-US" dirty="0"/>
          </a:p>
          <a:p>
            <a:r>
              <a:rPr lang="en-US" dirty="0"/>
              <a:t>10,</a:t>
            </a:r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282685" y="5892401"/>
            <a:ext cx="18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num_zones</a:t>
            </a:r>
            <a:r>
              <a:rPr lang="en-US" dirty="0">
                <a:solidFill>
                  <a:srgbClr val="00B0F0"/>
                </a:solidFill>
              </a:rPr>
              <a:t> = 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74540" y="2944923"/>
            <a:ext cx="630978" cy="27670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/>
          <p:cNvSpPr txBox="1"/>
          <p:nvPr/>
        </p:nvSpPr>
        <p:spPr>
          <a:xfrm>
            <a:off x="3501257" y="6083721"/>
            <a:ext cx="5649468" cy="120032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B0F0"/>
                </a:solidFill>
              </a:rPr>
              <a:t>therefore, reduce the number of zones, or drop the zone height to correspond to </a:t>
            </a:r>
            <a:r>
              <a:rPr lang="en-US" dirty="0" err="1">
                <a:solidFill>
                  <a:srgbClr val="00B0F0"/>
                </a:solidFill>
              </a:rPr>
              <a:t>lake_depth</a:t>
            </a:r>
            <a:endParaRPr lang="en-US" dirty="0">
              <a:solidFill>
                <a:srgbClr val="00B0F0"/>
              </a:solidFill>
            </a:endParaRPr>
          </a:p>
          <a:p>
            <a:endParaRPr lang="en-US" i="1" dirty="0">
              <a:solidFill>
                <a:srgbClr val="00B0F0"/>
              </a:solidFill>
            </a:endParaRPr>
          </a:p>
          <a:p>
            <a:endParaRPr lang="en-AU" i="1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00658" y="1082773"/>
            <a:ext cx="1498371" cy="397031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>
              <a:solidFill>
                <a:srgbClr val="00CCFF"/>
              </a:solidFill>
            </a:endParaRPr>
          </a:p>
          <a:p>
            <a:endParaRPr lang="en-US" dirty="0">
              <a:solidFill>
                <a:srgbClr val="00CCFF"/>
              </a:solidFill>
            </a:endParaRP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 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5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4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3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2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1</a:t>
            </a:r>
            <a:endParaRPr lang="en-AU" dirty="0">
              <a:solidFill>
                <a:srgbClr val="00CC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81563" y="369332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&amp;sediment</a:t>
            </a:r>
            <a:endParaRPr lang="en-AU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52803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2" y="-228917"/>
            <a:ext cx="11772396" cy="73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6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138551" y="1391639"/>
            <a:ext cx="8356763" cy="4196979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hord 1"/>
          <p:cNvSpPr/>
          <p:nvPr/>
        </p:nvSpPr>
        <p:spPr>
          <a:xfrm rot="19060894">
            <a:off x="4105986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3997664" y="384732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7696" y="461554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478" y="4314441"/>
            <a:ext cx="69340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878429" y="349422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m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10194471" y="334082"/>
            <a:ext cx="12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&amp;output</a:t>
            </a:r>
            <a:endParaRPr lang="en-A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5116" y="1064304"/>
            <a:ext cx="1813029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csv_point_at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18,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5,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4105297" y="2075543"/>
            <a:ext cx="6374017" cy="378400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8924942" y="1760248"/>
            <a:ext cx="177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csv_lake_fname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868854" y="5030777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93636" y="4729676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m</a:t>
            </a:r>
            <a:endParaRPr lang="en-AU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358533" y="2759446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9298" y="2406352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 m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8699969" y="995655"/>
            <a:ext cx="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out_fn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49425" y="143448"/>
            <a:ext cx="8402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three types of output: 1)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out_fn</a:t>
            </a:r>
            <a:r>
              <a:rPr lang="en-US" dirty="0"/>
              <a:t> is a </a:t>
            </a:r>
            <a:r>
              <a:rPr lang="en-US" dirty="0" err="1"/>
              <a:t>netcdf</a:t>
            </a:r>
            <a:r>
              <a:rPr lang="en-US" dirty="0"/>
              <a:t> of all depths and times</a:t>
            </a:r>
          </a:p>
          <a:p>
            <a:r>
              <a:rPr lang="en-US" dirty="0"/>
              <a:t>			2)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csv_lake_name</a:t>
            </a:r>
            <a:r>
              <a:rPr lang="en-US" dirty="0"/>
              <a:t> is for the surface properties and </a:t>
            </a:r>
          </a:p>
          <a:p>
            <a:r>
              <a:rPr lang="en-US" dirty="0"/>
              <a:t>			3) </a:t>
            </a:r>
            <a:r>
              <a:rPr lang="en-US" dirty="0" err="1"/>
              <a:t>csv_point_at</a:t>
            </a:r>
            <a:r>
              <a:rPr lang="en-US" dirty="0"/>
              <a:t> is at specified depths and variables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814796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4105986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3997664" y="384732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7696" y="461554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478" y="4314441"/>
            <a:ext cx="69340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878429" y="349422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m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255116" y="1064304"/>
            <a:ext cx="1813029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csv_point_at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18,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5,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161051" y="6343645"/>
            <a:ext cx="207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csv_point_nlevs</a:t>
            </a:r>
            <a:r>
              <a:rPr lang="en-US" dirty="0">
                <a:solidFill>
                  <a:srgbClr val="00B0F0"/>
                </a:solidFill>
              </a:rPr>
              <a:t> = 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8520" y="1944914"/>
            <a:ext cx="549338" cy="426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1077740" y="1341302"/>
            <a:ext cx="1498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4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868854" y="5030777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93636" y="4729676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m</a:t>
            </a:r>
            <a:endParaRPr lang="en-AU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358533" y="2759446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9298" y="2406352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 m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6426854" y="1407161"/>
            <a:ext cx="207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csv_point_nvars</a:t>
            </a:r>
            <a:r>
              <a:rPr lang="en-US" dirty="0">
                <a:solidFill>
                  <a:srgbClr val="7030A0"/>
                </a:solidFill>
              </a:rPr>
              <a:t> = 2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9634" y="2499492"/>
            <a:ext cx="345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csv_point_vars</a:t>
            </a:r>
            <a:r>
              <a:rPr lang="en-US" dirty="0">
                <a:solidFill>
                  <a:srgbClr val="7030A0"/>
                </a:solidFill>
              </a:rPr>
              <a:t> = ‘temp’, ‘salt’, ‘oxy’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5738672" y="3615543"/>
            <a:ext cx="345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csv_point_vars</a:t>
            </a:r>
            <a:r>
              <a:rPr lang="en-US" dirty="0">
                <a:solidFill>
                  <a:srgbClr val="7030A0"/>
                </a:solidFill>
              </a:rPr>
              <a:t> = ‘temp’, ‘salt’, ‘oxy’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6428797" y="4390977"/>
            <a:ext cx="345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csv_point_vars</a:t>
            </a:r>
            <a:r>
              <a:rPr lang="en-US" dirty="0">
                <a:solidFill>
                  <a:srgbClr val="7030A0"/>
                </a:solidFill>
              </a:rPr>
              <a:t> = ‘temp’, ‘salt’, ‘oxy’</a:t>
            </a:r>
            <a:endParaRPr lang="en-AU" dirty="0"/>
          </a:p>
        </p:txBody>
      </p:sp>
      <p:sp>
        <p:nvSpPr>
          <p:cNvPr id="34" name="Rectangle 33"/>
          <p:cNvSpPr/>
          <p:nvPr/>
        </p:nvSpPr>
        <p:spPr>
          <a:xfrm>
            <a:off x="6649955" y="4778707"/>
            <a:ext cx="345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csv_point_vars</a:t>
            </a:r>
            <a:r>
              <a:rPr lang="en-US" dirty="0">
                <a:solidFill>
                  <a:srgbClr val="7030A0"/>
                </a:solidFill>
              </a:rPr>
              <a:t> = ‘temp’, ‘salt’, ‘oxy’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6798047" y="1944913"/>
            <a:ext cx="1199324" cy="10218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1349425" y="143448"/>
            <a:ext cx="840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</a:t>
            </a:r>
            <a:r>
              <a:rPr lang="en-US" dirty="0" err="1"/>
              <a:t>csv_point_at</a:t>
            </a:r>
            <a:r>
              <a:rPr lang="en-US" dirty="0"/>
              <a:t> points in the list is set with </a:t>
            </a:r>
            <a:r>
              <a:rPr lang="en-US" dirty="0" err="1"/>
              <a:t>csv_point_nlevs</a:t>
            </a:r>
            <a:r>
              <a:rPr lang="en-US" dirty="0"/>
              <a:t> and </a:t>
            </a:r>
          </a:p>
          <a:p>
            <a:r>
              <a:rPr lang="en-US" dirty="0"/>
              <a:t>the number of variables in the list is set with </a:t>
            </a:r>
            <a:r>
              <a:rPr lang="en-US" dirty="0" err="1"/>
              <a:t>csv_point_nvars</a:t>
            </a:r>
            <a:r>
              <a:rPr lang="en-US" dirty="0"/>
              <a:t>.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10194471" y="334082"/>
            <a:ext cx="12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&amp;output</a:t>
            </a:r>
            <a:endParaRPr lang="en-A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90935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754094" y="564354"/>
            <a:ext cx="4997490" cy="4973621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3775357" y="2427759"/>
            <a:ext cx="495496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This height doesn’t exist, so it breaks the model</a:t>
            </a:r>
          </a:p>
          <a:p>
            <a:endParaRPr lang="en-AU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26921" y="114300"/>
            <a:ext cx="675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lower the initial lake height, you have to check csv output levels.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10194471" y="668164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</a:t>
            </a:r>
            <a:r>
              <a:rPr lang="en-US" b="1" dirty="0" err="1"/>
              <a:t>init_profiles</a:t>
            </a:r>
            <a:endParaRPr lang="en-A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374276" y="2995319"/>
            <a:ext cx="1336848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lake_depth</a:t>
            </a:r>
            <a:endParaRPr lang="en-AU" dirty="0"/>
          </a:p>
        </p:txBody>
      </p:sp>
      <p:cxnSp>
        <p:nvCxnSpPr>
          <p:cNvPr id="19" name="Straight Connector 18"/>
          <p:cNvCxnSpPr>
            <a:endCxn id="18" idx="1"/>
          </p:cNvCxnSpPr>
          <p:nvPr/>
        </p:nvCxnSpPr>
        <p:spPr>
          <a:xfrm>
            <a:off x="8852873" y="3150837"/>
            <a:ext cx="521403" cy="10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36519" y="384732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86551" y="461554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11333" y="4314441"/>
            <a:ext cx="69340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2717284" y="349422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m</a:t>
            </a:r>
            <a:endParaRPr lang="en-AU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07709" y="5030777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2491" y="4729676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m</a:t>
            </a:r>
            <a:endParaRPr lang="en-AU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821501" y="2750924"/>
            <a:ext cx="1183232" cy="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4185" y="2381592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 m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255116" y="1064304"/>
            <a:ext cx="1813029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csv_point_at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18,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5,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161051" y="6343645"/>
            <a:ext cx="207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csv_point_nlevs</a:t>
            </a:r>
            <a:r>
              <a:rPr lang="en-US" dirty="0">
                <a:solidFill>
                  <a:srgbClr val="00B0F0"/>
                </a:solidFill>
              </a:rPr>
              <a:t> = 3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59666" y="3326989"/>
            <a:ext cx="394699" cy="29900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3447815" y="6317031"/>
            <a:ext cx="5649468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B0F0"/>
                </a:solidFill>
              </a:rPr>
              <a:t>therefore, reduce the number of levels</a:t>
            </a:r>
            <a:endParaRPr lang="en-AU" i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7740" y="1341302"/>
            <a:ext cx="1498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4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94471" y="334082"/>
            <a:ext cx="12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&amp;output</a:t>
            </a:r>
            <a:endParaRPr lang="en-A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7467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-12700" y="2336800"/>
            <a:ext cx="12217400" cy="4533900"/>
          </a:xfrm>
          <a:custGeom>
            <a:avLst/>
            <a:gdLst>
              <a:gd name="connsiteX0" fmla="*/ 7493000 w 12217400"/>
              <a:gd name="connsiteY0" fmla="*/ 2209800 h 4533900"/>
              <a:gd name="connsiteX1" fmla="*/ 8267700 w 12217400"/>
              <a:gd name="connsiteY1" fmla="*/ 1955800 h 4533900"/>
              <a:gd name="connsiteX2" fmla="*/ 8521700 w 12217400"/>
              <a:gd name="connsiteY2" fmla="*/ 1625600 h 4533900"/>
              <a:gd name="connsiteX3" fmla="*/ 8661400 w 12217400"/>
              <a:gd name="connsiteY3" fmla="*/ 1092200 h 4533900"/>
              <a:gd name="connsiteX4" fmla="*/ 8877300 w 12217400"/>
              <a:gd name="connsiteY4" fmla="*/ 469900 h 4533900"/>
              <a:gd name="connsiteX5" fmla="*/ 9398000 w 12217400"/>
              <a:gd name="connsiteY5" fmla="*/ 368300 h 4533900"/>
              <a:gd name="connsiteX6" fmla="*/ 10210800 w 12217400"/>
              <a:gd name="connsiteY6" fmla="*/ 0 h 4533900"/>
              <a:gd name="connsiteX7" fmla="*/ 10896600 w 12217400"/>
              <a:gd name="connsiteY7" fmla="*/ 152400 h 4533900"/>
              <a:gd name="connsiteX8" fmla="*/ 11531600 w 12217400"/>
              <a:gd name="connsiteY8" fmla="*/ 647700 h 4533900"/>
              <a:gd name="connsiteX9" fmla="*/ 12217400 w 12217400"/>
              <a:gd name="connsiteY9" fmla="*/ 774700 h 4533900"/>
              <a:gd name="connsiteX10" fmla="*/ 12204700 w 12217400"/>
              <a:gd name="connsiteY10" fmla="*/ 4533900 h 4533900"/>
              <a:gd name="connsiteX11" fmla="*/ 0 w 12217400"/>
              <a:gd name="connsiteY11" fmla="*/ 4521200 h 4533900"/>
              <a:gd name="connsiteX12" fmla="*/ 0 w 12217400"/>
              <a:gd name="connsiteY12" fmla="*/ 4127500 h 4533900"/>
              <a:gd name="connsiteX13" fmla="*/ 2209800 w 12217400"/>
              <a:gd name="connsiteY13" fmla="*/ 4178300 h 4533900"/>
              <a:gd name="connsiteX14" fmla="*/ 2667000 w 12217400"/>
              <a:gd name="connsiteY14" fmla="*/ 4013200 h 4533900"/>
              <a:gd name="connsiteX15" fmla="*/ 3251200 w 12217400"/>
              <a:gd name="connsiteY15" fmla="*/ 3556000 h 4533900"/>
              <a:gd name="connsiteX16" fmla="*/ 3771900 w 12217400"/>
              <a:gd name="connsiteY16" fmla="*/ 2755900 h 4533900"/>
              <a:gd name="connsiteX17" fmla="*/ 3987800 w 12217400"/>
              <a:gd name="connsiteY17" fmla="*/ 2095500 h 4533900"/>
              <a:gd name="connsiteX18" fmla="*/ 4013200 w 12217400"/>
              <a:gd name="connsiteY18" fmla="*/ 1270000 h 4533900"/>
              <a:gd name="connsiteX19" fmla="*/ 4318000 w 12217400"/>
              <a:gd name="connsiteY19" fmla="*/ 609600 h 4533900"/>
              <a:gd name="connsiteX20" fmla="*/ 4749800 w 12217400"/>
              <a:gd name="connsiteY20" fmla="*/ 317500 h 4533900"/>
              <a:gd name="connsiteX21" fmla="*/ 5130800 w 12217400"/>
              <a:gd name="connsiteY21" fmla="*/ 101600 h 4533900"/>
              <a:gd name="connsiteX22" fmla="*/ 5422900 w 12217400"/>
              <a:gd name="connsiteY22" fmla="*/ 114300 h 4533900"/>
              <a:gd name="connsiteX23" fmla="*/ 6019800 w 12217400"/>
              <a:gd name="connsiteY23" fmla="*/ 571500 h 4533900"/>
              <a:gd name="connsiteX24" fmla="*/ 6248400 w 12217400"/>
              <a:gd name="connsiteY24" fmla="*/ 965200 h 4533900"/>
              <a:gd name="connsiteX25" fmla="*/ 6350000 w 12217400"/>
              <a:gd name="connsiteY25" fmla="*/ 1079500 h 4533900"/>
              <a:gd name="connsiteX26" fmla="*/ 6489700 w 12217400"/>
              <a:gd name="connsiteY26" fmla="*/ 1612900 h 4533900"/>
              <a:gd name="connsiteX27" fmla="*/ 6642100 w 12217400"/>
              <a:gd name="connsiteY27" fmla="*/ 1879600 h 4533900"/>
              <a:gd name="connsiteX28" fmla="*/ 7035800 w 12217400"/>
              <a:gd name="connsiteY28" fmla="*/ 2082800 h 4533900"/>
              <a:gd name="connsiteX29" fmla="*/ 7581900 w 12217400"/>
              <a:gd name="connsiteY29" fmla="*/ 2209800 h 4533900"/>
              <a:gd name="connsiteX30" fmla="*/ 7645400 w 12217400"/>
              <a:gd name="connsiteY30" fmla="*/ 2197100 h 453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7400" h="4533900">
                <a:moveTo>
                  <a:pt x="7493000" y="2209800"/>
                </a:moveTo>
                <a:lnTo>
                  <a:pt x="8267700" y="1955800"/>
                </a:lnTo>
                <a:lnTo>
                  <a:pt x="8521700" y="1625600"/>
                </a:lnTo>
                <a:lnTo>
                  <a:pt x="8661400" y="1092200"/>
                </a:lnTo>
                <a:lnTo>
                  <a:pt x="8877300" y="469900"/>
                </a:lnTo>
                <a:lnTo>
                  <a:pt x="9398000" y="368300"/>
                </a:lnTo>
                <a:lnTo>
                  <a:pt x="10210800" y="0"/>
                </a:lnTo>
                <a:lnTo>
                  <a:pt x="10896600" y="152400"/>
                </a:lnTo>
                <a:lnTo>
                  <a:pt x="11531600" y="647700"/>
                </a:lnTo>
                <a:lnTo>
                  <a:pt x="12217400" y="774700"/>
                </a:lnTo>
                <a:cubicBezTo>
                  <a:pt x="12213167" y="2027767"/>
                  <a:pt x="12208933" y="3280833"/>
                  <a:pt x="12204700" y="4533900"/>
                </a:cubicBezTo>
                <a:lnTo>
                  <a:pt x="0" y="4521200"/>
                </a:lnTo>
                <a:lnTo>
                  <a:pt x="0" y="4127500"/>
                </a:lnTo>
                <a:lnTo>
                  <a:pt x="2209800" y="4178300"/>
                </a:lnTo>
                <a:lnTo>
                  <a:pt x="2667000" y="4013200"/>
                </a:lnTo>
                <a:lnTo>
                  <a:pt x="3251200" y="3556000"/>
                </a:lnTo>
                <a:lnTo>
                  <a:pt x="3771900" y="2755900"/>
                </a:lnTo>
                <a:lnTo>
                  <a:pt x="3987800" y="2095500"/>
                </a:lnTo>
                <a:lnTo>
                  <a:pt x="4013200" y="1270000"/>
                </a:lnTo>
                <a:lnTo>
                  <a:pt x="4318000" y="609600"/>
                </a:lnTo>
                <a:lnTo>
                  <a:pt x="4749800" y="317500"/>
                </a:lnTo>
                <a:lnTo>
                  <a:pt x="5130800" y="101600"/>
                </a:lnTo>
                <a:lnTo>
                  <a:pt x="5422900" y="114300"/>
                </a:lnTo>
                <a:lnTo>
                  <a:pt x="6019800" y="571500"/>
                </a:lnTo>
                <a:lnTo>
                  <a:pt x="6248400" y="965200"/>
                </a:lnTo>
                <a:lnTo>
                  <a:pt x="6350000" y="1079500"/>
                </a:lnTo>
                <a:lnTo>
                  <a:pt x="6489700" y="1612900"/>
                </a:lnTo>
                <a:lnTo>
                  <a:pt x="6642100" y="1879600"/>
                </a:lnTo>
                <a:lnTo>
                  <a:pt x="7035800" y="2082800"/>
                </a:lnTo>
                <a:lnTo>
                  <a:pt x="7581900" y="2209800"/>
                </a:lnTo>
                <a:lnTo>
                  <a:pt x="7645400" y="2197100"/>
                </a:lnTo>
              </a:path>
            </a:pathLst>
          </a:custGeom>
          <a:solidFill>
            <a:schemeClr val="accent2">
              <a:lumMod val="50000"/>
              <a:alpha val="15000"/>
            </a:schemeClr>
          </a:solidFill>
          <a:ln>
            <a:solidFill>
              <a:schemeClr val="accent2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hord 1"/>
          <p:cNvSpPr/>
          <p:nvPr/>
        </p:nvSpPr>
        <p:spPr>
          <a:xfrm rot="19060894">
            <a:off x="6307559" y="2209531"/>
            <a:ext cx="2328969" cy="2359913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 20"/>
          <p:cNvSpPr/>
          <p:nvPr/>
        </p:nvSpPr>
        <p:spPr>
          <a:xfrm>
            <a:off x="-12700" y="4889500"/>
            <a:ext cx="3810000" cy="1638300"/>
          </a:xfrm>
          <a:custGeom>
            <a:avLst/>
            <a:gdLst>
              <a:gd name="connsiteX0" fmla="*/ 4000500 w 4000500"/>
              <a:gd name="connsiteY0" fmla="*/ 50800 h 2159000"/>
              <a:gd name="connsiteX1" fmla="*/ 0 w 4000500"/>
              <a:gd name="connsiteY1" fmla="*/ 0 h 2159000"/>
              <a:gd name="connsiteX2" fmla="*/ 12700 w 4000500"/>
              <a:gd name="connsiteY2" fmla="*/ 2108200 h 2159000"/>
              <a:gd name="connsiteX3" fmla="*/ 2209800 w 4000500"/>
              <a:gd name="connsiteY3" fmla="*/ 2159000 h 2159000"/>
              <a:gd name="connsiteX4" fmla="*/ 2705100 w 4000500"/>
              <a:gd name="connsiteY4" fmla="*/ 1993900 h 2159000"/>
              <a:gd name="connsiteX5" fmla="*/ 3276600 w 4000500"/>
              <a:gd name="connsiteY5" fmla="*/ 1511300 h 2159000"/>
              <a:gd name="connsiteX6" fmla="*/ 3784600 w 4000500"/>
              <a:gd name="connsiteY6" fmla="*/ 736600 h 2159000"/>
              <a:gd name="connsiteX7" fmla="*/ 4000500 w 4000500"/>
              <a:gd name="connsiteY7" fmla="*/ 50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0" h="2159000">
                <a:moveTo>
                  <a:pt x="4000500" y="50800"/>
                </a:moveTo>
                <a:lnTo>
                  <a:pt x="0" y="0"/>
                </a:lnTo>
                <a:cubicBezTo>
                  <a:pt x="4233" y="702733"/>
                  <a:pt x="8467" y="1405467"/>
                  <a:pt x="12700" y="2108200"/>
                </a:cubicBezTo>
                <a:lnTo>
                  <a:pt x="2209800" y="2159000"/>
                </a:lnTo>
                <a:lnTo>
                  <a:pt x="2705100" y="1993900"/>
                </a:lnTo>
                <a:lnTo>
                  <a:pt x="3276600" y="1511300"/>
                </a:lnTo>
                <a:lnTo>
                  <a:pt x="3784600" y="736600"/>
                </a:lnTo>
                <a:lnTo>
                  <a:pt x="4000500" y="508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00CCFF">
                  <a:alpha val="3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/>
          <p:cNvCxnSpPr>
            <a:stCxn id="16" idx="0"/>
            <a:endCxn id="28" idx="1"/>
          </p:cNvCxnSpPr>
          <p:nvPr/>
        </p:nvCxnSpPr>
        <p:spPr>
          <a:xfrm>
            <a:off x="7480300" y="4546600"/>
            <a:ext cx="112731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07610" y="4374634"/>
            <a:ext cx="12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base_elev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3993626" y="4743966"/>
            <a:ext cx="12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(sea level)</a:t>
            </a:r>
            <a:endParaRPr lang="en-AU" dirty="0"/>
          </a:p>
        </p:txBody>
      </p:sp>
      <p:cxnSp>
        <p:nvCxnSpPr>
          <p:cNvPr id="32" name="Straight Connector 31"/>
          <p:cNvCxnSpPr>
            <a:stCxn id="16" idx="6"/>
            <a:endCxn id="33" idx="1"/>
          </p:cNvCxnSpPr>
          <p:nvPr/>
        </p:nvCxnSpPr>
        <p:spPr>
          <a:xfrm>
            <a:off x="10198100" y="2336800"/>
            <a:ext cx="7785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976684" y="2152134"/>
            <a:ext cx="12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crest_elev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1108627" y="114300"/>
            <a:ext cx="8993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base elevation of the lake is the height above sea level.</a:t>
            </a:r>
          </a:p>
          <a:p>
            <a:r>
              <a:rPr lang="en-US" dirty="0"/>
              <a:t>(You will have to correspond to the lowest height that you set with the first input in H).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0194471" y="337529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&amp;morphometry</a:t>
            </a:r>
            <a:endParaRPr lang="en-A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775454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2603" y="350873"/>
            <a:ext cx="36792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There is a large structure called ‘</a:t>
            </a:r>
            <a:r>
              <a:rPr lang="en-AU" dirty="0" err="1"/>
              <a:t>candi</a:t>
            </a:r>
            <a:r>
              <a:rPr lang="en-AU" dirty="0"/>
              <a:t>’, which contains all of the reactions, rates, parameters etc.</a:t>
            </a:r>
          </a:p>
          <a:p>
            <a:endParaRPr lang="en-AU" dirty="0"/>
          </a:p>
          <a:p>
            <a:r>
              <a:rPr lang="en-AU" dirty="0"/>
              <a:t>The matrix of chemical variable concentrations is called ‘y’.</a:t>
            </a:r>
          </a:p>
          <a:p>
            <a:endParaRPr lang="en-AU" dirty="0"/>
          </a:p>
          <a:p>
            <a:r>
              <a:rPr lang="en-AU" dirty="0"/>
              <a:t>The parameters are all in the section ‘</a:t>
            </a:r>
            <a:r>
              <a:rPr lang="en-AU" dirty="0" err="1"/>
              <a:t>param</a:t>
            </a:r>
            <a:r>
              <a:rPr lang="en-AU" dirty="0"/>
              <a:t>’. If you want to access the parameters, you use ‘</a:t>
            </a:r>
            <a:r>
              <a:rPr lang="en-AU" dirty="0" err="1"/>
              <a:t>candi%param</a:t>
            </a:r>
            <a:r>
              <a:rPr lang="en-AU" dirty="0"/>
              <a:t>’.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If you want to select the kinetic rate constant for ammonium oxidation, you use candi%param%knh4ox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021" y="145039"/>
            <a:ext cx="1323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candi</a:t>
            </a:r>
            <a:r>
              <a:rPr lang="en-AU" dirty="0"/>
              <a:t> = </a:t>
            </a:r>
          </a:p>
          <a:p>
            <a:endParaRPr lang="en-AU" dirty="0"/>
          </a:p>
          <a:p>
            <a:r>
              <a:rPr lang="en-AU" dirty="0" err="1"/>
              <a:t>param</a:t>
            </a:r>
            <a:r>
              <a:rPr lang="en-AU" dirty="0"/>
              <a:t> + </a:t>
            </a:r>
            <a:r>
              <a:rPr lang="en-AU" dirty="0" err="1"/>
              <a:t>reac</a:t>
            </a:r>
            <a:r>
              <a:rPr lang="en-AU" dirty="0"/>
              <a:t> + y + </a:t>
            </a:r>
            <a:r>
              <a:rPr lang="en-AU" dirty="0" err="1"/>
              <a:t>ydot</a:t>
            </a:r>
            <a:r>
              <a:rPr lang="en-AU" dirty="0"/>
              <a:t> + …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2" y="280609"/>
            <a:ext cx="4104291" cy="4012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6" y="2286791"/>
            <a:ext cx="2743471" cy="3859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865" y="4181872"/>
            <a:ext cx="4001357" cy="213244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Rectangle 8"/>
          <p:cNvSpPr/>
          <p:nvPr/>
        </p:nvSpPr>
        <p:spPr>
          <a:xfrm>
            <a:off x="188021" y="145039"/>
            <a:ext cx="7393879" cy="628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5851373" y="3236925"/>
            <a:ext cx="1103616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reac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511106" y="4305802"/>
            <a:ext cx="1270193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3200" dirty="0" err="1">
                <a:solidFill>
                  <a:schemeClr val="bg1"/>
                </a:solidFill>
              </a:rPr>
              <a:t>param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386" y="4776277"/>
            <a:ext cx="495223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4822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2705" y="330320"/>
            <a:ext cx="3679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aed2_sedcandi, there is a variable called ‘y’.</a:t>
            </a:r>
          </a:p>
          <a:p>
            <a:r>
              <a:rPr lang="en-AU" dirty="0"/>
              <a:t>It contains all of the sediment chemical variables at all depths. </a:t>
            </a:r>
          </a:p>
          <a:p>
            <a:r>
              <a:rPr lang="en-AU" dirty="0"/>
              <a:t>It gets updated at every time step.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247" y="577702"/>
            <a:ext cx="283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 at any one time step 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12705" y="2208293"/>
            <a:ext cx="367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you just want ammonium concentration, then you ask for </a:t>
            </a:r>
            <a:r>
              <a:rPr lang="en-AU" dirty="0" err="1"/>
              <a:t>candi%y</a:t>
            </a:r>
            <a:r>
              <a:rPr lang="en-AU" dirty="0"/>
              <a:t>(candi%nh4y , : ). In this case, the index happens to be 5.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2705" y="3532268"/>
            <a:ext cx="367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rows are assigned during initialization, according to the order given in aed2.nml /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2705" y="4856244"/>
            <a:ext cx="367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concentrations assigned to each variable are given by aed2.nml / </a:t>
            </a:r>
            <a:r>
              <a:rPr lang="en-AU" dirty="0" err="1"/>
              <a:t>initial_vals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422" y="1554387"/>
          <a:ext cx="8027774" cy="42251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8610">
                  <a:extLst>
                    <a:ext uri="{9D8B030D-6E8A-4147-A177-3AD203B41FA5}">
                      <a16:colId xmlns:a16="http://schemas.microsoft.com/office/drawing/2014/main" val="125159841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926651541"/>
                    </a:ext>
                  </a:extLst>
                </a:gridCol>
                <a:gridCol w="986473">
                  <a:extLst>
                    <a:ext uri="{9D8B030D-6E8A-4147-A177-3AD203B41FA5}">
                      <a16:colId xmlns:a16="http://schemas.microsoft.com/office/drawing/2014/main" val="3302821623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760077067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437021548"/>
                    </a:ext>
                  </a:extLst>
                </a:gridCol>
                <a:gridCol w="827723">
                  <a:extLst>
                    <a:ext uri="{9D8B030D-6E8A-4147-A177-3AD203B41FA5}">
                      <a16:colId xmlns:a16="http://schemas.microsoft.com/office/drawing/2014/main" val="3297195853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3485234209"/>
                    </a:ext>
                  </a:extLst>
                </a:gridCol>
                <a:gridCol w="908685">
                  <a:extLst>
                    <a:ext uri="{9D8B030D-6E8A-4147-A177-3AD203B41FA5}">
                      <a16:colId xmlns:a16="http://schemas.microsoft.com/office/drawing/2014/main" val="120972293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60267833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95419522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719364678"/>
                    </a:ext>
                  </a:extLst>
                </a:gridCol>
              </a:tblGrid>
              <a:tr h="169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Variables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57750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Solutes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dcolmap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dissConcs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Solids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pcolmap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partConcs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149188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oxy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amm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poml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feoh3a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pH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ubalchg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288863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startSedCol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37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endSedCol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469278"/>
                  </a:ext>
                </a:extLst>
              </a:tr>
              <a:tr h="522221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Depths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r>
                        <a:rPr lang="en-AU" sz="1100">
                          <a:effectLst/>
                        </a:rPr>
                        <a:t>bottomConcs</a:t>
                      </a:r>
                      <a:r>
                        <a:rPr lang="en-AU" sz="8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endParaRPr lang="en-A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depths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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(2)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(5)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default_vals(25)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default_vals(37)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95656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02889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643551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68402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491518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650607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626202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112320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647303"/>
                  </a:ext>
                </a:extLst>
              </a:tr>
              <a:tr h="16932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74604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maxnpts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09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376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/>
          <p:cNvCxnSpPr/>
          <p:nvPr/>
        </p:nvCxnSpPr>
        <p:spPr>
          <a:xfrm rot="5400000">
            <a:off x="362181" y="1919387"/>
            <a:ext cx="4140916" cy="2364863"/>
          </a:xfrm>
          <a:prstGeom prst="bentConnector3">
            <a:avLst>
              <a:gd name="adj1" fmla="val -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26511" y="1241120"/>
            <a:ext cx="21265" cy="372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99591" y="510363"/>
            <a:ext cx="620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initial concentration for each species is set using </a:t>
            </a:r>
            <a:r>
              <a:rPr lang="en-AU" dirty="0" err="1"/>
              <a:t>initial_vals</a:t>
            </a:r>
            <a:r>
              <a:rPr lang="en-AU" dirty="0"/>
              <a:t>.</a:t>
            </a:r>
          </a:p>
          <a:p>
            <a:r>
              <a:rPr lang="en-AU" dirty="0"/>
              <a:t>It is a constant concentration with depth.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9183" y="602696"/>
            <a:ext cx="1054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concentration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97229" y="2817812"/>
            <a:ext cx="55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depth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7275945" y="3494862"/>
            <a:ext cx="450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One day, we will set up the initial condition to read a concentration profile from a file.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900" y="4337538"/>
            <a:ext cx="1670449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58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422" y="1554387"/>
          <a:ext cx="8027774" cy="43050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8610">
                  <a:extLst>
                    <a:ext uri="{9D8B030D-6E8A-4147-A177-3AD203B41FA5}">
                      <a16:colId xmlns:a16="http://schemas.microsoft.com/office/drawing/2014/main" val="125159841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926651541"/>
                    </a:ext>
                  </a:extLst>
                </a:gridCol>
                <a:gridCol w="986473">
                  <a:extLst>
                    <a:ext uri="{9D8B030D-6E8A-4147-A177-3AD203B41FA5}">
                      <a16:colId xmlns:a16="http://schemas.microsoft.com/office/drawing/2014/main" val="3302821623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760077067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437021548"/>
                    </a:ext>
                  </a:extLst>
                </a:gridCol>
                <a:gridCol w="827723">
                  <a:extLst>
                    <a:ext uri="{9D8B030D-6E8A-4147-A177-3AD203B41FA5}">
                      <a16:colId xmlns:a16="http://schemas.microsoft.com/office/drawing/2014/main" val="3297195853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3485234209"/>
                    </a:ext>
                  </a:extLst>
                </a:gridCol>
                <a:gridCol w="908685">
                  <a:extLst>
                    <a:ext uri="{9D8B030D-6E8A-4147-A177-3AD203B41FA5}">
                      <a16:colId xmlns:a16="http://schemas.microsoft.com/office/drawing/2014/main" val="120972293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60267833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95419522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719364678"/>
                    </a:ext>
                  </a:extLst>
                </a:gridCol>
              </a:tblGrid>
              <a:tr h="169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Variables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57750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Solutes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dcolmap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dissConcs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Solids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pcolmap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partConcs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149188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oxy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amm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poml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feoh3a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pH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ubalchg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288863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startSedCol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37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endSedCol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469278"/>
                  </a:ext>
                </a:extLst>
              </a:tr>
              <a:tr h="522221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Depths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r>
                        <a:rPr lang="en-AU" sz="1100">
                          <a:effectLst/>
                        </a:rPr>
                        <a:t>bottomConcs</a:t>
                      </a:r>
                      <a:r>
                        <a:rPr lang="en-AU" sz="8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endParaRPr lang="en-A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depths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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default_vals(2)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default_vals(5)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default_vals(25)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default_vals(37)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95656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02889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643551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68402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491518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650607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626202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112320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647303"/>
                  </a:ext>
                </a:extLst>
              </a:tr>
              <a:tr h="16932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74604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maxnpts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09913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1021" y="577702"/>
            <a:ext cx="377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ydot</a:t>
            </a:r>
            <a:r>
              <a:rPr lang="en-AU" dirty="0"/>
              <a:t> at the end of any one time step 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0643" y="577702"/>
            <a:ext cx="367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model calculates all of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kinetic chemical reactions, then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equilibrium reactions, then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physical transport processes.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70643" y="2455675"/>
            <a:ext cx="367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There is another matrix called ‘</a:t>
            </a:r>
            <a:r>
              <a:rPr lang="en-AU" dirty="0" err="1"/>
              <a:t>ydot</a:t>
            </a:r>
            <a:r>
              <a:rPr lang="en-AU" dirty="0"/>
              <a:t>’, which accounts for all the changes at the end of the time step.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8067" y="3779650"/>
            <a:ext cx="3344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The model then calculates the new y as</a:t>
            </a:r>
          </a:p>
          <a:p>
            <a:pPr algn="ctr"/>
            <a:endParaRPr lang="en-AU" dirty="0"/>
          </a:p>
          <a:p>
            <a:pPr algn="ctr"/>
            <a:r>
              <a:rPr lang="en-AU" dirty="0" err="1"/>
              <a:t>y</a:t>
            </a:r>
            <a:r>
              <a:rPr lang="en-AU" baseline="30000" dirty="0" err="1"/>
              <a:t>t</a:t>
            </a:r>
            <a:r>
              <a:rPr lang="en-AU" dirty="0"/>
              <a:t> = y</a:t>
            </a:r>
            <a:r>
              <a:rPr lang="en-AU" baseline="30000" dirty="0"/>
              <a:t>t-1</a:t>
            </a:r>
            <a:r>
              <a:rPr lang="en-AU" dirty="0"/>
              <a:t> + </a:t>
            </a:r>
            <a:r>
              <a:rPr lang="en-AU" dirty="0" err="1"/>
              <a:t>ydot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7810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-153505" y="2227730"/>
            <a:ext cx="4140916" cy="2364863"/>
          </a:xfrm>
          <a:prstGeom prst="bentConnector3">
            <a:avLst>
              <a:gd name="adj1" fmla="val -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flipH="1">
            <a:off x="1116415" y="1509822"/>
            <a:ext cx="3660259" cy="7038754"/>
          </a:xfrm>
          <a:prstGeom prst="arc">
            <a:avLst>
              <a:gd name="adj1" fmla="val 16134003"/>
              <a:gd name="adj2" fmla="val 6092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Elbow Connector 3"/>
          <p:cNvCxnSpPr/>
          <p:nvPr/>
        </p:nvCxnSpPr>
        <p:spPr>
          <a:xfrm rot="5400000">
            <a:off x="2680076" y="2227730"/>
            <a:ext cx="4140916" cy="2364863"/>
          </a:xfrm>
          <a:prstGeom prst="bentConnector3">
            <a:avLst>
              <a:gd name="adj1" fmla="val -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2071581" y="1509822"/>
            <a:ext cx="3861385" cy="7038754"/>
          </a:xfrm>
          <a:prstGeom prst="arc">
            <a:avLst>
              <a:gd name="adj1" fmla="val 16134003"/>
              <a:gd name="adj2" fmla="val 6092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7782603" y="350873"/>
            <a:ext cx="3902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Over the course of the simulation, the profiles will emerge to whatever they are going to. They may either accumulate with depth or at the surface.</a:t>
            </a:r>
          </a:p>
          <a:p>
            <a:endParaRPr lang="en-AU" dirty="0"/>
          </a:p>
          <a:p>
            <a:r>
              <a:rPr lang="en-AU" dirty="0"/>
              <a:t>If the parameter </a:t>
            </a:r>
          </a:p>
          <a:p>
            <a:r>
              <a:rPr lang="en-AU" dirty="0" err="1"/>
              <a:t>candi%param%ibbc</a:t>
            </a:r>
            <a:r>
              <a:rPr lang="en-AU" dirty="0"/>
              <a:t> ≠ 2, </a:t>
            </a:r>
          </a:p>
          <a:p>
            <a:r>
              <a:rPr lang="en-AU" dirty="0"/>
              <a:t>then they could look like this.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2592" y="1062704"/>
            <a:ext cx="1054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concentration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00638" y="3277820"/>
            <a:ext cx="55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depth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523065" y="1062704"/>
            <a:ext cx="1054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concentration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141111" y="3277820"/>
            <a:ext cx="55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depth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4216128" y="5029199"/>
            <a:ext cx="205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accumulates with depth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5218" y="1777999"/>
            <a:ext cx="205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accumulates at the surface</a:t>
            </a:r>
          </a:p>
        </p:txBody>
      </p:sp>
    </p:spTree>
    <p:extLst>
      <p:ext uri="{BB962C8B-B14F-4D97-AF65-F5344CB8AC3E}">
        <p14:creationId xmlns:p14="http://schemas.microsoft.com/office/powerpoint/2010/main" val="3177460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-219064" y="2546706"/>
            <a:ext cx="4140916" cy="2364863"/>
          </a:xfrm>
          <a:prstGeom prst="bentConnector3">
            <a:avLst>
              <a:gd name="adj1" fmla="val -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flipH="1">
            <a:off x="1137680" y="1754372"/>
            <a:ext cx="3660259" cy="7038754"/>
          </a:xfrm>
          <a:prstGeom prst="arc">
            <a:avLst>
              <a:gd name="adj1" fmla="val 16134003"/>
              <a:gd name="adj2" fmla="val 1914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Elbow Connector 3"/>
          <p:cNvCxnSpPr/>
          <p:nvPr/>
        </p:nvCxnSpPr>
        <p:spPr>
          <a:xfrm rot="5400000">
            <a:off x="2614517" y="2546706"/>
            <a:ext cx="4140916" cy="2364863"/>
          </a:xfrm>
          <a:prstGeom prst="bentConnector3">
            <a:avLst>
              <a:gd name="adj1" fmla="val -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2092846" y="1754372"/>
            <a:ext cx="3861385" cy="5316280"/>
          </a:xfrm>
          <a:prstGeom prst="arc">
            <a:avLst>
              <a:gd name="adj1" fmla="val 16134003"/>
              <a:gd name="adj2" fmla="val 10868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>
            <a:endCxn id="5" idx="2"/>
          </p:cNvCxnSpPr>
          <p:nvPr/>
        </p:nvCxnSpPr>
        <p:spPr>
          <a:xfrm flipV="1">
            <a:off x="4005943" y="5026973"/>
            <a:ext cx="1895996" cy="77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82603" y="350873"/>
            <a:ext cx="36792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However, if </a:t>
            </a:r>
            <a:r>
              <a:rPr lang="en-AU" dirty="0" err="1"/>
              <a:t>ibbc</a:t>
            </a:r>
            <a:r>
              <a:rPr lang="en-AU" dirty="0"/>
              <a:t> = 2, it sets the </a:t>
            </a:r>
            <a:r>
              <a:rPr lang="en-AU" i="1" dirty="0"/>
              <a:t>change between two </a:t>
            </a:r>
            <a:r>
              <a:rPr lang="en-AU" i="1" dirty="0" err="1"/>
              <a:t>timesteps</a:t>
            </a:r>
            <a:r>
              <a:rPr lang="en-AU" i="1" dirty="0"/>
              <a:t> at maximum depth</a:t>
            </a:r>
            <a:r>
              <a:rPr lang="en-AU" dirty="0"/>
              <a:t> to be zero. </a:t>
            </a:r>
          </a:p>
          <a:p>
            <a:endParaRPr lang="en-AU" dirty="0"/>
          </a:p>
          <a:p>
            <a:r>
              <a:rPr lang="en-AU" dirty="0"/>
              <a:t>That means it holds that bottom concentration to be the same as </a:t>
            </a:r>
            <a:r>
              <a:rPr lang="en-AU" dirty="0" err="1"/>
              <a:t>initial_vals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For a variable that accumulates with depth, this can lead to a funky result.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5714" y="1381680"/>
            <a:ext cx="1054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concentration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83760" y="3596796"/>
            <a:ext cx="55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depth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4421890" y="1381680"/>
            <a:ext cx="1054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concentration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039936" y="3596796"/>
            <a:ext cx="55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depth</a:t>
            </a:r>
            <a:endParaRPr lang="en-AU" dirty="0"/>
          </a:p>
        </p:txBody>
      </p:sp>
      <p:cxnSp>
        <p:nvCxnSpPr>
          <p:cNvPr id="13" name="Straight Connector 12"/>
          <p:cNvCxnSpPr>
            <a:stCxn id="3" idx="2"/>
          </p:cNvCxnSpPr>
          <p:nvPr/>
        </p:nvCxnSpPr>
        <p:spPr>
          <a:xfrm>
            <a:off x="1138448" y="5375709"/>
            <a:ext cx="169357" cy="4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0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49425" y="143448"/>
            <a:ext cx="84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Sediment-water connections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2944042" y="-657281"/>
            <a:ext cx="6813977" cy="7012180"/>
            <a:chOff x="2944042" y="-657281"/>
            <a:chExt cx="6813977" cy="7012180"/>
          </a:xfrm>
        </p:grpSpPr>
        <p:sp>
          <p:nvSpPr>
            <p:cNvPr id="10" name="Chord 9"/>
            <p:cNvSpPr/>
            <p:nvPr/>
          </p:nvSpPr>
          <p:spPr>
            <a:xfrm rot="19060894">
              <a:off x="3340217" y="-657281"/>
              <a:ext cx="6417802" cy="5921864"/>
            </a:xfrm>
            <a:prstGeom prst="chord">
              <a:avLst>
                <a:gd name="adj1" fmla="val 3864522"/>
                <a:gd name="adj2" fmla="val 12084819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/>
            <p:cNvSpPr txBox="1"/>
            <p:nvPr/>
          </p:nvSpPr>
          <p:spPr>
            <a:xfrm rot="3385910">
              <a:off x="3031167" y="3336136"/>
              <a:ext cx="872284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4</a:t>
              </a:r>
              <a:endParaRPr lang="en-AU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4468767">
              <a:off x="2648705" y="2538194"/>
              <a:ext cx="898451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5</a:t>
              </a:r>
              <a:endParaRPr lang="en-A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 rot="3073863">
              <a:off x="3588883" y="4014259"/>
              <a:ext cx="758787" cy="31275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3</a:t>
              </a:r>
              <a:endParaRPr lang="en-AU" sz="1400" dirty="0"/>
            </a:p>
          </p:txBody>
        </p:sp>
        <p:sp>
          <p:nvSpPr>
            <p:cNvPr id="27" name="Block Arc 26"/>
            <p:cNvSpPr/>
            <p:nvPr/>
          </p:nvSpPr>
          <p:spPr>
            <a:xfrm rot="10800000">
              <a:off x="4608797" y="4352844"/>
              <a:ext cx="3469360" cy="1168351"/>
            </a:xfrm>
            <a:prstGeom prst="blockArc">
              <a:avLst>
                <a:gd name="adj1" fmla="val 10800000"/>
                <a:gd name="adj2" fmla="val 21579473"/>
                <a:gd name="adj3" fmla="val 22841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886758">
              <a:off x="4053836" y="4554290"/>
              <a:ext cx="758787" cy="31275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2</a:t>
              </a:r>
              <a:endParaRPr lang="en-AU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8849908">
              <a:off x="7979789" y="4515609"/>
              <a:ext cx="758787" cy="31275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2</a:t>
              </a:r>
              <a:endParaRPr lang="en-A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8602646">
              <a:off x="8461126" y="3968046"/>
              <a:ext cx="758787" cy="31275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3</a:t>
              </a:r>
              <a:endParaRPr lang="en-AU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7689507">
              <a:off x="8841083" y="3251486"/>
              <a:ext cx="872284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4</a:t>
              </a:r>
              <a:endParaRPr lang="en-AU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6969587">
              <a:off x="9124572" y="2469656"/>
              <a:ext cx="776368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5</a:t>
              </a:r>
              <a:endParaRPr lang="en-AU" sz="1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347397" y="5250703"/>
              <a:ext cx="20733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1</a:t>
              </a:r>
              <a:endParaRPr lang="en-AU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70684" y="4432442"/>
              <a:ext cx="134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default_vals</a:t>
              </a:r>
              <a:endParaRPr lang="en-AU" i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70684" y="5985567"/>
              <a:ext cx="1149586" cy="369332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solidFill>
                    <a:schemeClr val="accent4">
                      <a:lumMod val="50000"/>
                    </a:schemeClr>
                  </a:solidFill>
                </a:rPr>
                <a:t>deep_vals</a:t>
              </a:r>
              <a:endParaRPr lang="en-AU" i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12752831">
              <a:off x="4989322" y="5272110"/>
              <a:ext cx="1424210" cy="915392"/>
            </a:xfrm>
            <a:prstGeom prst="arc">
              <a:avLst>
                <a:gd name="adj1" fmla="val 15045005"/>
                <a:gd name="adj2" fmla="val 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Arc 41"/>
            <p:cNvSpPr/>
            <p:nvPr/>
          </p:nvSpPr>
          <p:spPr>
            <a:xfrm rot="1033313">
              <a:off x="6089199" y="4510091"/>
              <a:ext cx="1447112" cy="810770"/>
            </a:xfrm>
            <a:prstGeom prst="arc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Arc 43"/>
            <p:cNvSpPr/>
            <p:nvPr/>
          </p:nvSpPr>
          <p:spPr>
            <a:xfrm rot="19498445">
              <a:off x="6461590" y="4412112"/>
              <a:ext cx="1685914" cy="1358122"/>
            </a:xfrm>
            <a:prstGeom prst="arc">
              <a:avLst>
                <a:gd name="adj1" fmla="val 16200000"/>
                <a:gd name="adj2" fmla="val 6382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Arc 44"/>
            <p:cNvSpPr/>
            <p:nvPr/>
          </p:nvSpPr>
          <p:spPr>
            <a:xfrm rot="19498445">
              <a:off x="5811280" y="4384110"/>
              <a:ext cx="3047003" cy="1420726"/>
            </a:xfrm>
            <a:prstGeom prst="arc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Arc 45"/>
            <p:cNvSpPr/>
            <p:nvPr/>
          </p:nvSpPr>
          <p:spPr>
            <a:xfrm rot="19498445">
              <a:off x="5008697" y="4426612"/>
              <a:ext cx="4370577" cy="955604"/>
            </a:xfrm>
            <a:prstGeom prst="arc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Arc 46"/>
            <p:cNvSpPr/>
            <p:nvPr/>
          </p:nvSpPr>
          <p:spPr>
            <a:xfrm rot="10800000">
              <a:off x="4289784" y="3638351"/>
              <a:ext cx="2529387" cy="2546394"/>
            </a:xfrm>
            <a:prstGeom prst="arc">
              <a:avLst>
                <a:gd name="adj1" fmla="val 16200000"/>
                <a:gd name="adj2" fmla="val 254118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Arc 47"/>
            <p:cNvSpPr/>
            <p:nvPr/>
          </p:nvSpPr>
          <p:spPr>
            <a:xfrm rot="10800000">
              <a:off x="3877267" y="2532993"/>
              <a:ext cx="3397778" cy="3651752"/>
            </a:xfrm>
            <a:prstGeom prst="arc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9" name="Arc 48"/>
          <p:cNvSpPr/>
          <p:nvPr/>
        </p:nvSpPr>
        <p:spPr>
          <a:xfrm rot="10800000">
            <a:off x="3366412" y="939867"/>
            <a:ext cx="4190525" cy="5244879"/>
          </a:xfrm>
          <a:prstGeom prst="arc">
            <a:avLst>
              <a:gd name="adj1" fmla="val 16200000"/>
              <a:gd name="adj2" fmla="val 21444905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/>
          <p:cNvSpPr txBox="1"/>
          <p:nvPr/>
        </p:nvSpPr>
        <p:spPr>
          <a:xfrm>
            <a:off x="10092422" y="6354899"/>
            <a:ext cx="191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&amp;aed2_sed_candi</a:t>
            </a:r>
            <a:endParaRPr lang="en-A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0092422" y="5800901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aed2.nml</a:t>
            </a:r>
            <a:endParaRPr lang="en-AU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09760" y="667269"/>
            <a:ext cx="11796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simplest way to run the sediment model is by disregarding the lake. </a:t>
            </a:r>
          </a:p>
          <a:p>
            <a:r>
              <a:rPr lang="en-AU" dirty="0"/>
              <a:t>The sediment-water interface is set with </a:t>
            </a:r>
            <a:r>
              <a:rPr lang="en-AU" dirty="0" err="1"/>
              <a:t>default_vals</a:t>
            </a:r>
            <a:r>
              <a:rPr lang="en-AU" dirty="0"/>
              <a:t> for all solutes (</a:t>
            </a:r>
            <a:r>
              <a:rPr lang="en-AU" dirty="0" err="1"/>
              <a:t>mmol</a:t>
            </a:r>
            <a:r>
              <a:rPr lang="en-AU" dirty="0"/>
              <a:t> m</a:t>
            </a:r>
            <a:r>
              <a:rPr lang="en-AU" baseline="30000" dirty="0"/>
              <a:t>-3</a:t>
            </a:r>
            <a:r>
              <a:rPr lang="en-AU" dirty="0"/>
              <a:t>) and solids (</a:t>
            </a:r>
            <a:r>
              <a:rPr lang="en-AU" dirty="0" err="1"/>
              <a:t>mmol</a:t>
            </a:r>
            <a:r>
              <a:rPr lang="en-AU" dirty="0"/>
              <a:t> m</a:t>
            </a:r>
            <a:r>
              <a:rPr lang="en-AU" baseline="30000" dirty="0"/>
              <a:t>-2</a:t>
            </a:r>
            <a:r>
              <a:rPr lang="en-AU" dirty="0"/>
              <a:t> y</a:t>
            </a:r>
            <a:r>
              <a:rPr lang="en-AU" baseline="30000" dirty="0"/>
              <a:t>-1</a:t>
            </a:r>
            <a:r>
              <a:rPr lang="en-AU" dirty="0"/>
              <a:t>). </a:t>
            </a:r>
          </a:p>
          <a:p>
            <a:r>
              <a:rPr lang="en-AU" dirty="0"/>
              <a:t>The interface beneath the bottommost sediment layer is set using </a:t>
            </a:r>
            <a:r>
              <a:rPr lang="en-AU" dirty="0" err="1"/>
              <a:t>deep_vals</a:t>
            </a:r>
            <a:r>
              <a:rPr lang="en-AU" dirty="0"/>
              <a:t>, if a positive number is present.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95957" y="2692082"/>
            <a:ext cx="1341766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this case ibc2 = 1 or 2</a:t>
            </a:r>
            <a:endParaRPr lang="en-AU" dirty="0"/>
          </a:p>
        </p:txBody>
      </p:sp>
      <p:sp>
        <p:nvSpPr>
          <p:cNvPr id="72" name="TextBox 71"/>
          <p:cNvSpPr txBox="1"/>
          <p:nvPr/>
        </p:nvSpPr>
        <p:spPr>
          <a:xfrm>
            <a:off x="947266" y="5477735"/>
            <a:ext cx="1341766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this case </a:t>
            </a:r>
            <a:r>
              <a:rPr lang="en-US" dirty="0" err="1"/>
              <a:t>ibbc</a:t>
            </a:r>
            <a:r>
              <a:rPr lang="en-US" dirty="0"/>
              <a:t> =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343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06720" y="-3387781"/>
            <a:ext cx="6444599" cy="6462117"/>
            <a:chOff x="3313420" y="-657281"/>
            <a:chExt cx="6444599" cy="6462117"/>
          </a:xfrm>
        </p:grpSpPr>
        <p:grpSp>
          <p:nvGrpSpPr>
            <p:cNvPr id="22" name="Group 21"/>
            <p:cNvGrpSpPr/>
            <p:nvPr/>
          </p:nvGrpSpPr>
          <p:grpSpPr>
            <a:xfrm>
              <a:off x="3313420" y="-657281"/>
              <a:ext cx="6444599" cy="6427515"/>
              <a:chOff x="3313420" y="-657281"/>
              <a:chExt cx="6444599" cy="6427515"/>
            </a:xfrm>
          </p:grpSpPr>
          <p:sp>
            <p:nvSpPr>
              <p:cNvPr id="21" name="Chord 20"/>
              <p:cNvSpPr/>
              <p:nvPr/>
            </p:nvSpPr>
            <p:spPr>
              <a:xfrm rot="19060894">
                <a:off x="3340217" y="-657281"/>
                <a:ext cx="6417802" cy="5921864"/>
              </a:xfrm>
              <a:prstGeom prst="chord">
                <a:avLst>
                  <a:gd name="adj1" fmla="val 3864522"/>
                  <a:gd name="adj2" fmla="val 12084819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900000" scaled="1"/>
                <a:tileRect/>
              </a:gra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 rot="3385910">
                <a:off x="3031167" y="3336136"/>
                <a:ext cx="872284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4</a:t>
                </a:r>
                <a:endParaRPr lang="en-AU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 rot="3073863">
                <a:off x="3588883" y="4014259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3</a:t>
                </a:r>
                <a:endParaRPr lang="en-AU" sz="1400" dirty="0"/>
              </a:p>
            </p:txBody>
          </p:sp>
          <p:sp>
            <p:nvSpPr>
              <p:cNvPr id="5" name="Block Arc 4"/>
              <p:cNvSpPr/>
              <p:nvPr/>
            </p:nvSpPr>
            <p:spPr>
              <a:xfrm rot="10800000">
                <a:off x="4608797" y="4352844"/>
                <a:ext cx="3469360" cy="1168351"/>
              </a:xfrm>
              <a:prstGeom prst="blockArc">
                <a:avLst>
                  <a:gd name="adj1" fmla="val 10800000"/>
                  <a:gd name="adj2" fmla="val 21579473"/>
                  <a:gd name="adj3" fmla="val 22841"/>
                </a:avLst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886758">
                <a:off x="4053836" y="4554290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2</a:t>
                </a:r>
                <a:endParaRPr lang="en-AU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8849908">
                <a:off x="7979789" y="4515609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2</a:t>
                </a:r>
                <a:endParaRPr lang="en-AU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8602646">
                <a:off x="8461126" y="3968046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3</a:t>
                </a:r>
                <a:endParaRPr lang="en-AU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7689507">
                <a:off x="8841083" y="3251486"/>
                <a:ext cx="872284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4</a:t>
                </a:r>
                <a:endParaRPr lang="en-AU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47397" y="5250703"/>
                <a:ext cx="20733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1</a:t>
                </a:r>
                <a:endParaRPr lang="en-AU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70684" y="4432442"/>
                <a:ext cx="134176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/>
                  <a:t>default_vals</a:t>
                </a:r>
                <a:endParaRPr lang="en-AU" i="1" dirty="0"/>
              </a:p>
            </p:txBody>
          </p:sp>
          <p:sp>
            <p:nvSpPr>
              <p:cNvPr id="15" name="Arc 14"/>
              <p:cNvSpPr/>
              <p:nvPr/>
            </p:nvSpPr>
            <p:spPr>
              <a:xfrm rot="1033313">
                <a:off x="6089199" y="4510091"/>
                <a:ext cx="1447112" cy="810770"/>
              </a:xfrm>
              <a:prstGeom prst="arc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Arc 15"/>
              <p:cNvSpPr/>
              <p:nvPr/>
            </p:nvSpPr>
            <p:spPr>
              <a:xfrm rot="19498445">
                <a:off x="6461590" y="4412112"/>
                <a:ext cx="1685914" cy="1358122"/>
              </a:xfrm>
              <a:prstGeom prst="arc">
                <a:avLst>
                  <a:gd name="adj1" fmla="val 16200000"/>
                  <a:gd name="adj2" fmla="val 6382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7" name="Arc 16"/>
            <p:cNvSpPr/>
            <p:nvPr/>
          </p:nvSpPr>
          <p:spPr>
            <a:xfrm rot="19498445">
              <a:off x="5811280" y="4384110"/>
              <a:ext cx="3047003" cy="1420726"/>
            </a:xfrm>
            <a:prstGeom prst="arc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Arc 17"/>
            <p:cNvSpPr/>
            <p:nvPr/>
          </p:nvSpPr>
          <p:spPr>
            <a:xfrm rot="19498445">
              <a:off x="5008697" y="4426612"/>
              <a:ext cx="4370577" cy="955604"/>
            </a:xfrm>
            <a:prstGeom prst="arc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021" y="3572126"/>
            <a:ext cx="6529382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46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95620" y="-3349681"/>
            <a:ext cx="6444599" cy="7012180"/>
            <a:chOff x="3313420" y="-657281"/>
            <a:chExt cx="6444599" cy="7012180"/>
          </a:xfrm>
        </p:grpSpPr>
        <p:grpSp>
          <p:nvGrpSpPr>
            <p:cNvPr id="2" name="Group 1"/>
            <p:cNvGrpSpPr/>
            <p:nvPr/>
          </p:nvGrpSpPr>
          <p:grpSpPr>
            <a:xfrm>
              <a:off x="3313420" y="-657281"/>
              <a:ext cx="6444599" cy="7012180"/>
              <a:chOff x="3313420" y="-657281"/>
              <a:chExt cx="6444599" cy="7012180"/>
            </a:xfrm>
          </p:grpSpPr>
          <p:sp>
            <p:nvSpPr>
              <p:cNvPr id="3" name="Chord 2"/>
              <p:cNvSpPr/>
              <p:nvPr/>
            </p:nvSpPr>
            <p:spPr>
              <a:xfrm rot="19060894">
                <a:off x="3340217" y="-657281"/>
                <a:ext cx="6417802" cy="5921864"/>
              </a:xfrm>
              <a:prstGeom prst="chord">
                <a:avLst>
                  <a:gd name="adj1" fmla="val 3864522"/>
                  <a:gd name="adj2" fmla="val 12084819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900000" scaled="1"/>
                <a:tileRect/>
              </a:gra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 rot="3385910">
                <a:off x="3031167" y="3336136"/>
                <a:ext cx="872284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4</a:t>
                </a:r>
                <a:endParaRPr lang="en-AU" sz="14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3073863">
                <a:off x="3588883" y="4014259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3</a:t>
                </a:r>
                <a:endParaRPr lang="en-AU" sz="1400" dirty="0"/>
              </a:p>
            </p:txBody>
          </p:sp>
          <p:sp>
            <p:nvSpPr>
              <p:cNvPr id="7" name="Block Arc 6"/>
              <p:cNvSpPr/>
              <p:nvPr/>
            </p:nvSpPr>
            <p:spPr>
              <a:xfrm rot="10800000">
                <a:off x="4608797" y="4352844"/>
                <a:ext cx="3469360" cy="1168351"/>
              </a:xfrm>
              <a:prstGeom prst="blockArc">
                <a:avLst>
                  <a:gd name="adj1" fmla="val 10800000"/>
                  <a:gd name="adj2" fmla="val 21579473"/>
                  <a:gd name="adj3" fmla="val 22841"/>
                </a:avLst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2886758">
                <a:off x="4053836" y="4554290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2</a:t>
                </a:r>
                <a:endParaRPr lang="en-AU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849908">
                <a:off x="7979789" y="4515609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2</a:t>
                </a:r>
                <a:endParaRPr lang="en-AU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8602646">
                <a:off x="8461126" y="3968046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3</a:t>
                </a:r>
                <a:endParaRPr lang="en-AU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7689507">
                <a:off x="8841083" y="3251486"/>
                <a:ext cx="872284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4</a:t>
                </a:r>
                <a:endParaRPr lang="en-AU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47397" y="5250703"/>
                <a:ext cx="20733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1</a:t>
                </a:r>
                <a:endParaRPr lang="en-AU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570684" y="5985567"/>
                <a:ext cx="1149586" cy="36933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solidFill>
                      <a:schemeClr val="accent4">
                        <a:lumMod val="50000"/>
                      </a:schemeClr>
                    </a:solidFill>
                  </a:rPr>
                  <a:t>deep_vals</a:t>
                </a:r>
                <a:endParaRPr lang="en-AU" i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Arc 15"/>
              <p:cNvSpPr/>
              <p:nvPr/>
            </p:nvSpPr>
            <p:spPr>
              <a:xfrm rot="12752831">
                <a:off x="4989322" y="5272110"/>
                <a:ext cx="1424210" cy="915392"/>
              </a:xfrm>
              <a:prstGeom prst="arc">
                <a:avLst>
                  <a:gd name="adj1" fmla="val 15045005"/>
                  <a:gd name="adj2" fmla="val 0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Arc 20"/>
              <p:cNvSpPr/>
              <p:nvPr/>
            </p:nvSpPr>
            <p:spPr>
              <a:xfrm rot="10800000">
                <a:off x="4289784" y="3638351"/>
                <a:ext cx="2529387" cy="2546394"/>
              </a:xfrm>
              <a:prstGeom prst="arc">
                <a:avLst>
                  <a:gd name="adj1" fmla="val 16200000"/>
                  <a:gd name="adj2" fmla="val 254118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Arc 21"/>
              <p:cNvSpPr/>
              <p:nvPr/>
            </p:nvSpPr>
            <p:spPr>
              <a:xfrm rot="10800000">
                <a:off x="3877267" y="2532993"/>
                <a:ext cx="3397778" cy="3651752"/>
              </a:xfrm>
              <a:prstGeom prst="arc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0800000">
              <a:off x="3366412" y="939867"/>
              <a:ext cx="4190525" cy="5244879"/>
            </a:xfrm>
            <a:prstGeom prst="arc">
              <a:avLst>
                <a:gd name="adj1" fmla="val 16200000"/>
                <a:gd name="adj2" fmla="val 21444905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275" y="3039190"/>
            <a:ext cx="6529382" cy="3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3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422" y="1554387"/>
          <a:ext cx="8027774" cy="42251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8610">
                  <a:extLst>
                    <a:ext uri="{9D8B030D-6E8A-4147-A177-3AD203B41FA5}">
                      <a16:colId xmlns:a16="http://schemas.microsoft.com/office/drawing/2014/main" val="125159841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926651541"/>
                    </a:ext>
                  </a:extLst>
                </a:gridCol>
                <a:gridCol w="986473">
                  <a:extLst>
                    <a:ext uri="{9D8B030D-6E8A-4147-A177-3AD203B41FA5}">
                      <a16:colId xmlns:a16="http://schemas.microsoft.com/office/drawing/2014/main" val="3302821623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760077067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437021548"/>
                    </a:ext>
                  </a:extLst>
                </a:gridCol>
                <a:gridCol w="827723">
                  <a:extLst>
                    <a:ext uri="{9D8B030D-6E8A-4147-A177-3AD203B41FA5}">
                      <a16:colId xmlns:a16="http://schemas.microsoft.com/office/drawing/2014/main" val="3297195853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3485234209"/>
                    </a:ext>
                  </a:extLst>
                </a:gridCol>
                <a:gridCol w="908685">
                  <a:extLst>
                    <a:ext uri="{9D8B030D-6E8A-4147-A177-3AD203B41FA5}">
                      <a16:colId xmlns:a16="http://schemas.microsoft.com/office/drawing/2014/main" val="120972293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60267833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95419522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719364678"/>
                    </a:ext>
                  </a:extLst>
                </a:gridCol>
              </a:tblGrid>
              <a:tr h="169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Variables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57750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Solutes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dcolmap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dissConcs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Solids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pcolmap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partConcs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149188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oxy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amm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poml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feoh3a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pH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ubalchg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288863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startSedCol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37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endSedCol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469278"/>
                  </a:ext>
                </a:extLst>
              </a:tr>
              <a:tr h="522221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Depths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r>
                        <a:rPr lang="en-AU" sz="1100">
                          <a:effectLst/>
                        </a:rPr>
                        <a:t>bottomConcs</a:t>
                      </a:r>
                      <a:r>
                        <a:rPr lang="en-AU" sz="8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endParaRPr lang="en-A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depths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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(2)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(5)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(25)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(37)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7.9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8.0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95656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02889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643551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68402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491518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650607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626202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112320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647303"/>
                  </a:ext>
                </a:extLst>
              </a:tr>
              <a:tr h="16932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74604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maxnpts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09913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95829" y="211172"/>
            <a:ext cx="354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method of choosing the concentration in the top depth, fixed at each time step, is set using candi%param%ibc2. It could 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0 - linked variables if present; otherwise </a:t>
            </a:r>
            <a:r>
              <a:rPr lang="en-AU" dirty="0" err="1"/>
              <a:t>default_vals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 – only </a:t>
            </a:r>
            <a:r>
              <a:rPr lang="en-AU" dirty="0" err="1"/>
              <a:t>default_vals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2 – only </a:t>
            </a:r>
            <a:r>
              <a:rPr lang="en-AU" dirty="0" err="1"/>
              <a:t>default_vals</a:t>
            </a:r>
            <a:r>
              <a:rPr lang="en-AU" dirty="0"/>
              <a:t>, except </a:t>
            </a:r>
            <a:r>
              <a:rPr lang="en-AU" dirty="0" err="1"/>
              <a:t>pomspecial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10 – values from swibc.dat if present; otherwise default-</a:t>
            </a:r>
            <a:r>
              <a:rPr lang="en-AU" dirty="0" err="1"/>
              <a:t>vals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58483" y="418045"/>
            <a:ext cx="4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 at the surface layer at every time step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95828" y="5051687"/>
            <a:ext cx="3416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aed2_seddiagenesis, these are refreshed at every </a:t>
            </a:r>
            <a:r>
              <a:rPr lang="en-AU" dirty="0" err="1"/>
              <a:t>timestep</a:t>
            </a:r>
            <a:r>
              <a:rPr lang="en-AU" dirty="0"/>
              <a:t> using </a:t>
            </a:r>
            <a:r>
              <a:rPr lang="en-AU" dirty="0" err="1"/>
              <a:t>candi%PartFluxes</a:t>
            </a:r>
            <a:r>
              <a:rPr lang="en-AU" dirty="0"/>
              <a:t> for solids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26" y="3574865"/>
            <a:ext cx="3048575" cy="12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194471" y="337529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&amp;morphometry</a:t>
            </a:r>
            <a:endParaRPr lang="en-AU" b="1" dirty="0"/>
          </a:p>
        </p:txBody>
      </p:sp>
      <p:sp>
        <p:nvSpPr>
          <p:cNvPr id="16" name="Freeform 15"/>
          <p:cNvSpPr/>
          <p:nvPr/>
        </p:nvSpPr>
        <p:spPr>
          <a:xfrm>
            <a:off x="-12700" y="2336800"/>
            <a:ext cx="12217400" cy="4533900"/>
          </a:xfrm>
          <a:custGeom>
            <a:avLst/>
            <a:gdLst>
              <a:gd name="connsiteX0" fmla="*/ 7493000 w 12217400"/>
              <a:gd name="connsiteY0" fmla="*/ 2209800 h 4533900"/>
              <a:gd name="connsiteX1" fmla="*/ 8267700 w 12217400"/>
              <a:gd name="connsiteY1" fmla="*/ 1955800 h 4533900"/>
              <a:gd name="connsiteX2" fmla="*/ 8521700 w 12217400"/>
              <a:gd name="connsiteY2" fmla="*/ 1625600 h 4533900"/>
              <a:gd name="connsiteX3" fmla="*/ 8661400 w 12217400"/>
              <a:gd name="connsiteY3" fmla="*/ 1092200 h 4533900"/>
              <a:gd name="connsiteX4" fmla="*/ 8877300 w 12217400"/>
              <a:gd name="connsiteY4" fmla="*/ 469900 h 4533900"/>
              <a:gd name="connsiteX5" fmla="*/ 9398000 w 12217400"/>
              <a:gd name="connsiteY5" fmla="*/ 368300 h 4533900"/>
              <a:gd name="connsiteX6" fmla="*/ 10210800 w 12217400"/>
              <a:gd name="connsiteY6" fmla="*/ 0 h 4533900"/>
              <a:gd name="connsiteX7" fmla="*/ 10896600 w 12217400"/>
              <a:gd name="connsiteY7" fmla="*/ 152400 h 4533900"/>
              <a:gd name="connsiteX8" fmla="*/ 11531600 w 12217400"/>
              <a:gd name="connsiteY8" fmla="*/ 647700 h 4533900"/>
              <a:gd name="connsiteX9" fmla="*/ 12217400 w 12217400"/>
              <a:gd name="connsiteY9" fmla="*/ 774700 h 4533900"/>
              <a:gd name="connsiteX10" fmla="*/ 12204700 w 12217400"/>
              <a:gd name="connsiteY10" fmla="*/ 4533900 h 4533900"/>
              <a:gd name="connsiteX11" fmla="*/ 0 w 12217400"/>
              <a:gd name="connsiteY11" fmla="*/ 4521200 h 4533900"/>
              <a:gd name="connsiteX12" fmla="*/ 0 w 12217400"/>
              <a:gd name="connsiteY12" fmla="*/ 4127500 h 4533900"/>
              <a:gd name="connsiteX13" fmla="*/ 2209800 w 12217400"/>
              <a:gd name="connsiteY13" fmla="*/ 4178300 h 4533900"/>
              <a:gd name="connsiteX14" fmla="*/ 2667000 w 12217400"/>
              <a:gd name="connsiteY14" fmla="*/ 4013200 h 4533900"/>
              <a:gd name="connsiteX15" fmla="*/ 3251200 w 12217400"/>
              <a:gd name="connsiteY15" fmla="*/ 3556000 h 4533900"/>
              <a:gd name="connsiteX16" fmla="*/ 3771900 w 12217400"/>
              <a:gd name="connsiteY16" fmla="*/ 2755900 h 4533900"/>
              <a:gd name="connsiteX17" fmla="*/ 3987800 w 12217400"/>
              <a:gd name="connsiteY17" fmla="*/ 2095500 h 4533900"/>
              <a:gd name="connsiteX18" fmla="*/ 4013200 w 12217400"/>
              <a:gd name="connsiteY18" fmla="*/ 1270000 h 4533900"/>
              <a:gd name="connsiteX19" fmla="*/ 4318000 w 12217400"/>
              <a:gd name="connsiteY19" fmla="*/ 609600 h 4533900"/>
              <a:gd name="connsiteX20" fmla="*/ 4749800 w 12217400"/>
              <a:gd name="connsiteY20" fmla="*/ 317500 h 4533900"/>
              <a:gd name="connsiteX21" fmla="*/ 5130800 w 12217400"/>
              <a:gd name="connsiteY21" fmla="*/ 101600 h 4533900"/>
              <a:gd name="connsiteX22" fmla="*/ 5422900 w 12217400"/>
              <a:gd name="connsiteY22" fmla="*/ 114300 h 4533900"/>
              <a:gd name="connsiteX23" fmla="*/ 6019800 w 12217400"/>
              <a:gd name="connsiteY23" fmla="*/ 571500 h 4533900"/>
              <a:gd name="connsiteX24" fmla="*/ 6248400 w 12217400"/>
              <a:gd name="connsiteY24" fmla="*/ 965200 h 4533900"/>
              <a:gd name="connsiteX25" fmla="*/ 6350000 w 12217400"/>
              <a:gd name="connsiteY25" fmla="*/ 1079500 h 4533900"/>
              <a:gd name="connsiteX26" fmla="*/ 6489700 w 12217400"/>
              <a:gd name="connsiteY26" fmla="*/ 1612900 h 4533900"/>
              <a:gd name="connsiteX27" fmla="*/ 6642100 w 12217400"/>
              <a:gd name="connsiteY27" fmla="*/ 1879600 h 4533900"/>
              <a:gd name="connsiteX28" fmla="*/ 7035800 w 12217400"/>
              <a:gd name="connsiteY28" fmla="*/ 2082800 h 4533900"/>
              <a:gd name="connsiteX29" fmla="*/ 7581900 w 12217400"/>
              <a:gd name="connsiteY29" fmla="*/ 2209800 h 4533900"/>
              <a:gd name="connsiteX30" fmla="*/ 7645400 w 12217400"/>
              <a:gd name="connsiteY30" fmla="*/ 2197100 h 453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7400" h="4533900">
                <a:moveTo>
                  <a:pt x="7493000" y="2209800"/>
                </a:moveTo>
                <a:lnTo>
                  <a:pt x="8267700" y="1955800"/>
                </a:lnTo>
                <a:lnTo>
                  <a:pt x="8521700" y="1625600"/>
                </a:lnTo>
                <a:lnTo>
                  <a:pt x="8661400" y="1092200"/>
                </a:lnTo>
                <a:lnTo>
                  <a:pt x="8877300" y="469900"/>
                </a:lnTo>
                <a:lnTo>
                  <a:pt x="9398000" y="368300"/>
                </a:lnTo>
                <a:lnTo>
                  <a:pt x="10210800" y="0"/>
                </a:lnTo>
                <a:lnTo>
                  <a:pt x="10896600" y="152400"/>
                </a:lnTo>
                <a:lnTo>
                  <a:pt x="11531600" y="647700"/>
                </a:lnTo>
                <a:lnTo>
                  <a:pt x="12217400" y="774700"/>
                </a:lnTo>
                <a:cubicBezTo>
                  <a:pt x="12213167" y="2027767"/>
                  <a:pt x="12208933" y="3280833"/>
                  <a:pt x="12204700" y="4533900"/>
                </a:cubicBezTo>
                <a:lnTo>
                  <a:pt x="0" y="4521200"/>
                </a:lnTo>
                <a:lnTo>
                  <a:pt x="0" y="4127500"/>
                </a:lnTo>
                <a:lnTo>
                  <a:pt x="2209800" y="4178300"/>
                </a:lnTo>
                <a:lnTo>
                  <a:pt x="2667000" y="4013200"/>
                </a:lnTo>
                <a:lnTo>
                  <a:pt x="3251200" y="3556000"/>
                </a:lnTo>
                <a:lnTo>
                  <a:pt x="3771900" y="2755900"/>
                </a:lnTo>
                <a:lnTo>
                  <a:pt x="3987800" y="2095500"/>
                </a:lnTo>
                <a:lnTo>
                  <a:pt x="4013200" y="1270000"/>
                </a:lnTo>
                <a:lnTo>
                  <a:pt x="4318000" y="609600"/>
                </a:lnTo>
                <a:lnTo>
                  <a:pt x="4749800" y="317500"/>
                </a:lnTo>
                <a:lnTo>
                  <a:pt x="5130800" y="101600"/>
                </a:lnTo>
                <a:lnTo>
                  <a:pt x="5422900" y="114300"/>
                </a:lnTo>
                <a:lnTo>
                  <a:pt x="6019800" y="571500"/>
                </a:lnTo>
                <a:lnTo>
                  <a:pt x="6248400" y="965200"/>
                </a:lnTo>
                <a:lnTo>
                  <a:pt x="6350000" y="1079500"/>
                </a:lnTo>
                <a:lnTo>
                  <a:pt x="6489700" y="1612900"/>
                </a:lnTo>
                <a:lnTo>
                  <a:pt x="6642100" y="1879600"/>
                </a:lnTo>
                <a:lnTo>
                  <a:pt x="7035800" y="2082800"/>
                </a:lnTo>
                <a:lnTo>
                  <a:pt x="7581900" y="2209800"/>
                </a:lnTo>
                <a:lnTo>
                  <a:pt x="7645400" y="2197100"/>
                </a:lnTo>
              </a:path>
            </a:pathLst>
          </a:custGeom>
          <a:solidFill>
            <a:schemeClr val="accent2">
              <a:lumMod val="50000"/>
              <a:alpha val="15000"/>
            </a:schemeClr>
          </a:solidFill>
          <a:ln>
            <a:solidFill>
              <a:schemeClr val="accent2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hord 1"/>
          <p:cNvSpPr/>
          <p:nvPr/>
        </p:nvSpPr>
        <p:spPr>
          <a:xfrm rot="19060894">
            <a:off x="6307559" y="2209531"/>
            <a:ext cx="2328969" cy="2359913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 20"/>
          <p:cNvSpPr/>
          <p:nvPr/>
        </p:nvSpPr>
        <p:spPr>
          <a:xfrm>
            <a:off x="-12700" y="4889500"/>
            <a:ext cx="3810000" cy="1638300"/>
          </a:xfrm>
          <a:custGeom>
            <a:avLst/>
            <a:gdLst>
              <a:gd name="connsiteX0" fmla="*/ 4000500 w 4000500"/>
              <a:gd name="connsiteY0" fmla="*/ 50800 h 2159000"/>
              <a:gd name="connsiteX1" fmla="*/ 0 w 4000500"/>
              <a:gd name="connsiteY1" fmla="*/ 0 h 2159000"/>
              <a:gd name="connsiteX2" fmla="*/ 12700 w 4000500"/>
              <a:gd name="connsiteY2" fmla="*/ 2108200 h 2159000"/>
              <a:gd name="connsiteX3" fmla="*/ 2209800 w 4000500"/>
              <a:gd name="connsiteY3" fmla="*/ 2159000 h 2159000"/>
              <a:gd name="connsiteX4" fmla="*/ 2705100 w 4000500"/>
              <a:gd name="connsiteY4" fmla="*/ 1993900 h 2159000"/>
              <a:gd name="connsiteX5" fmla="*/ 3276600 w 4000500"/>
              <a:gd name="connsiteY5" fmla="*/ 1511300 h 2159000"/>
              <a:gd name="connsiteX6" fmla="*/ 3784600 w 4000500"/>
              <a:gd name="connsiteY6" fmla="*/ 736600 h 2159000"/>
              <a:gd name="connsiteX7" fmla="*/ 4000500 w 4000500"/>
              <a:gd name="connsiteY7" fmla="*/ 50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0" h="2159000">
                <a:moveTo>
                  <a:pt x="4000500" y="50800"/>
                </a:moveTo>
                <a:lnTo>
                  <a:pt x="0" y="0"/>
                </a:lnTo>
                <a:cubicBezTo>
                  <a:pt x="4233" y="702733"/>
                  <a:pt x="8467" y="1405467"/>
                  <a:pt x="12700" y="2108200"/>
                </a:cubicBezTo>
                <a:lnTo>
                  <a:pt x="2209800" y="2159000"/>
                </a:lnTo>
                <a:lnTo>
                  <a:pt x="2705100" y="1993900"/>
                </a:lnTo>
                <a:lnTo>
                  <a:pt x="3276600" y="1511300"/>
                </a:lnTo>
                <a:lnTo>
                  <a:pt x="3784600" y="736600"/>
                </a:lnTo>
                <a:lnTo>
                  <a:pt x="4000500" y="508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00CCFF">
                  <a:alpha val="3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605450" y="2475042"/>
            <a:ext cx="4160850" cy="2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84077" y="2183937"/>
            <a:ext cx="12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bsn_len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1517429" y="114300"/>
            <a:ext cx="817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parameters to do with basin length and width, </a:t>
            </a:r>
          </a:p>
          <a:p>
            <a:r>
              <a:rPr lang="en-US" dirty="0"/>
              <a:t>which have something to do with inflow and outflow, </a:t>
            </a:r>
          </a:p>
          <a:p>
            <a:r>
              <a:rPr lang="en-US" dirty="0"/>
              <a:t>but no one really knows what they are for.</a:t>
            </a:r>
            <a:endParaRPr lang="en-AU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413500" y="2171549"/>
            <a:ext cx="2019300" cy="763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68664" y="1773892"/>
            <a:ext cx="12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bsn_wid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543438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0"/>
          <a:stretch/>
        </p:blipFill>
        <p:spPr>
          <a:xfrm>
            <a:off x="736600" y="3434544"/>
            <a:ext cx="10833100" cy="2491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528" y="1076587"/>
            <a:ext cx="963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aed2.nml the variables are listed in sequence</a:t>
            </a:r>
          </a:p>
          <a:p>
            <a:r>
              <a:rPr lang="en-AU" dirty="0"/>
              <a:t>and the corresponding </a:t>
            </a:r>
            <a:r>
              <a:rPr lang="en-AU" dirty="0" err="1"/>
              <a:t>default_vals</a:t>
            </a:r>
            <a:r>
              <a:rPr lang="en-AU" dirty="0"/>
              <a:t> are listed in the same sequence. </a:t>
            </a:r>
          </a:p>
          <a:p>
            <a:endParaRPr lang="en-AU" dirty="0"/>
          </a:p>
          <a:p>
            <a:r>
              <a:rPr lang="en-AU" dirty="0"/>
              <a:t>In this example, the third variable, so4, has a top boundary concentration of 229 </a:t>
            </a:r>
            <a:r>
              <a:rPr lang="en-AU" dirty="0" err="1"/>
              <a:t>mmol</a:t>
            </a:r>
            <a:r>
              <a:rPr lang="en-AU" dirty="0"/>
              <a:t> m</a:t>
            </a:r>
            <a:r>
              <a:rPr lang="en-AU" baseline="30000" dirty="0"/>
              <a:t>-3</a:t>
            </a:r>
            <a:r>
              <a:rPr lang="en-AU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52263" y="3599644"/>
            <a:ext cx="8848414" cy="4699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3708400" y="3586138"/>
            <a:ext cx="508000" cy="429834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926" y="603065"/>
            <a:ext cx="3048575" cy="12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08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422" y="1554387"/>
          <a:ext cx="8027774" cy="41855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8610">
                  <a:extLst>
                    <a:ext uri="{9D8B030D-6E8A-4147-A177-3AD203B41FA5}">
                      <a16:colId xmlns:a16="http://schemas.microsoft.com/office/drawing/2014/main" val="125159841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926651541"/>
                    </a:ext>
                  </a:extLst>
                </a:gridCol>
                <a:gridCol w="986473">
                  <a:extLst>
                    <a:ext uri="{9D8B030D-6E8A-4147-A177-3AD203B41FA5}">
                      <a16:colId xmlns:a16="http://schemas.microsoft.com/office/drawing/2014/main" val="3302821623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760077067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437021548"/>
                    </a:ext>
                  </a:extLst>
                </a:gridCol>
                <a:gridCol w="827723">
                  <a:extLst>
                    <a:ext uri="{9D8B030D-6E8A-4147-A177-3AD203B41FA5}">
                      <a16:colId xmlns:a16="http://schemas.microsoft.com/office/drawing/2014/main" val="3297195853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3485234209"/>
                    </a:ext>
                  </a:extLst>
                </a:gridCol>
                <a:gridCol w="908685">
                  <a:extLst>
                    <a:ext uri="{9D8B030D-6E8A-4147-A177-3AD203B41FA5}">
                      <a16:colId xmlns:a16="http://schemas.microsoft.com/office/drawing/2014/main" val="120972293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60267833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95419522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719364678"/>
                    </a:ext>
                  </a:extLst>
                </a:gridCol>
              </a:tblGrid>
              <a:tr h="169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Variables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57750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Solutes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dcolmap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dissConcs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Solids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pcolmap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partConcs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149188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oxy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amm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poml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feoh3a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pH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ubalchg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288863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startSedCol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37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endSedCol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469278"/>
                  </a:ext>
                </a:extLst>
              </a:tr>
              <a:tr h="522221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Depths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r>
                        <a:rPr lang="en-AU" sz="1100">
                          <a:effectLst/>
                        </a:rPr>
                        <a:t>bottomConcs</a:t>
                      </a:r>
                      <a:r>
                        <a:rPr lang="en-AU" sz="8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endParaRPr lang="en-A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depths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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(2)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(5)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(25)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(37)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7.9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8.0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95656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02889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643551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68402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491518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650607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626202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112320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647303"/>
                  </a:ext>
                </a:extLst>
              </a:tr>
              <a:tr h="16932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74604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maxnpts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09913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08530" y="418045"/>
            <a:ext cx="3429470" cy="31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concentration at the deepest layer could also be set by </a:t>
            </a:r>
            <a:r>
              <a:rPr lang="en-AU" dirty="0" err="1"/>
              <a:t>candi%param%ibbc</a:t>
            </a:r>
            <a:r>
              <a:rPr lang="en-AU" dirty="0"/>
              <a:t>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 – </a:t>
            </a:r>
            <a:r>
              <a:rPr lang="en-AU" dirty="0" err="1"/>
              <a:t>deep_vals</a:t>
            </a:r>
            <a:r>
              <a:rPr lang="en-AU" dirty="0"/>
              <a:t> if present (&gt;0); otherwise do nothing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2 – fix all of the bottom </a:t>
            </a:r>
            <a:r>
              <a:rPr lang="en-AU" dirty="0" err="1"/>
              <a:t>concs</a:t>
            </a:r>
            <a:r>
              <a:rPr lang="en-AU" dirty="0"/>
              <a:t> to </a:t>
            </a:r>
            <a:r>
              <a:rPr lang="en-AU" dirty="0" err="1"/>
              <a:t>initial_vals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10 – take it from deepbc.dat if present; otherwise do nothing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8508530" y="4322387"/>
            <a:ext cx="3162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This should only apply to dissolved species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58483" y="418045"/>
            <a:ext cx="4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 at the deepest layer at every time step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248" y="3594100"/>
            <a:ext cx="2581336" cy="13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29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8528" y="1076587"/>
            <a:ext cx="9296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aed2.nml the variables are listed in sequence</a:t>
            </a:r>
          </a:p>
          <a:p>
            <a:r>
              <a:rPr lang="en-AU" dirty="0"/>
              <a:t>and the corresponding ‘</a:t>
            </a:r>
            <a:r>
              <a:rPr lang="en-AU" dirty="0" err="1"/>
              <a:t>deep_vals</a:t>
            </a:r>
            <a:r>
              <a:rPr lang="en-AU" dirty="0"/>
              <a:t>’ are listed in the same sequence. </a:t>
            </a:r>
          </a:p>
          <a:p>
            <a:endParaRPr lang="en-AU" dirty="0"/>
          </a:p>
          <a:p>
            <a:r>
              <a:rPr lang="en-AU" dirty="0"/>
              <a:t>In this example, the fourth variable, </a:t>
            </a:r>
            <a:r>
              <a:rPr lang="en-AU" dirty="0" err="1"/>
              <a:t>frp</a:t>
            </a:r>
            <a:r>
              <a:rPr lang="en-AU" dirty="0"/>
              <a:t>, has a bottom boundary concentration of 200 </a:t>
            </a:r>
            <a:r>
              <a:rPr lang="en-AU" dirty="0" err="1"/>
              <a:t>mmol</a:t>
            </a:r>
            <a:r>
              <a:rPr lang="en-AU" dirty="0"/>
              <a:t> m</a:t>
            </a:r>
            <a:r>
              <a:rPr lang="en-AU" baseline="30000" dirty="0"/>
              <a:t>-3</a:t>
            </a:r>
            <a:r>
              <a:rPr lang="en-AU" dirty="0"/>
              <a:t>.</a:t>
            </a:r>
          </a:p>
          <a:p>
            <a:r>
              <a:rPr lang="en-AU" dirty="0"/>
              <a:t>The negative values are not used at all, but they need to be there to keep that sequence tied to the ‘variables’ sequence.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0"/>
          <a:stretch/>
        </p:blipFill>
        <p:spPr>
          <a:xfrm>
            <a:off x="736600" y="3434544"/>
            <a:ext cx="10833100" cy="24917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2262" y="3586138"/>
            <a:ext cx="10719037" cy="261156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4318000" y="3586137"/>
            <a:ext cx="508000" cy="261157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952262" y="5321300"/>
            <a:ext cx="10617437" cy="33332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4064000" y="5356978"/>
            <a:ext cx="508000" cy="261963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48" y="565468"/>
            <a:ext cx="2581336" cy="13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17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hord 51"/>
          <p:cNvSpPr/>
          <p:nvPr/>
        </p:nvSpPr>
        <p:spPr>
          <a:xfrm rot="19060894">
            <a:off x="3340217" y="-6572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349425" y="143448"/>
            <a:ext cx="84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Sediment-water connections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7" name="Block Arc 26"/>
          <p:cNvSpPr/>
          <p:nvPr/>
        </p:nvSpPr>
        <p:spPr>
          <a:xfrm rot="10800000">
            <a:off x="4608797" y="43528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9" name="TextBox 28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0" name="TextBox 29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47397" y="52507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141677" y="3539215"/>
            <a:ext cx="136509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from_bc_file</a:t>
            </a:r>
            <a:endParaRPr lang="en-AU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7951640" y="5983679"/>
            <a:ext cx="1471382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4">
                    <a:lumMod val="50000"/>
                  </a:schemeClr>
                </a:solidFill>
              </a:rPr>
              <a:t>use_deep_bc</a:t>
            </a:r>
            <a:endParaRPr lang="en-AU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 rot="12752831">
            <a:off x="4989322" y="5272110"/>
            <a:ext cx="1424210" cy="915392"/>
          </a:xfrm>
          <a:prstGeom prst="arc">
            <a:avLst>
              <a:gd name="adj1" fmla="val 15045005"/>
              <a:gd name="adj2" fmla="val 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c 41"/>
          <p:cNvSpPr/>
          <p:nvPr/>
        </p:nvSpPr>
        <p:spPr>
          <a:xfrm rot="1033313">
            <a:off x="6089199" y="4510091"/>
            <a:ext cx="1447112" cy="810770"/>
          </a:xfrm>
          <a:prstGeom prst="arc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Arc 43"/>
          <p:cNvSpPr/>
          <p:nvPr/>
        </p:nvSpPr>
        <p:spPr>
          <a:xfrm rot="19498445">
            <a:off x="6461590" y="4412112"/>
            <a:ext cx="1685914" cy="1358122"/>
          </a:xfrm>
          <a:prstGeom prst="arc">
            <a:avLst>
              <a:gd name="adj1" fmla="val 16200000"/>
              <a:gd name="adj2" fmla="val 6382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c 44"/>
          <p:cNvSpPr/>
          <p:nvPr/>
        </p:nvSpPr>
        <p:spPr>
          <a:xfrm rot="19498445">
            <a:off x="5811280" y="4384110"/>
            <a:ext cx="3047003" cy="1420726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Arc 45"/>
          <p:cNvSpPr/>
          <p:nvPr/>
        </p:nvSpPr>
        <p:spPr>
          <a:xfrm rot="19498445">
            <a:off x="5008697" y="4426612"/>
            <a:ext cx="4370577" cy="95560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Arc 46"/>
          <p:cNvSpPr/>
          <p:nvPr/>
        </p:nvSpPr>
        <p:spPr>
          <a:xfrm rot="10800000">
            <a:off x="4289784" y="3638351"/>
            <a:ext cx="2529387" cy="2546394"/>
          </a:xfrm>
          <a:prstGeom prst="arc">
            <a:avLst>
              <a:gd name="adj1" fmla="val 16200000"/>
              <a:gd name="adj2" fmla="val 254118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Arc 47"/>
          <p:cNvSpPr/>
          <p:nvPr/>
        </p:nvSpPr>
        <p:spPr>
          <a:xfrm rot="10800000">
            <a:off x="3877267" y="2532993"/>
            <a:ext cx="3397778" cy="3651752"/>
          </a:xfrm>
          <a:prstGeom prst="arc">
            <a:avLst/>
          </a:prstGeom>
          <a:ln>
            <a:solidFill>
              <a:srgbClr val="EA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c 48"/>
          <p:cNvSpPr/>
          <p:nvPr/>
        </p:nvSpPr>
        <p:spPr>
          <a:xfrm rot="10800000">
            <a:off x="3366412" y="939867"/>
            <a:ext cx="4190525" cy="5244879"/>
          </a:xfrm>
          <a:prstGeom prst="arc">
            <a:avLst>
              <a:gd name="adj1" fmla="val 16200000"/>
              <a:gd name="adj2" fmla="val 21444905"/>
            </a:avLst>
          </a:prstGeom>
          <a:ln>
            <a:solidFill>
              <a:srgbClr val="FFD6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/>
          <p:cNvSpPr txBox="1"/>
          <p:nvPr/>
        </p:nvSpPr>
        <p:spPr>
          <a:xfrm>
            <a:off x="5180159" y="4130719"/>
            <a:ext cx="1719288" cy="64684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/>
              <a:t>aed2_sediment_swibc.dat</a:t>
            </a:r>
            <a:endParaRPr lang="en-AU" dirty="0"/>
          </a:p>
        </p:txBody>
      </p:sp>
      <p:cxnSp>
        <p:nvCxnSpPr>
          <p:cNvPr id="4" name="Straight Arrow Connector 3"/>
          <p:cNvCxnSpPr>
            <a:stCxn id="33" idx="3"/>
            <a:endCxn id="25" idx="0"/>
          </p:cNvCxnSpPr>
          <p:nvPr/>
        </p:nvCxnSpPr>
        <p:spPr>
          <a:xfrm>
            <a:off x="5506774" y="3723881"/>
            <a:ext cx="533029" cy="406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06443" y="5839465"/>
            <a:ext cx="1719288" cy="64633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aed2_sediment_deepbc.dat</a:t>
            </a:r>
            <a:endParaRPr lang="en-AU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9" idx="1"/>
            <a:endCxn id="34" idx="3"/>
          </p:cNvCxnSpPr>
          <p:nvPr/>
        </p:nvCxnSpPr>
        <p:spPr>
          <a:xfrm flipH="1" flipV="1">
            <a:off x="7325731" y="6162631"/>
            <a:ext cx="625909" cy="571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092422" y="6354899"/>
            <a:ext cx="191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&amp;aed2_sed_candi</a:t>
            </a:r>
            <a:endParaRPr lang="en-AU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092422" y="5800901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aed2.nml</a:t>
            </a:r>
            <a:endParaRPr lang="en-AU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95957" y="2692082"/>
            <a:ext cx="1341766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this case ibc2 = 10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947266" y="5477735"/>
            <a:ext cx="1341766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this case </a:t>
            </a:r>
            <a:r>
              <a:rPr lang="en-US" dirty="0" err="1"/>
              <a:t>ibbc</a:t>
            </a:r>
            <a:r>
              <a:rPr lang="en-US" dirty="0"/>
              <a:t> = 10</a:t>
            </a:r>
            <a:endParaRPr lang="en-AU" dirty="0"/>
          </a:p>
        </p:txBody>
      </p:sp>
      <p:sp>
        <p:nvSpPr>
          <p:cNvPr id="55" name="TextBox 54"/>
          <p:cNvSpPr txBox="1"/>
          <p:nvPr/>
        </p:nvSpPr>
        <p:spPr>
          <a:xfrm>
            <a:off x="888528" y="1076587"/>
            <a:ext cx="963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use a boundary file, you can choose which variables will be taken from that file. </a:t>
            </a:r>
          </a:p>
          <a:p>
            <a:r>
              <a:rPr lang="en-AU" dirty="0"/>
              <a:t>For the upper boundary you can specify those variables using ‘</a:t>
            </a:r>
            <a:r>
              <a:rPr lang="en-AU" dirty="0" err="1"/>
              <a:t>from_bc_file</a:t>
            </a:r>
            <a:r>
              <a:rPr lang="en-AU" dirty="0"/>
              <a:t>’.</a:t>
            </a:r>
          </a:p>
          <a:p>
            <a:r>
              <a:rPr lang="en-AU" dirty="0"/>
              <a:t>For the lower boundary, it is in ‘</a:t>
            </a:r>
            <a:r>
              <a:rPr lang="en-AU" dirty="0" err="1"/>
              <a:t>use_deep_bc</a:t>
            </a:r>
            <a:r>
              <a:rPr lang="en-AU" dirty="0"/>
              <a:t>’.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609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340217" y="-6572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4" name="TextBox 3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5" name="TextBox 4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6" name="Block Arc 5"/>
          <p:cNvSpPr/>
          <p:nvPr/>
        </p:nvSpPr>
        <p:spPr>
          <a:xfrm rot="10800000">
            <a:off x="4608797" y="43528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47397" y="52507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1677" y="3539215"/>
            <a:ext cx="136509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from_bc_file</a:t>
            </a:r>
            <a:endParaRPr lang="en-AU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51640" y="5983679"/>
            <a:ext cx="1471382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4">
                    <a:lumMod val="50000"/>
                  </a:schemeClr>
                </a:solidFill>
              </a:rPr>
              <a:t>use_deep_bc</a:t>
            </a:r>
            <a:endParaRPr lang="en-AU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 rot="12752831">
            <a:off x="4989322" y="5272110"/>
            <a:ext cx="1424210" cy="915392"/>
          </a:xfrm>
          <a:prstGeom prst="arc">
            <a:avLst>
              <a:gd name="adj1" fmla="val 15045005"/>
              <a:gd name="adj2" fmla="val 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c 15"/>
          <p:cNvSpPr/>
          <p:nvPr/>
        </p:nvSpPr>
        <p:spPr>
          <a:xfrm rot="1033313">
            <a:off x="6089199" y="4510091"/>
            <a:ext cx="1447112" cy="810770"/>
          </a:xfrm>
          <a:prstGeom prst="arc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c 16"/>
          <p:cNvSpPr/>
          <p:nvPr/>
        </p:nvSpPr>
        <p:spPr>
          <a:xfrm rot="19498445">
            <a:off x="6461590" y="4412112"/>
            <a:ext cx="1685914" cy="1358122"/>
          </a:xfrm>
          <a:prstGeom prst="arc">
            <a:avLst>
              <a:gd name="adj1" fmla="val 16200000"/>
              <a:gd name="adj2" fmla="val 6382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c 17"/>
          <p:cNvSpPr/>
          <p:nvPr/>
        </p:nvSpPr>
        <p:spPr>
          <a:xfrm rot="19498445">
            <a:off x="5811280" y="4384110"/>
            <a:ext cx="3047003" cy="1420726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c 18"/>
          <p:cNvSpPr/>
          <p:nvPr/>
        </p:nvSpPr>
        <p:spPr>
          <a:xfrm rot="19498445">
            <a:off x="5008697" y="4426612"/>
            <a:ext cx="4370577" cy="95560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c 19"/>
          <p:cNvSpPr/>
          <p:nvPr/>
        </p:nvSpPr>
        <p:spPr>
          <a:xfrm rot="10800000">
            <a:off x="4289784" y="3638351"/>
            <a:ext cx="2529387" cy="2546394"/>
          </a:xfrm>
          <a:prstGeom prst="arc">
            <a:avLst>
              <a:gd name="adj1" fmla="val 16200000"/>
              <a:gd name="adj2" fmla="val 254118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c 20"/>
          <p:cNvSpPr/>
          <p:nvPr/>
        </p:nvSpPr>
        <p:spPr>
          <a:xfrm rot="10800000">
            <a:off x="3877267" y="2532993"/>
            <a:ext cx="3397778" cy="3651752"/>
          </a:xfrm>
          <a:prstGeom prst="arc">
            <a:avLst/>
          </a:prstGeom>
          <a:ln>
            <a:solidFill>
              <a:srgbClr val="EA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5180159" y="4130719"/>
            <a:ext cx="1719288" cy="64684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/>
              <a:t>aed2_sediment_swibc.dat</a:t>
            </a:r>
            <a:endParaRPr lang="en-AU" dirty="0"/>
          </a:p>
        </p:txBody>
      </p:sp>
      <p:cxnSp>
        <p:nvCxnSpPr>
          <p:cNvPr id="23" name="Straight Arrow Connector 22"/>
          <p:cNvCxnSpPr>
            <a:stCxn id="13" idx="3"/>
            <a:endCxn id="22" idx="0"/>
          </p:cNvCxnSpPr>
          <p:nvPr/>
        </p:nvCxnSpPr>
        <p:spPr>
          <a:xfrm>
            <a:off x="5506774" y="3723881"/>
            <a:ext cx="533029" cy="406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06443" y="5839465"/>
            <a:ext cx="1719288" cy="64633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aed2_sediment_deepbc.dat</a:t>
            </a:r>
            <a:endParaRPr lang="en-AU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4" idx="1"/>
            <a:endCxn id="24" idx="3"/>
          </p:cNvCxnSpPr>
          <p:nvPr/>
        </p:nvCxnSpPr>
        <p:spPr>
          <a:xfrm flipH="1" flipV="1">
            <a:off x="7325731" y="6162631"/>
            <a:ext cx="625909" cy="571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826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724017" y="-2625782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 rot="3385910">
            <a:off x="414967" y="1367635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5" name="TextBox 4"/>
          <p:cNvSpPr txBox="1"/>
          <p:nvPr/>
        </p:nvSpPr>
        <p:spPr>
          <a:xfrm rot="3073863">
            <a:off x="972683" y="2045758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6" name="Block Arc 5"/>
          <p:cNvSpPr/>
          <p:nvPr/>
        </p:nvSpPr>
        <p:spPr>
          <a:xfrm rot="10800000">
            <a:off x="1992597" y="2384343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886758">
            <a:off x="1437636" y="258578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 rot="18849908">
            <a:off x="5363589" y="2547108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 rot="18602646">
            <a:off x="5844926" y="1999545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 rot="17689507">
            <a:off x="6224883" y="1282985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31197" y="3282202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5477" y="1570714"/>
            <a:ext cx="136509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from_bc_file</a:t>
            </a:r>
            <a:endParaRPr lang="en-AU" i="1" dirty="0"/>
          </a:p>
        </p:txBody>
      </p:sp>
      <p:sp>
        <p:nvSpPr>
          <p:cNvPr id="16" name="Arc 15"/>
          <p:cNvSpPr/>
          <p:nvPr/>
        </p:nvSpPr>
        <p:spPr>
          <a:xfrm rot="1033313">
            <a:off x="3472999" y="2541590"/>
            <a:ext cx="1447112" cy="810770"/>
          </a:xfrm>
          <a:prstGeom prst="arc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c 16"/>
          <p:cNvSpPr/>
          <p:nvPr/>
        </p:nvSpPr>
        <p:spPr>
          <a:xfrm rot="19498445">
            <a:off x="3845390" y="2443611"/>
            <a:ext cx="1685914" cy="1358122"/>
          </a:xfrm>
          <a:prstGeom prst="arc">
            <a:avLst>
              <a:gd name="adj1" fmla="val 16200000"/>
              <a:gd name="adj2" fmla="val 6382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c 17"/>
          <p:cNvSpPr/>
          <p:nvPr/>
        </p:nvSpPr>
        <p:spPr>
          <a:xfrm rot="19498445">
            <a:off x="3195080" y="2415609"/>
            <a:ext cx="3047003" cy="1420726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c 18"/>
          <p:cNvSpPr/>
          <p:nvPr/>
        </p:nvSpPr>
        <p:spPr>
          <a:xfrm rot="19498445">
            <a:off x="2392497" y="2458111"/>
            <a:ext cx="4370577" cy="95560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2563959" y="2162218"/>
            <a:ext cx="1719288" cy="64684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/>
              <a:t>aed2_sediment_swibc.dat</a:t>
            </a:r>
            <a:endParaRPr lang="en-AU" dirty="0"/>
          </a:p>
        </p:txBody>
      </p:sp>
      <p:cxnSp>
        <p:nvCxnSpPr>
          <p:cNvPr id="23" name="Straight Arrow Connector 22"/>
          <p:cNvCxnSpPr>
            <a:stCxn id="13" idx="3"/>
            <a:endCxn id="22" idx="0"/>
          </p:cNvCxnSpPr>
          <p:nvPr/>
        </p:nvCxnSpPr>
        <p:spPr>
          <a:xfrm>
            <a:off x="2890574" y="1755380"/>
            <a:ext cx="533029" cy="406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521" y="3818129"/>
            <a:ext cx="6529382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93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622417" y="-25241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 rot="3385910">
            <a:off x="313367" y="14692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5" name="TextBox 4"/>
          <p:cNvSpPr txBox="1"/>
          <p:nvPr/>
        </p:nvSpPr>
        <p:spPr>
          <a:xfrm rot="3073863">
            <a:off x="871083" y="21473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6" name="Block Arc 5"/>
          <p:cNvSpPr/>
          <p:nvPr/>
        </p:nvSpPr>
        <p:spPr>
          <a:xfrm rot="10800000">
            <a:off x="1890997" y="24859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886758">
            <a:off x="1336036" y="26873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 rot="18849908">
            <a:off x="5261989" y="26487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 rot="18602646">
            <a:off x="5743326" y="21011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 rot="17689507">
            <a:off x="6123283" y="13845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29597" y="33838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33840" y="4116779"/>
            <a:ext cx="1471382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4">
                    <a:lumMod val="50000"/>
                  </a:schemeClr>
                </a:solidFill>
              </a:rPr>
              <a:t>use_deep_bc</a:t>
            </a:r>
            <a:endParaRPr lang="en-AU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 rot="12752831">
            <a:off x="2271522" y="3405210"/>
            <a:ext cx="1424210" cy="915392"/>
          </a:xfrm>
          <a:prstGeom prst="arc">
            <a:avLst>
              <a:gd name="adj1" fmla="val 15045005"/>
              <a:gd name="adj2" fmla="val 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c 19"/>
          <p:cNvSpPr/>
          <p:nvPr/>
        </p:nvSpPr>
        <p:spPr>
          <a:xfrm rot="10800000">
            <a:off x="1571984" y="1771451"/>
            <a:ext cx="2529387" cy="2546394"/>
          </a:xfrm>
          <a:prstGeom prst="arc">
            <a:avLst>
              <a:gd name="adj1" fmla="val 16200000"/>
              <a:gd name="adj2" fmla="val 254118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c 20"/>
          <p:cNvSpPr/>
          <p:nvPr/>
        </p:nvSpPr>
        <p:spPr>
          <a:xfrm rot="10800000">
            <a:off x="1159467" y="666093"/>
            <a:ext cx="3397778" cy="3651752"/>
          </a:xfrm>
          <a:prstGeom prst="arc">
            <a:avLst/>
          </a:prstGeom>
          <a:ln>
            <a:solidFill>
              <a:srgbClr val="EA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2888643" y="3972565"/>
            <a:ext cx="1719288" cy="64633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aed2_sediment_deepbc.dat</a:t>
            </a:r>
            <a:endParaRPr lang="en-AU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4" idx="1"/>
            <a:endCxn id="24" idx="3"/>
          </p:cNvCxnSpPr>
          <p:nvPr/>
        </p:nvCxnSpPr>
        <p:spPr>
          <a:xfrm flipH="1" flipV="1">
            <a:off x="4607931" y="4295731"/>
            <a:ext cx="625909" cy="571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0800000">
            <a:off x="644760" y="-920568"/>
            <a:ext cx="4190525" cy="5244879"/>
          </a:xfrm>
          <a:prstGeom prst="arc">
            <a:avLst>
              <a:gd name="adj1" fmla="val 16200000"/>
              <a:gd name="adj2" fmla="val 21444905"/>
            </a:avLst>
          </a:prstGeom>
          <a:ln>
            <a:solidFill>
              <a:srgbClr val="FFD6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11" y="3070120"/>
            <a:ext cx="6529382" cy="36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78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000" y="5059006"/>
            <a:ext cx="3327400" cy="313094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88529" y="1393717"/>
            <a:ext cx="929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aed2.nml the boundary condition file variables are not tied to the sequence in ‘variables’.</a:t>
            </a:r>
          </a:p>
          <a:p>
            <a:endParaRPr lang="en-AU" dirty="0"/>
          </a:p>
          <a:p>
            <a:r>
              <a:rPr lang="en-AU" dirty="0"/>
              <a:t>In this example, only ‘oxy’ is taken from the upper boundary file, while ‘</a:t>
            </a:r>
            <a:r>
              <a:rPr lang="en-AU" dirty="0" err="1"/>
              <a:t>feii</a:t>
            </a:r>
            <a:r>
              <a:rPr lang="en-AU" dirty="0"/>
              <a:t>’ and ‘h2s’ could be easily turned on.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0"/>
          <a:stretch/>
        </p:blipFill>
        <p:spPr>
          <a:xfrm>
            <a:off x="736600" y="3434544"/>
            <a:ext cx="10833100" cy="24917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8529" y="5115540"/>
            <a:ext cx="3810472" cy="33332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099" y="408843"/>
            <a:ext cx="3086203" cy="12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76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2" y="2355602"/>
            <a:ext cx="10004359" cy="41213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528" y="1076587"/>
            <a:ext cx="9296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this example, ‘oxy’ boundaries will be used for </a:t>
            </a:r>
            <a:r>
              <a:rPr lang="en-AU" dirty="0">
                <a:solidFill>
                  <a:srgbClr val="C00000"/>
                </a:solidFill>
              </a:rPr>
              <a:t>zones 1, 2, and 3</a:t>
            </a:r>
            <a:r>
              <a:rPr lang="en-AU" dirty="0"/>
              <a:t>. </a:t>
            </a:r>
          </a:p>
          <a:p>
            <a:r>
              <a:rPr lang="en-AU" dirty="0"/>
              <a:t>The </a:t>
            </a:r>
            <a:r>
              <a:rPr lang="en-AU" dirty="0">
                <a:solidFill>
                  <a:srgbClr val="0070C0"/>
                </a:solidFill>
              </a:rPr>
              <a:t>‘</a:t>
            </a:r>
            <a:r>
              <a:rPr lang="en-AU" dirty="0" err="1">
                <a:solidFill>
                  <a:srgbClr val="0070C0"/>
                </a:solidFill>
              </a:rPr>
              <a:t>feii</a:t>
            </a:r>
            <a:r>
              <a:rPr lang="en-AU" dirty="0">
                <a:solidFill>
                  <a:srgbClr val="0070C0"/>
                </a:solidFill>
              </a:rPr>
              <a:t>’ </a:t>
            </a:r>
            <a:r>
              <a:rPr lang="en-AU" dirty="0"/>
              <a:t>boundary will be disregarded, because it was not listed in ‘</a:t>
            </a:r>
            <a:r>
              <a:rPr lang="en-AU" dirty="0" err="1"/>
              <a:t>from_bc_file</a:t>
            </a:r>
            <a:r>
              <a:rPr lang="en-AU" dirty="0"/>
              <a:t>’.</a:t>
            </a:r>
          </a:p>
          <a:p>
            <a:r>
              <a:rPr lang="en-AU" dirty="0"/>
              <a:t>The ‘oxy’ concentration will change at 7 days, 14 days, 21 etc.</a:t>
            </a:r>
          </a:p>
          <a:p>
            <a:r>
              <a:rPr lang="en-AU" dirty="0"/>
              <a:t>These changing times do not have to be regular steps, however, they are the same for all zones.</a:t>
            </a:r>
          </a:p>
          <a:p>
            <a:r>
              <a:rPr lang="en-AU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9700" y="3183116"/>
            <a:ext cx="2895600" cy="166304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5167978" y="2998358"/>
            <a:ext cx="547021" cy="341742"/>
          </a:xfrm>
          <a:prstGeom prst="rect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099" y="408843"/>
            <a:ext cx="3086203" cy="12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40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000" y="5059006"/>
            <a:ext cx="3327400" cy="313094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88528" y="1076587"/>
            <a:ext cx="9296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‘</a:t>
            </a:r>
            <a:r>
              <a:rPr lang="en-AU" dirty="0" err="1"/>
              <a:t>use_deep_bc</a:t>
            </a:r>
            <a:r>
              <a:rPr lang="en-AU" dirty="0"/>
              <a:t>’ the functionality is the same as ‘</a:t>
            </a:r>
            <a:r>
              <a:rPr lang="en-AU" dirty="0" err="1"/>
              <a:t>from_bc_file</a:t>
            </a:r>
            <a:r>
              <a:rPr lang="en-AU" dirty="0"/>
              <a:t>’.</a:t>
            </a:r>
          </a:p>
          <a:p>
            <a:endParaRPr lang="en-AU" dirty="0"/>
          </a:p>
          <a:p>
            <a:r>
              <a:rPr lang="en-AU" dirty="0"/>
              <a:t>In this example, all three of ‘h2s’, ‘</a:t>
            </a:r>
            <a:r>
              <a:rPr lang="en-AU" dirty="0" err="1"/>
              <a:t>frp</a:t>
            </a:r>
            <a:r>
              <a:rPr lang="en-AU" dirty="0"/>
              <a:t>’ and ‘</a:t>
            </a:r>
            <a:r>
              <a:rPr lang="en-AU" dirty="0" err="1"/>
              <a:t>feii</a:t>
            </a:r>
            <a:r>
              <a:rPr lang="en-AU" dirty="0"/>
              <a:t>’ will be taken from the </a:t>
            </a:r>
            <a:r>
              <a:rPr lang="en-AU" dirty="0" err="1"/>
              <a:t>deepbc</a:t>
            </a:r>
            <a:r>
              <a:rPr lang="en-AU" dirty="0"/>
              <a:t> file.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0"/>
          <a:stretch/>
        </p:blipFill>
        <p:spPr>
          <a:xfrm>
            <a:off x="736600" y="3434544"/>
            <a:ext cx="10833100" cy="24917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8528" y="5592964"/>
            <a:ext cx="3810472" cy="33332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313" y="241119"/>
            <a:ext cx="2961380" cy="16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3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21415924">
            <a:off x="4693982" y="5418572"/>
            <a:ext cx="1037324" cy="36814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 rot="21415924">
            <a:off x="3890241" y="4847267"/>
            <a:ext cx="2644806" cy="706948"/>
          </a:xfrm>
          <a:prstGeom prst="ellipse">
            <a:avLst/>
          </a:prstGeom>
          <a:solidFill>
            <a:srgbClr val="3B8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 rot="21415924">
            <a:off x="3304246" y="4323679"/>
            <a:ext cx="3816796" cy="843465"/>
          </a:xfrm>
          <a:prstGeom prst="ellipse">
            <a:avLst/>
          </a:prstGeom>
          <a:solidFill>
            <a:srgbClr val="76AB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 rot="21415924">
            <a:off x="2649584" y="3526233"/>
            <a:ext cx="5126120" cy="1147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 rot="21415924">
            <a:off x="1061027" y="2878912"/>
            <a:ext cx="8303234" cy="11216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 rot="21415924">
            <a:off x="25689" y="2212165"/>
            <a:ext cx="10373911" cy="11559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10989338" y="1177562"/>
            <a:ext cx="768901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H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50.1</a:t>
            </a:r>
          </a:p>
          <a:p>
            <a:endParaRPr lang="en-US" dirty="0"/>
          </a:p>
          <a:p>
            <a:r>
              <a:rPr lang="en-US" dirty="0"/>
              <a:t>30.2,</a:t>
            </a:r>
          </a:p>
          <a:p>
            <a:endParaRPr lang="en-US" dirty="0"/>
          </a:p>
          <a:p>
            <a:r>
              <a:rPr lang="en-US" dirty="0"/>
              <a:t>20.8,</a:t>
            </a:r>
          </a:p>
          <a:p>
            <a:endParaRPr lang="en-US" dirty="0"/>
          </a:p>
          <a:p>
            <a:r>
              <a:rPr lang="en-US" dirty="0"/>
              <a:t>10.5,</a:t>
            </a:r>
          </a:p>
          <a:p>
            <a:endParaRPr lang="en-US" dirty="0"/>
          </a:p>
          <a:p>
            <a:r>
              <a:rPr lang="en-US" dirty="0"/>
              <a:t>10.0,</a:t>
            </a:r>
          </a:p>
          <a:p>
            <a:endParaRPr lang="en-US" dirty="0"/>
          </a:p>
          <a:p>
            <a:r>
              <a:rPr lang="en-US" dirty="0"/>
              <a:t>0.0,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4922334" y="1087935"/>
            <a:ext cx="890311" cy="4801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 =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1000,</a:t>
            </a:r>
          </a:p>
          <a:p>
            <a:endParaRPr lang="en-US" dirty="0"/>
          </a:p>
          <a:p>
            <a:r>
              <a:rPr lang="en-US" dirty="0"/>
              <a:t>500,</a:t>
            </a:r>
          </a:p>
          <a:p>
            <a:endParaRPr lang="en-US" dirty="0"/>
          </a:p>
          <a:p>
            <a:r>
              <a:rPr lang="en-US" dirty="0"/>
              <a:t>200,</a:t>
            </a:r>
          </a:p>
          <a:p>
            <a:endParaRPr lang="en-US" dirty="0"/>
          </a:p>
          <a:p>
            <a:r>
              <a:rPr lang="en-US" dirty="0"/>
              <a:t>100,</a:t>
            </a:r>
          </a:p>
          <a:p>
            <a:r>
              <a:rPr lang="en-US" dirty="0"/>
              <a:t>0.0,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2226921" y="114300"/>
            <a:ext cx="67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set the heights and areas using H (m) and A (m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  <a:p>
            <a:r>
              <a:rPr lang="en-US" dirty="0"/>
              <a:t>The sequence of H corresponds to the sequence of A.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10194471" y="337529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&amp;morphometry</a:t>
            </a:r>
            <a:endParaRPr lang="en-A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65934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313" y="241119"/>
            <a:ext cx="2961380" cy="1650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21" y="3063666"/>
            <a:ext cx="8588522" cy="3387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528" y="1076587"/>
            <a:ext cx="9296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this example, all of </a:t>
            </a:r>
            <a:r>
              <a:rPr lang="en-AU" dirty="0">
                <a:solidFill>
                  <a:srgbClr val="C00000"/>
                </a:solidFill>
              </a:rPr>
              <a:t>zones 1, 2, and 3 </a:t>
            </a:r>
            <a:r>
              <a:rPr lang="en-AU" dirty="0"/>
              <a:t>are used: </a:t>
            </a:r>
          </a:p>
          <a:p>
            <a:pPr algn="ctr"/>
            <a:r>
              <a:rPr lang="en-AU" dirty="0"/>
              <a:t>‘</a:t>
            </a:r>
            <a:r>
              <a:rPr lang="en-AU" dirty="0" err="1"/>
              <a:t>frp</a:t>
            </a:r>
            <a:r>
              <a:rPr lang="en-AU" dirty="0"/>
              <a:t>’ in zone 1 </a:t>
            </a:r>
          </a:p>
          <a:p>
            <a:pPr algn="ctr"/>
            <a:r>
              <a:rPr lang="en-AU" dirty="0"/>
              <a:t>‘h2s’ in zone 2 and </a:t>
            </a:r>
          </a:p>
          <a:p>
            <a:pPr algn="ctr"/>
            <a:r>
              <a:rPr lang="en-AU" dirty="0"/>
              <a:t>‘</a:t>
            </a:r>
            <a:r>
              <a:rPr lang="en-AU" dirty="0" err="1"/>
              <a:t>feii</a:t>
            </a:r>
            <a:r>
              <a:rPr lang="en-AU" dirty="0"/>
              <a:t>’ in zone 3. </a:t>
            </a:r>
          </a:p>
          <a:p>
            <a:r>
              <a:rPr lang="en-AU" dirty="0"/>
              <a:t>For those variables not specified by zone, they will default to the ‘</a:t>
            </a:r>
            <a:r>
              <a:rPr lang="en-AU" dirty="0" err="1"/>
              <a:t>deep_vals</a:t>
            </a:r>
            <a:r>
              <a:rPr lang="en-AU" dirty="0"/>
              <a:t>’ values. </a:t>
            </a:r>
          </a:p>
          <a:p>
            <a:r>
              <a:rPr lang="en-AU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9082" y="3903532"/>
            <a:ext cx="2895600" cy="154225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452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/>
        </p:nvSpPr>
        <p:spPr>
          <a:xfrm rot="19060894">
            <a:off x="3340217" y="-6572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349425" y="143448"/>
            <a:ext cx="84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Sediment-water connections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7" name="Block Arc 26"/>
          <p:cNvSpPr/>
          <p:nvPr/>
        </p:nvSpPr>
        <p:spPr>
          <a:xfrm rot="10800000">
            <a:off x="4608797" y="43528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9" name="TextBox 28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0" name="TextBox 29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47397" y="52507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649648" y="4716802"/>
            <a:ext cx="3399346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282712" y="4295130"/>
            <a:ext cx="422010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46651" y="3873458"/>
            <a:ext cx="492770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612405" y="3451786"/>
            <a:ext cx="547467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90161" y="4927638"/>
            <a:ext cx="2911215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16377" y="4505966"/>
            <a:ext cx="377667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107800" y="4084294"/>
            <a:ext cx="452452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78790" y="3662622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01349" y="5138474"/>
            <a:ext cx="218723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579060" y="4611384"/>
            <a:ext cx="366560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195591" y="4189712"/>
            <a:ext cx="434798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699637" y="3768040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46685" y="4822220"/>
            <a:ext cx="32343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76598" y="4400548"/>
            <a:ext cx="3952711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98351" y="3978876"/>
            <a:ext cx="4782780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46076" y="3557204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89371" y="5033056"/>
            <a:ext cx="272675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3582" y="3830459"/>
            <a:ext cx="121978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water_link</a:t>
            </a:r>
            <a:endParaRPr lang="en-AU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8327479" y="3439001"/>
            <a:ext cx="601506" cy="33855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Zone 4</a:t>
            </a:r>
          </a:p>
          <a:p>
            <a:pPr algn="ctr"/>
            <a:r>
              <a:rPr lang="en-AU" sz="800" dirty="0"/>
              <a:t>average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36838" y="3811180"/>
            <a:ext cx="1088410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Zone 3</a:t>
            </a:r>
          </a:p>
          <a:p>
            <a:pPr algn="ctr"/>
            <a:r>
              <a:rPr lang="en-US" sz="800" dirty="0"/>
              <a:t>average</a:t>
            </a:r>
          </a:p>
          <a:p>
            <a:pPr algn="ctr"/>
            <a:endParaRPr lang="en-AU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6885842" y="4349918"/>
            <a:ext cx="1088410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Zone 2</a:t>
            </a:r>
          </a:p>
          <a:p>
            <a:pPr algn="ctr"/>
            <a:r>
              <a:rPr lang="en-US" sz="800" dirty="0"/>
              <a:t>average</a:t>
            </a:r>
          </a:p>
          <a:p>
            <a:pPr algn="ctr"/>
            <a:endParaRPr lang="en-AU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388100" y="4878859"/>
            <a:ext cx="962425" cy="33855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Zone 1</a:t>
            </a:r>
          </a:p>
          <a:p>
            <a:pPr algn="ctr"/>
            <a:r>
              <a:rPr lang="en-US" sz="800" dirty="0"/>
              <a:t>average</a:t>
            </a:r>
            <a:endParaRPr lang="en-AU" sz="800" dirty="0"/>
          </a:p>
        </p:txBody>
      </p:sp>
      <p:sp>
        <p:nvSpPr>
          <p:cNvPr id="80" name="Arc 79"/>
          <p:cNvSpPr/>
          <p:nvPr/>
        </p:nvSpPr>
        <p:spPr>
          <a:xfrm rot="20425401">
            <a:off x="7765584" y="4519099"/>
            <a:ext cx="500942" cy="409277"/>
          </a:xfrm>
          <a:prstGeom prst="arc">
            <a:avLst>
              <a:gd name="adj1" fmla="val 16896074"/>
              <a:gd name="adj2" fmla="val 6382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Arc 80"/>
          <p:cNvSpPr/>
          <p:nvPr/>
        </p:nvSpPr>
        <p:spPr>
          <a:xfrm rot="20730647">
            <a:off x="8371200" y="3881103"/>
            <a:ext cx="470513" cy="516763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Arc 81"/>
          <p:cNvSpPr/>
          <p:nvPr/>
        </p:nvSpPr>
        <p:spPr>
          <a:xfrm rot="21164409">
            <a:off x="8785956" y="3550990"/>
            <a:ext cx="355575" cy="399761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Arc 86"/>
          <p:cNvSpPr/>
          <p:nvPr/>
        </p:nvSpPr>
        <p:spPr>
          <a:xfrm rot="1033313">
            <a:off x="7139791" y="5049924"/>
            <a:ext cx="334363" cy="372989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0072134" y="6077900"/>
            <a:ext cx="16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&amp;aed2_sedflux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092422" y="6354899"/>
            <a:ext cx="191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&amp;aed2_sed_candi</a:t>
            </a:r>
            <a:endParaRPr lang="en-A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0092422" y="5800901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aed2.nml</a:t>
            </a:r>
            <a:endParaRPr lang="en-AU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98961" y="635339"/>
            <a:ext cx="929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Another option for the sediment-water interface is to use the lake inputs at the interface. </a:t>
            </a:r>
          </a:p>
          <a:p>
            <a:r>
              <a:rPr lang="en-AU" dirty="0"/>
              <a:t>The lake layers that correspond to each sediment zone will have their concentrations averaged and used as the bottom water concentration. </a:t>
            </a:r>
          </a:p>
          <a:p>
            <a:r>
              <a:rPr lang="en-AU" dirty="0"/>
              <a:t>To switch this on, ibc2 = 0.</a:t>
            </a:r>
          </a:p>
        </p:txBody>
      </p:sp>
    </p:spTree>
    <p:extLst>
      <p:ext uri="{BB962C8B-B14F-4D97-AF65-F5344CB8AC3E}">
        <p14:creationId xmlns:p14="http://schemas.microsoft.com/office/powerpoint/2010/main" val="2592440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7246" y="2878235"/>
            <a:ext cx="9649253" cy="2479947"/>
            <a:chOff x="447246" y="2878235"/>
            <a:chExt cx="9649253" cy="24799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246" y="2878235"/>
              <a:ext cx="9649253" cy="247994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47246" y="3571771"/>
              <a:ext cx="3562778" cy="273169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47246" y="860220"/>
            <a:ext cx="10840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aed2.nml the variables are listed in sequence</a:t>
            </a:r>
          </a:p>
          <a:p>
            <a:r>
              <a:rPr lang="en-AU" dirty="0"/>
              <a:t>and the corresponding ‘</a:t>
            </a:r>
            <a:r>
              <a:rPr lang="en-AU" dirty="0" err="1"/>
              <a:t>water_link’s</a:t>
            </a:r>
            <a:r>
              <a:rPr lang="en-AU" dirty="0"/>
              <a:t> are listed in the same sequence. </a:t>
            </a:r>
          </a:p>
          <a:p>
            <a:r>
              <a:rPr lang="en-AU" dirty="0"/>
              <a:t>Any blanks are disregarded and the ‘</a:t>
            </a:r>
            <a:r>
              <a:rPr lang="en-AU" dirty="0" err="1"/>
              <a:t>default_vals</a:t>
            </a:r>
            <a:r>
              <a:rPr lang="en-AU" dirty="0"/>
              <a:t>’ are used instead. </a:t>
            </a:r>
          </a:p>
          <a:p>
            <a:endParaRPr lang="en-AU" dirty="0"/>
          </a:p>
          <a:p>
            <a:r>
              <a:rPr lang="en-AU" dirty="0"/>
              <a:t>In this example, only oxygen is linked from the water column, using the linking variable named ‘</a:t>
            </a:r>
            <a:r>
              <a:rPr lang="en-AU" dirty="0" err="1"/>
              <a:t>OXY_oxy</a:t>
            </a:r>
            <a:r>
              <a:rPr lang="en-AU" dirty="0"/>
              <a:t>’. </a:t>
            </a:r>
          </a:p>
          <a:p>
            <a:r>
              <a:rPr lang="en-AU" dirty="0"/>
              <a:t>The nomenclature indicates the aed2 module aed2oxygen (‘OXY_’)</a:t>
            </a:r>
          </a:p>
          <a:p>
            <a:r>
              <a:rPr lang="en-AU" dirty="0"/>
              <a:t>and the output variable from that module (‘oxy’).  </a:t>
            </a:r>
          </a:p>
        </p:txBody>
      </p:sp>
    </p:spTree>
    <p:extLst>
      <p:ext uri="{BB962C8B-B14F-4D97-AF65-F5344CB8AC3E}">
        <p14:creationId xmlns:p14="http://schemas.microsoft.com/office/powerpoint/2010/main" val="2042507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/>
        </p:nvSpPr>
        <p:spPr>
          <a:xfrm rot="19060894">
            <a:off x="3340217" y="-6572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349425" y="143448"/>
            <a:ext cx="84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Sediment-water connections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7" name="Block Arc 26"/>
          <p:cNvSpPr/>
          <p:nvPr/>
        </p:nvSpPr>
        <p:spPr>
          <a:xfrm rot="10800000">
            <a:off x="4608797" y="43528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9" name="TextBox 28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0" name="TextBox 29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47397" y="52507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612405" y="3451786"/>
            <a:ext cx="547467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45748" y="3439001"/>
            <a:ext cx="1083237" cy="33855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Zone 4</a:t>
            </a:r>
          </a:p>
          <a:p>
            <a:pPr algn="ctr"/>
            <a:r>
              <a:rPr lang="en-AU" sz="800" dirty="0">
                <a:solidFill>
                  <a:srgbClr val="C00000"/>
                </a:solidFill>
              </a:rPr>
              <a:t>average of </a:t>
            </a:r>
            <a:r>
              <a:rPr lang="en-AU" sz="800" dirty="0" err="1">
                <a:solidFill>
                  <a:srgbClr val="C00000"/>
                </a:solidFill>
              </a:rPr>
              <a:t>OXY_oxy</a:t>
            </a:r>
            <a:endParaRPr lang="en-AU" sz="800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436838" y="3811180"/>
            <a:ext cx="1088410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C00000"/>
                </a:solidFill>
              </a:rPr>
              <a:t>Zone 3</a:t>
            </a:r>
          </a:p>
          <a:p>
            <a:pPr algn="ctr"/>
            <a:r>
              <a:rPr lang="en-US" sz="800">
                <a:solidFill>
                  <a:srgbClr val="C00000"/>
                </a:solidFill>
              </a:rPr>
              <a:t>average </a:t>
            </a:r>
            <a:r>
              <a:rPr lang="en-AU" sz="800">
                <a:solidFill>
                  <a:srgbClr val="C00000"/>
                </a:solidFill>
              </a:rPr>
              <a:t>of OXY_oxy</a:t>
            </a:r>
            <a:endParaRPr lang="en-US" sz="800">
              <a:solidFill>
                <a:srgbClr val="C00000"/>
              </a:solidFill>
            </a:endParaRPr>
          </a:p>
          <a:p>
            <a:pPr algn="ctr"/>
            <a:endParaRPr lang="en-AU" sz="8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85842" y="4349918"/>
            <a:ext cx="1088410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Zone 2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</a:rPr>
              <a:t>average </a:t>
            </a:r>
            <a:r>
              <a:rPr lang="en-AU" sz="800" dirty="0">
                <a:solidFill>
                  <a:srgbClr val="C00000"/>
                </a:solidFill>
              </a:rPr>
              <a:t>of </a:t>
            </a:r>
            <a:r>
              <a:rPr lang="en-AU" sz="800" dirty="0" err="1">
                <a:solidFill>
                  <a:srgbClr val="C00000"/>
                </a:solidFill>
              </a:rPr>
              <a:t>OXY_oxy</a:t>
            </a:r>
            <a:endParaRPr lang="en-US" sz="800" dirty="0">
              <a:solidFill>
                <a:srgbClr val="C00000"/>
              </a:solidFill>
            </a:endParaRPr>
          </a:p>
          <a:p>
            <a:pPr algn="ctr"/>
            <a:endParaRPr lang="en-AU" sz="800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01560" y="4878859"/>
            <a:ext cx="1348966" cy="33855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Zone 1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</a:rPr>
              <a:t>average </a:t>
            </a:r>
            <a:r>
              <a:rPr lang="en-AU" sz="800" dirty="0">
                <a:solidFill>
                  <a:srgbClr val="C00000"/>
                </a:solidFill>
              </a:rPr>
              <a:t>of </a:t>
            </a:r>
            <a:r>
              <a:rPr lang="en-AU" sz="800" dirty="0" err="1">
                <a:solidFill>
                  <a:srgbClr val="C00000"/>
                </a:solidFill>
              </a:rPr>
              <a:t>OXY_oxy</a:t>
            </a:r>
            <a:endParaRPr lang="en-AU" sz="800" dirty="0">
              <a:solidFill>
                <a:srgbClr val="C00000"/>
              </a:solidFill>
            </a:endParaRPr>
          </a:p>
        </p:txBody>
      </p:sp>
      <p:sp>
        <p:nvSpPr>
          <p:cNvPr id="80" name="Arc 79"/>
          <p:cNvSpPr/>
          <p:nvPr/>
        </p:nvSpPr>
        <p:spPr>
          <a:xfrm rot="20425401">
            <a:off x="7765584" y="4519099"/>
            <a:ext cx="500942" cy="409277"/>
          </a:xfrm>
          <a:prstGeom prst="arc">
            <a:avLst>
              <a:gd name="adj1" fmla="val 16896074"/>
              <a:gd name="adj2" fmla="val 6382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Arc 80"/>
          <p:cNvSpPr/>
          <p:nvPr/>
        </p:nvSpPr>
        <p:spPr>
          <a:xfrm rot="20730647">
            <a:off x="8371200" y="3881103"/>
            <a:ext cx="470513" cy="516763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Arc 81"/>
          <p:cNvSpPr/>
          <p:nvPr/>
        </p:nvSpPr>
        <p:spPr>
          <a:xfrm rot="21164409">
            <a:off x="8785956" y="3550990"/>
            <a:ext cx="355575" cy="399761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Arc 86"/>
          <p:cNvSpPr/>
          <p:nvPr/>
        </p:nvSpPr>
        <p:spPr>
          <a:xfrm rot="1033313">
            <a:off x="7139791" y="5049924"/>
            <a:ext cx="334363" cy="372989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0072134" y="6075642"/>
            <a:ext cx="16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&amp;aed2_sedflux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092422" y="6354899"/>
            <a:ext cx="191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&amp;aed2_sed_candi</a:t>
            </a:r>
            <a:endParaRPr lang="en-A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0092422" y="5517126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aed2.nml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10072134" y="5796384"/>
            <a:ext cx="160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&amp;aed2_oxygen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65287" y="3676215"/>
            <a:ext cx="889950" cy="24622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aed2_oxygen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43266" y="3439001"/>
            <a:ext cx="1088410" cy="33855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 dirty="0">
                <a:solidFill>
                  <a:srgbClr val="C00000"/>
                </a:solidFill>
              </a:rPr>
              <a:t>various oxygen inputs</a:t>
            </a:r>
            <a:endParaRPr lang="en-US" sz="800" dirty="0">
              <a:solidFill>
                <a:srgbClr val="C00000"/>
              </a:solidFill>
            </a:endParaRPr>
          </a:p>
          <a:p>
            <a:pPr algn="ctr"/>
            <a:endParaRPr lang="en-AU" sz="8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28686" y="4057181"/>
            <a:ext cx="989464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 dirty="0">
                <a:solidFill>
                  <a:srgbClr val="C00000"/>
                </a:solidFill>
              </a:rPr>
              <a:t>various other oxygen outputs</a:t>
            </a:r>
            <a:endParaRPr lang="en-US" sz="800" dirty="0">
              <a:solidFill>
                <a:srgbClr val="C00000"/>
              </a:solidFill>
            </a:endParaRPr>
          </a:p>
          <a:p>
            <a:pPr algn="ctr"/>
            <a:endParaRPr lang="en-AU" sz="800" dirty="0"/>
          </a:p>
        </p:txBody>
      </p:sp>
      <p:cxnSp>
        <p:nvCxnSpPr>
          <p:cNvPr id="5" name="Straight Arrow Connector 4"/>
          <p:cNvCxnSpPr>
            <a:stCxn id="48" idx="3"/>
            <a:endCxn id="45" idx="1"/>
          </p:cNvCxnSpPr>
          <p:nvPr/>
        </p:nvCxnSpPr>
        <p:spPr>
          <a:xfrm>
            <a:off x="5631676" y="3608278"/>
            <a:ext cx="233611" cy="191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2"/>
            <a:endCxn id="49" idx="3"/>
          </p:cNvCxnSpPr>
          <p:nvPr/>
        </p:nvCxnSpPr>
        <p:spPr>
          <a:xfrm flipH="1">
            <a:off x="5618150" y="3922436"/>
            <a:ext cx="692112" cy="3655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5" idx="3"/>
            <a:endCxn id="75" idx="1"/>
          </p:cNvCxnSpPr>
          <p:nvPr/>
        </p:nvCxnSpPr>
        <p:spPr>
          <a:xfrm flipV="1">
            <a:off x="6755237" y="3608278"/>
            <a:ext cx="1090511" cy="191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5" idx="3"/>
            <a:endCxn id="76" idx="1"/>
          </p:cNvCxnSpPr>
          <p:nvPr/>
        </p:nvCxnSpPr>
        <p:spPr>
          <a:xfrm>
            <a:off x="6755237" y="3799326"/>
            <a:ext cx="681601" cy="242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77" idx="0"/>
          </p:cNvCxnSpPr>
          <p:nvPr/>
        </p:nvCxnSpPr>
        <p:spPr>
          <a:xfrm>
            <a:off x="6755237" y="3799326"/>
            <a:ext cx="674810" cy="550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5" idx="3"/>
            <a:endCxn id="78" idx="0"/>
          </p:cNvCxnSpPr>
          <p:nvPr/>
        </p:nvCxnSpPr>
        <p:spPr>
          <a:xfrm flipH="1">
            <a:off x="6676043" y="3799326"/>
            <a:ext cx="79194" cy="10795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47246" y="860220"/>
            <a:ext cx="1084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oxygen module will do all of its own calculations in the water column, </a:t>
            </a:r>
          </a:p>
          <a:p>
            <a:r>
              <a:rPr lang="en-AU" dirty="0"/>
              <a:t>and among other things, it will supply average oxygen concentrations to each sediment zone.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8353" y="6476294"/>
            <a:ext cx="1084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 also have to set the parameter ‘</a:t>
            </a:r>
            <a:r>
              <a:rPr lang="en-AU" dirty="0" err="1"/>
              <a:t>sedflux_model</a:t>
            </a:r>
            <a:r>
              <a:rPr lang="en-AU" dirty="0"/>
              <a:t>’ equal to ‘dyanmic2d’ in the section &amp;aed2_sedflux …</a:t>
            </a:r>
          </a:p>
        </p:txBody>
      </p:sp>
    </p:spTree>
    <p:extLst>
      <p:ext uri="{BB962C8B-B14F-4D97-AF65-F5344CB8AC3E}">
        <p14:creationId xmlns:p14="http://schemas.microsoft.com/office/powerpoint/2010/main" val="2518415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hord 218"/>
          <p:cNvSpPr/>
          <p:nvPr/>
        </p:nvSpPr>
        <p:spPr>
          <a:xfrm rot="19060894">
            <a:off x="100266" y="1147568"/>
            <a:ext cx="5494701" cy="5388538"/>
          </a:xfrm>
          <a:prstGeom prst="chord">
            <a:avLst>
              <a:gd name="adj1" fmla="val 3864522"/>
              <a:gd name="adj2" fmla="val 12084819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1" name="Chord 100"/>
          <p:cNvSpPr/>
          <p:nvPr/>
        </p:nvSpPr>
        <p:spPr>
          <a:xfrm rot="19060894">
            <a:off x="7037367" y="1822758"/>
            <a:ext cx="4560530" cy="4327541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TextBox 112"/>
          <p:cNvSpPr txBox="1"/>
          <p:nvPr/>
        </p:nvSpPr>
        <p:spPr>
          <a:xfrm>
            <a:off x="2470857" y="431380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8738418" y="43203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Dynamic2D</a:t>
            </a:r>
            <a:endParaRPr lang="en-AU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8334351" y="5999547"/>
            <a:ext cx="1838035" cy="621749"/>
            <a:chOff x="5447099" y="4865767"/>
            <a:chExt cx="2496600" cy="850280"/>
          </a:xfrm>
        </p:grpSpPr>
        <p:grpSp>
          <p:nvGrpSpPr>
            <p:cNvPr id="116" name="Group 115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Straight Connector 116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447099" y="4865767"/>
              <a:ext cx="2496600" cy="80512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Zone 1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 rot="19591419">
            <a:off x="10222002" y="5723598"/>
            <a:ext cx="662332" cy="441808"/>
            <a:chOff x="5447098" y="4754732"/>
            <a:chExt cx="2496600" cy="1027198"/>
          </a:xfrm>
        </p:grpSpPr>
        <p:grpSp>
          <p:nvGrpSpPr>
            <p:cNvPr id="128" name="Group 127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447098" y="4754732"/>
              <a:ext cx="2496600" cy="102719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Zone 2</a:t>
              </a:r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 rot="18845698">
            <a:off x="10763673" y="5300343"/>
            <a:ext cx="635858" cy="462182"/>
            <a:chOff x="5447098" y="4781970"/>
            <a:chExt cx="2496600" cy="972721"/>
          </a:xfrm>
        </p:grpSpPr>
        <p:grpSp>
          <p:nvGrpSpPr>
            <p:cNvPr id="140" name="Group 139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Straight Connector 140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5447098" y="4781970"/>
              <a:ext cx="2496600" cy="97272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Zone 3</a:t>
              </a:r>
            </a:p>
            <a:p>
              <a:pPr algn="ctr"/>
              <a:endParaRPr lang="en-US" sz="10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 rot="17610489">
            <a:off x="11228744" y="4734867"/>
            <a:ext cx="555207" cy="552444"/>
            <a:chOff x="5447098" y="4781970"/>
            <a:chExt cx="2496600" cy="972721"/>
          </a:xfrm>
        </p:grpSpPr>
        <p:grpSp>
          <p:nvGrpSpPr>
            <p:cNvPr id="152" name="Group 151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5447098" y="4781970"/>
              <a:ext cx="2496600" cy="97272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Zone 4</a:t>
              </a:r>
            </a:p>
            <a:p>
              <a:pPr algn="ctr"/>
              <a:endParaRPr lang="en-US" sz="100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 rot="1956448">
            <a:off x="7634296" y="5744035"/>
            <a:ext cx="662332" cy="441808"/>
            <a:chOff x="5447098" y="4754732"/>
            <a:chExt cx="2496600" cy="1027198"/>
          </a:xfrm>
        </p:grpSpPr>
        <p:grpSp>
          <p:nvGrpSpPr>
            <p:cNvPr id="164" name="Group 163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Straight Connector 164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447098" y="4754732"/>
              <a:ext cx="2496600" cy="102719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Zone 2</a:t>
              </a:r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 rot="2554892">
            <a:off x="7092691" y="5325705"/>
            <a:ext cx="635858" cy="462182"/>
            <a:chOff x="5447098" y="4781970"/>
            <a:chExt cx="2496600" cy="972721"/>
          </a:xfrm>
        </p:grpSpPr>
        <p:grpSp>
          <p:nvGrpSpPr>
            <p:cNvPr id="188" name="Group 187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9" name="Straight Connector 188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5447098" y="4781970"/>
              <a:ext cx="2496600" cy="97272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Zone 3</a:t>
              </a:r>
            </a:p>
            <a:p>
              <a:pPr algn="ctr"/>
              <a:endParaRPr lang="en-US" sz="10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 rot="3946219">
            <a:off x="6696606" y="4741143"/>
            <a:ext cx="627570" cy="590843"/>
            <a:chOff x="5447098" y="4781970"/>
            <a:chExt cx="2496600" cy="972721"/>
          </a:xfrm>
        </p:grpSpPr>
        <p:grpSp>
          <p:nvGrpSpPr>
            <p:cNvPr id="200" name="Group 199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1" name="Straight Connector 200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5447098" y="4781970"/>
              <a:ext cx="2496600" cy="97272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Zone 4</a:t>
              </a:r>
            </a:p>
            <a:p>
              <a:pPr algn="ctr"/>
              <a:endParaRPr lang="en-US" sz="1000" dirty="0"/>
            </a:p>
          </p:txBody>
        </p:sp>
      </p:grpSp>
      <p:sp>
        <p:nvSpPr>
          <p:cNvPr id="220" name="Chord 219"/>
          <p:cNvSpPr/>
          <p:nvPr/>
        </p:nvSpPr>
        <p:spPr>
          <a:xfrm rot="19060894">
            <a:off x="167560" y="1288637"/>
            <a:ext cx="5365121" cy="5140250"/>
          </a:xfrm>
          <a:prstGeom prst="chord">
            <a:avLst>
              <a:gd name="adj1" fmla="val 3896001"/>
              <a:gd name="adj2" fmla="val 12084819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2" name="Chord 221"/>
          <p:cNvSpPr/>
          <p:nvPr/>
        </p:nvSpPr>
        <p:spPr>
          <a:xfrm rot="19060894">
            <a:off x="486997" y="1655100"/>
            <a:ext cx="4659154" cy="4676074"/>
          </a:xfrm>
          <a:prstGeom prst="chord">
            <a:avLst>
              <a:gd name="adj1" fmla="val 3821287"/>
              <a:gd name="adj2" fmla="val 12084819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3" name="Chord 222"/>
          <p:cNvSpPr/>
          <p:nvPr/>
        </p:nvSpPr>
        <p:spPr>
          <a:xfrm rot="19060894">
            <a:off x="346085" y="1507804"/>
            <a:ext cx="4987981" cy="4861071"/>
          </a:xfrm>
          <a:prstGeom prst="chord">
            <a:avLst>
              <a:gd name="adj1" fmla="val 3856923"/>
              <a:gd name="adj2" fmla="val 12084819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1" name="Chord 90"/>
          <p:cNvSpPr/>
          <p:nvPr/>
        </p:nvSpPr>
        <p:spPr>
          <a:xfrm rot="19060894">
            <a:off x="604252" y="1835904"/>
            <a:ext cx="4560530" cy="4327541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TextBox 223"/>
          <p:cNvSpPr txBox="1"/>
          <p:nvPr/>
        </p:nvSpPr>
        <p:spPr>
          <a:xfrm>
            <a:off x="1739955" y="6593040"/>
            <a:ext cx="20733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One general sediment zone</a:t>
            </a:r>
          </a:p>
        </p:txBody>
      </p:sp>
      <p:sp>
        <p:nvSpPr>
          <p:cNvPr id="236" name="Up Arrow 235"/>
          <p:cNvSpPr/>
          <p:nvPr/>
        </p:nvSpPr>
        <p:spPr>
          <a:xfrm rot="21417466">
            <a:off x="8647408" y="5915823"/>
            <a:ext cx="76535" cy="17221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7" name="Circular Arrow 236"/>
          <p:cNvSpPr/>
          <p:nvPr/>
        </p:nvSpPr>
        <p:spPr>
          <a:xfrm rot="19052625">
            <a:off x="1068614" y="5668836"/>
            <a:ext cx="202626" cy="238808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8" name="Circular Arrow 237"/>
          <p:cNvSpPr/>
          <p:nvPr/>
        </p:nvSpPr>
        <p:spPr>
          <a:xfrm rot="8000959">
            <a:off x="1121164" y="5736363"/>
            <a:ext cx="202626" cy="238808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9" name="Circular Arrow 238"/>
          <p:cNvSpPr/>
          <p:nvPr/>
        </p:nvSpPr>
        <p:spPr>
          <a:xfrm rot="16200000">
            <a:off x="8421583" y="6187111"/>
            <a:ext cx="202626" cy="238808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Circular Arrow 239"/>
          <p:cNvSpPr/>
          <p:nvPr/>
        </p:nvSpPr>
        <p:spPr>
          <a:xfrm rot="5219978">
            <a:off x="8517808" y="6193223"/>
            <a:ext cx="202626" cy="238808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1" name="Circular Arrow 240"/>
          <p:cNvSpPr/>
          <p:nvPr/>
        </p:nvSpPr>
        <p:spPr>
          <a:xfrm rot="18430160">
            <a:off x="7758739" y="5903134"/>
            <a:ext cx="174123" cy="211161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Circular Arrow 241"/>
          <p:cNvSpPr/>
          <p:nvPr/>
        </p:nvSpPr>
        <p:spPr>
          <a:xfrm rot="7381006">
            <a:off x="7867699" y="5954390"/>
            <a:ext cx="174123" cy="211161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Circular Arrow 242"/>
          <p:cNvSpPr/>
          <p:nvPr/>
        </p:nvSpPr>
        <p:spPr>
          <a:xfrm rot="18857360">
            <a:off x="7192171" y="5445801"/>
            <a:ext cx="202626" cy="238808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4" name="Circular Arrow 243"/>
          <p:cNvSpPr/>
          <p:nvPr/>
        </p:nvSpPr>
        <p:spPr>
          <a:xfrm rot="8016153">
            <a:off x="7256150" y="5499791"/>
            <a:ext cx="202626" cy="238808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5" name="Circular Arrow 244"/>
          <p:cNvSpPr/>
          <p:nvPr/>
        </p:nvSpPr>
        <p:spPr>
          <a:xfrm rot="20146665">
            <a:off x="6869382" y="4884637"/>
            <a:ext cx="179144" cy="201027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6" name="Circular Arrow 245"/>
          <p:cNvSpPr/>
          <p:nvPr/>
        </p:nvSpPr>
        <p:spPr>
          <a:xfrm rot="9570217">
            <a:off x="6891696" y="4908152"/>
            <a:ext cx="190397" cy="214452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6837554" y="-641988"/>
            <a:ext cx="4560530" cy="4568219"/>
            <a:chOff x="6789791" y="-1534476"/>
            <a:chExt cx="4560530" cy="4568219"/>
          </a:xfrm>
        </p:grpSpPr>
        <p:grpSp>
          <p:nvGrpSpPr>
            <p:cNvPr id="80" name="Group 79"/>
            <p:cNvGrpSpPr/>
            <p:nvPr/>
          </p:nvGrpSpPr>
          <p:grpSpPr>
            <a:xfrm>
              <a:off x="6789791" y="-1534476"/>
              <a:ext cx="4560530" cy="4568219"/>
              <a:chOff x="588331" y="-1084690"/>
              <a:chExt cx="4560530" cy="4568219"/>
            </a:xfrm>
          </p:grpSpPr>
          <p:sp>
            <p:nvSpPr>
              <p:cNvPr id="81" name="Chord 80"/>
              <p:cNvSpPr/>
              <p:nvPr/>
            </p:nvSpPr>
            <p:spPr>
              <a:xfrm rot="19060894">
                <a:off x="588331" y="-1084690"/>
                <a:ext cx="4560530" cy="4327541"/>
              </a:xfrm>
              <a:prstGeom prst="chord">
                <a:avLst>
                  <a:gd name="adj1" fmla="val 3864522"/>
                  <a:gd name="adj2" fmla="val 12084819"/>
                </a:avLst>
              </a:pr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rot="3602396">
                <a:off x="465044" y="1968697"/>
                <a:ext cx="577490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Zone 4</a:t>
                </a:r>
                <a:endParaRPr lang="en-AU" sz="1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 rot="3073863">
                <a:off x="778029" y="2432809"/>
                <a:ext cx="539888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Zone 3</a:t>
                </a:r>
                <a:endParaRPr lang="en-AU" sz="1000" dirty="0"/>
              </a:p>
            </p:txBody>
          </p:sp>
          <p:sp>
            <p:nvSpPr>
              <p:cNvPr id="84" name="Block Arc 83"/>
              <p:cNvSpPr/>
              <p:nvPr/>
            </p:nvSpPr>
            <p:spPr>
              <a:xfrm rot="10800000">
                <a:off x="1623016" y="2592497"/>
                <a:ext cx="2255798" cy="861581"/>
              </a:xfrm>
              <a:prstGeom prst="blockArc">
                <a:avLst>
                  <a:gd name="adj1" fmla="val 10800000"/>
                  <a:gd name="adj2" fmla="val 21579473"/>
                  <a:gd name="adj3" fmla="val 22841"/>
                </a:avLst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2503022">
                <a:off x="1156977" y="2842953"/>
                <a:ext cx="539030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Zone 2</a:t>
                </a:r>
                <a:endParaRPr lang="en-AU" sz="10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 rot="19468291">
                <a:off x="3829690" y="2820899"/>
                <a:ext cx="611568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Zone 2</a:t>
                </a:r>
                <a:endParaRPr lang="en-AU" sz="1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8602646">
                <a:off x="4280258" y="2455573"/>
                <a:ext cx="558517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Zone 3</a:t>
                </a:r>
                <a:endParaRPr lang="en-AU" sz="10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 rot="17689507">
                <a:off x="4585627" y="1974718"/>
                <a:ext cx="586109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Zone 4</a:t>
                </a:r>
                <a:endParaRPr lang="en-AU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71368" y="3237308"/>
                <a:ext cx="56887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Zone 1</a:t>
                </a:r>
                <a:endParaRPr lang="en-AU" sz="1000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8570569" y="918284"/>
              <a:ext cx="1280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Constant2D</a:t>
              </a:r>
              <a:endParaRPr lang="en-AU" dirty="0"/>
            </a:p>
          </p:txBody>
        </p:sp>
        <p:sp>
          <p:nvSpPr>
            <p:cNvPr id="232" name="Up Arrow 231"/>
            <p:cNvSpPr/>
            <p:nvPr/>
          </p:nvSpPr>
          <p:spPr>
            <a:xfrm rot="1916572">
              <a:off x="8196056" y="2515340"/>
              <a:ext cx="76535" cy="302569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7270394" y="2225440"/>
              <a:ext cx="3391074" cy="2078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7191448" y="1817553"/>
              <a:ext cx="3653920" cy="1136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84" idx="1"/>
              <a:endCxn id="84" idx="0"/>
            </p:cNvCxnSpPr>
            <p:nvPr/>
          </p:nvCxnSpPr>
          <p:spPr>
            <a:xfrm flipV="1">
              <a:off x="7923073" y="2573501"/>
              <a:ext cx="2058804" cy="61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Up Arrow 230"/>
            <p:cNvSpPr/>
            <p:nvPr/>
          </p:nvSpPr>
          <p:spPr>
            <a:xfrm rot="2722503">
              <a:off x="7724196" y="2248833"/>
              <a:ext cx="76535" cy="257624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Up Arrow 229"/>
            <p:cNvSpPr/>
            <p:nvPr/>
          </p:nvSpPr>
          <p:spPr>
            <a:xfrm rot="3204957">
              <a:off x="7422347" y="1859158"/>
              <a:ext cx="76535" cy="302569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Up Arrow 228"/>
            <p:cNvSpPr/>
            <p:nvPr/>
          </p:nvSpPr>
          <p:spPr>
            <a:xfrm rot="3791031">
              <a:off x="7185953" y="1463241"/>
              <a:ext cx="76535" cy="302569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5" name="Straight Connector 184"/>
          <p:cNvCxnSpPr/>
          <p:nvPr/>
        </p:nvCxnSpPr>
        <p:spPr>
          <a:xfrm>
            <a:off x="1104983" y="5436997"/>
            <a:ext cx="3391074" cy="2078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838283" y="5083098"/>
            <a:ext cx="3881690" cy="2225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1428833" y="5789425"/>
            <a:ext cx="2674366" cy="659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5425" y="-1323374"/>
            <a:ext cx="5494701" cy="5388538"/>
            <a:chOff x="111516" y="-2262055"/>
            <a:chExt cx="5494701" cy="5388538"/>
          </a:xfrm>
        </p:grpSpPr>
        <p:sp>
          <p:nvSpPr>
            <p:cNvPr id="225" name="Chord 224"/>
            <p:cNvSpPr/>
            <p:nvPr/>
          </p:nvSpPr>
          <p:spPr>
            <a:xfrm rot="19060894">
              <a:off x="111516" y="-2262055"/>
              <a:ext cx="5494701" cy="5388538"/>
            </a:xfrm>
            <a:prstGeom prst="chord">
              <a:avLst>
                <a:gd name="adj1" fmla="val 3864522"/>
                <a:gd name="adj2" fmla="val 12084819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20432" y="914603"/>
              <a:ext cx="102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Constant</a:t>
              </a:r>
              <a:endParaRPr lang="en-AU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739955" y="2809725"/>
              <a:ext cx="207330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/>
                <a:t>One general sediment zone</a:t>
              </a:r>
            </a:p>
          </p:txBody>
        </p:sp>
        <p:sp>
          <p:nvSpPr>
            <p:cNvPr id="31" name="Chord 30"/>
            <p:cNvSpPr/>
            <p:nvPr/>
          </p:nvSpPr>
          <p:spPr>
            <a:xfrm rot="19060894">
              <a:off x="567351" y="-1543971"/>
              <a:ext cx="4560530" cy="4327541"/>
            </a:xfrm>
            <a:prstGeom prst="chord">
              <a:avLst>
                <a:gd name="adj1" fmla="val 3866884"/>
                <a:gd name="adj2" fmla="val 12097147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Up Arrow 178"/>
            <p:cNvSpPr/>
            <p:nvPr/>
          </p:nvSpPr>
          <p:spPr>
            <a:xfrm rot="5239354">
              <a:off x="1560735" y="2021793"/>
              <a:ext cx="82458" cy="631493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Up Arrow 179"/>
            <p:cNvSpPr/>
            <p:nvPr/>
          </p:nvSpPr>
          <p:spPr>
            <a:xfrm rot="6365753">
              <a:off x="1557796" y="2174182"/>
              <a:ext cx="82458" cy="631493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Up Arrow 180"/>
            <p:cNvSpPr/>
            <p:nvPr/>
          </p:nvSpPr>
          <p:spPr>
            <a:xfrm rot="1988488">
              <a:off x="1385390" y="1678937"/>
              <a:ext cx="82458" cy="631493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Up Arrow 226"/>
            <p:cNvSpPr/>
            <p:nvPr/>
          </p:nvSpPr>
          <p:spPr>
            <a:xfrm rot="3791031">
              <a:off x="1519950" y="1841827"/>
              <a:ext cx="82458" cy="631493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2" name="Up Arrow 211"/>
          <p:cNvSpPr/>
          <p:nvPr/>
        </p:nvSpPr>
        <p:spPr>
          <a:xfrm rot="5400000">
            <a:off x="1517147" y="5289673"/>
            <a:ext cx="82458" cy="63149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Up Arrow 212"/>
          <p:cNvSpPr/>
          <p:nvPr/>
        </p:nvSpPr>
        <p:spPr>
          <a:xfrm rot="6744459">
            <a:off x="1489753" y="5450739"/>
            <a:ext cx="82458" cy="63149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4" name="Up Arrow 213"/>
          <p:cNvSpPr/>
          <p:nvPr/>
        </p:nvSpPr>
        <p:spPr>
          <a:xfrm rot="1988488">
            <a:off x="1320137" y="4939612"/>
            <a:ext cx="82458" cy="63149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" name="Up Arrow 214"/>
          <p:cNvSpPr/>
          <p:nvPr/>
        </p:nvSpPr>
        <p:spPr>
          <a:xfrm rot="3791031">
            <a:off x="1464889" y="5103777"/>
            <a:ext cx="82458" cy="63149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7533999" y="5566895"/>
            <a:ext cx="3177772" cy="2078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7389316" y="5156851"/>
            <a:ext cx="3778026" cy="956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7851181" y="5863518"/>
            <a:ext cx="2674366" cy="659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Up Arrow 234"/>
          <p:cNvSpPr/>
          <p:nvPr/>
        </p:nvSpPr>
        <p:spPr>
          <a:xfrm rot="2050491">
            <a:off x="8040736" y="5608694"/>
            <a:ext cx="76535" cy="184092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4" name="Up Arrow 233"/>
          <p:cNvSpPr/>
          <p:nvPr/>
        </p:nvSpPr>
        <p:spPr>
          <a:xfrm rot="2982905">
            <a:off x="7559703" y="5223095"/>
            <a:ext cx="76535" cy="195112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3" name="Up Arrow 232"/>
          <p:cNvSpPr/>
          <p:nvPr/>
        </p:nvSpPr>
        <p:spPr>
          <a:xfrm rot="3791031">
            <a:off x="7359742" y="4765352"/>
            <a:ext cx="64703" cy="273126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TextBox 174"/>
          <p:cNvSpPr txBox="1"/>
          <p:nvPr/>
        </p:nvSpPr>
        <p:spPr>
          <a:xfrm>
            <a:off x="1" y="5598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When using GLM, there are four options for the parameter ‘</a:t>
            </a:r>
            <a:r>
              <a:rPr lang="en-AU" dirty="0" err="1"/>
              <a:t>sedflux_model</a:t>
            </a:r>
            <a:r>
              <a:rPr lang="en-AU" dirty="0"/>
              <a:t>’. </a:t>
            </a:r>
          </a:p>
          <a:p>
            <a:r>
              <a:rPr lang="en-AU" dirty="0"/>
              <a:t>The two constant options have one sediment flux value set for the duration of the whole simulation: hence it is constant in time.</a:t>
            </a:r>
          </a:p>
          <a:p>
            <a:r>
              <a:rPr lang="en-AU" dirty="0"/>
              <a:t>The two dynamic options employ the sediment diagenesis model: it is dynamic in the sense that the sediment model will produce changing values over time. </a:t>
            </a:r>
          </a:p>
        </p:txBody>
      </p:sp>
      <p:cxnSp>
        <p:nvCxnSpPr>
          <p:cNvPr id="228" name="Straight Connector 227"/>
          <p:cNvCxnSpPr/>
          <p:nvPr/>
        </p:nvCxnSpPr>
        <p:spPr>
          <a:xfrm>
            <a:off x="1212750" y="3056650"/>
            <a:ext cx="3150189" cy="5243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001481" y="2735778"/>
            <a:ext cx="3653920" cy="1136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1733106" y="3434814"/>
            <a:ext cx="2134063" cy="31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558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/>
        </p:nvSpPr>
        <p:spPr>
          <a:xfrm rot="19060894">
            <a:off x="3340217" y="-6572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349425" y="143448"/>
            <a:ext cx="84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Sediment-water connections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7" name="Block Arc 26"/>
          <p:cNvSpPr/>
          <p:nvPr/>
        </p:nvSpPr>
        <p:spPr>
          <a:xfrm rot="10800000">
            <a:off x="4608797" y="43528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9" name="TextBox 28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0" name="TextBox 29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47397" y="52507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649648" y="4716802"/>
            <a:ext cx="3399346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282712" y="4295130"/>
            <a:ext cx="422010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46651" y="3873458"/>
            <a:ext cx="492770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612405" y="3451786"/>
            <a:ext cx="547467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90161" y="4927638"/>
            <a:ext cx="2911215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16377" y="4505966"/>
            <a:ext cx="377667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107800" y="4084294"/>
            <a:ext cx="452452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78790" y="3662622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01349" y="5138474"/>
            <a:ext cx="218723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579060" y="4611384"/>
            <a:ext cx="366560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195591" y="4189712"/>
            <a:ext cx="434798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699637" y="3768040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46685" y="4822220"/>
            <a:ext cx="32343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76598" y="4400548"/>
            <a:ext cx="3952711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98351" y="3978876"/>
            <a:ext cx="4782780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46076" y="3557204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89371" y="5033056"/>
            <a:ext cx="272675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17250" y="3882680"/>
            <a:ext cx="1475943" cy="3648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part_sed_link</a:t>
            </a:r>
            <a:endParaRPr lang="en-AU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8439929" y="3439001"/>
            <a:ext cx="489056" cy="30777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Zone 4</a:t>
            </a:r>
          </a:p>
          <a:p>
            <a:pPr algn="ctr"/>
            <a:r>
              <a:rPr lang="en-AU" sz="700" dirty="0"/>
              <a:t>average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56694" y="3767661"/>
            <a:ext cx="1088410" cy="52322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Zone 3</a:t>
            </a:r>
          </a:p>
          <a:p>
            <a:pPr algn="ctr"/>
            <a:r>
              <a:rPr lang="en-US" sz="700" dirty="0"/>
              <a:t>average</a:t>
            </a:r>
          </a:p>
          <a:p>
            <a:pPr algn="ctr"/>
            <a:endParaRPr lang="en-US" sz="700" dirty="0"/>
          </a:p>
          <a:p>
            <a:pPr algn="ctr"/>
            <a:endParaRPr lang="en-AU" sz="700" dirty="0"/>
          </a:p>
        </p:txBody>
      </p:sp>
      <p:sp>
        <p:nvSpPr>
          <p:cNvPr id="77" name="TextBox 76"/>
          <p:cNvSpPr txBox="1"/>
          <p:nvPr/>
        </p:nvSpPr>
        <p:spPr>
          <a:xfrm>
            <a:off x="6885050" y="4322715"/>
            <a:ext cx="1088410" cy="52322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Zone 2</a:t>
            </a:r>
          </a:p>
          <a:p>
            <a:pPr algn="ctr"/>
            <a:r>
              <a:rPr lang="en-US" sz="700" dirty="0"/>
              <a:t>average</a:t>
            </a:r>
          </a:p>
          <a:p>
            <a:pPr algn="ctr"/>
            <a:endParaRPr lang="en-US" sz="700" dirty="0"/>
          </a:p>
          <a:p>
            <a:pPr algn="ctr"/>
            <a:endParaRPr lang="en-AU" sz="700" dirty="0"/>
          </a:p>
        </p:txBody>
      </p:sp>
      <p:sp>
        <p:nvSpPr>
          <p:cNvPr id="78" name="TextBox 77"/>
          <p:cNvSpPr txBox="1"/>
          <p:nvPr/>
        </p:nvSpPr>
        <p:spPr>
          <a:xfrm>
            <a:off x="6388100" y="4878859"/>
            <a:ext cx="962425" cy="30777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Zone 1</a:t>
            </a:r>
          </a:p>
          <a:p>
            <a:pPr algn="ctr"/>
            <a:r>
              <a:rPr lang="en-US" sz="700" dirty="0"/>
              <a:t>average</a:t>
            </a:r>
            <a:endParaRPr lang="en-AU" sz="700" dirty="0"/>
          </a:p>
        </p:txBody>
      </p:sp>
      <p:sp>
        <p:nvSpPr>
          <p:cNvPr id="80" name="Arc 79"/>
          <p:cNvSpPr/>
          <p:nvPr/>
        </p:nvSpPr>
        <p:spPr>
          <a:xfrm rot="20425401">
            <a:off x="7765584" y="4519099"/>
            <a:ext cx="500942" cy="409277"/>
          </a:xfrm>
          <a:prstGeom prst="arc">
            <a:avLst>
              <a:gd name="adj1" fmla="val 16896074"/>
              <a:gd name="adj2" fmla="val 6382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Arc 80"/>
          <p:cNvSpPr/>
          <p:nvPr/>
        </p:nvSpPr>
        <p:spPr>
          <a:xfrm rot="20730647">
            <a:off x="8371200" y="3881103"/>
            <a:ext cx="470513" cy="516763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Arc 81"/>
          <p:cNvSpPr/>
          <p:nvPr/>
        </p:nvSpPr>
        <p:spPr>
          <a:xfrm rot="21164409">
            <a:off x="8785956" y="3550990"/>
            <a:ext cx="355575" cy="399761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Arc 86"/>
          <p:cNvSpPr/>
          <p:nvPr/>
        </p:nvSpPr>
        <p:spPr>
          <a:xfrm rot="1033313">
            <a:off x="7139791" y="5049924"/>
            <a:ext cx="334363" cy="372989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10072134" y="6077900"/>
            <a:ext cx="16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&amp;aed2_sedflux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92422" y="6354899"/>
            <a:ext cx="191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&amp;aed2_sed_candi</a:t>
            </a:r>
            <a:endParaRPr lang="en-AU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092422" y="5800901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aed2.nml</a:t>
            </a:r>
            <a:endParaRPr lang="en-AU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47246" y="860220"/>
            <a:ext cx="1084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send the water column fluxes of solids to the sediment, use ‘</a:t>
            </a:r>
            <a:r>
              <a:rPr lang="en-AU" dirty="0" err="1"/>
              <a:t>part_sed_link</a:t>
            </a:r>
            <a:r>
              <a:rPr lang="en-AU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041443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/>
        </p:nvSpPr>
        <p:spPr>
          <a:xfrm rot="19060894">
            <a:off x="3342598" y="-704909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349425" y="143448"/>
            <a:ext cx="84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Sediment-water connections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7" name="Block Arc 26"/>
          <p:cNvSpPr/>
          <p:nvPr/>
        </p:nvSpPr>
        <p:spPr>
          <a:xfrm rot="10800000">
            <a:off x="4608797" y="43528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9" name="TextBox 28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0" name="TextBox 29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47397" y="52507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649648" y="4716802"/>
            <a:ext cx="3399346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282712" y="4295130"/>
            <a:ext cx="422010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46651" y="3873458"/>
            <a:ext cx="492770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612405" y="3451786"/>
            <a:ext cx="547467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90161" y="4927638"/>
            <a:ext cx="2911215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16377" y="4505966"/>
            <a:ext cx="377667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107800" y="4084294"/>
            <a:ext cx="452452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78790" y="3662622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01349" y="5138474"/>
            <a:ext cx="218723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579060" y="4611384"/>
            <a:ext cx="366560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195591" y="4189712"/>
            <a:ext cx="434798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836401" y="3759056"/>
            <a:ext cx="5124294" cy="2285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46685" y="4822220"/>
            <a:ext cx="32343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76598" y="4400548"/>
            <a:ext cx="3952711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98351" y="3978876"/>
            <a:ext cx="4782780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46076" y="3557204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89371" y="5033056"/>
            <a:ext cx="272675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97353" y="3740562"/>
            <a:ext cx="1475943" cy="3316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diss_flux_link</a:t>
            </a:r>
            <a:endParaRPr lang="en-AU" i="1" dirty="0"/>
          </a:p>
        </p:txBody>
      </p:sp>
      <p:sp>
        <p:nvSpPr>
          <p:cNvPr id="41" name="Arc 40"/>
          <p:cNvSpPr/>
          <p:nvPr/>
        </p:nvSpPr>
        <p:spPr>
          <a:xfrm rot="9263817">
            <a:off x="5572794" y="4899621"/>
            <a:ext cx="334363" cy="372989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c 41"/>
          <p:cNvSpPr/>
          <p:nvPr/>
        </p:nvSpPr>
        <p:spPr>
          <a:xfrm rot="9263817">
            <a:off x="5474991" y="4831079"/>
            <a:ext cx="491466" cy="440625"/>
          </a:xfrm>
          <a:prstGeom prst="arc">
            <a:avLst>
              <a:gd name="adj1" fmla="val 16200000"/>
              <a:gd name="adj2" fmla="val 13293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c 42"/>
          <p:cNvSpPr/>
          <p:nvPr/>
        </p:nvSpPr>
        <p:spPr>
          <a:xfrm rot="9263817">
            <a:off x="5288822" y="4506142"/>
            <a:ext cx="701177" cy="785513"/>
          </a:xfrm>
          <a:prstGeom prst="arc">
            <a:avLst>
              <a:gd name="adj1" fmla="val 16200000"/>
              <a:gd name="adj2" fmla="val 7107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Arc 43"/>
          <p:cNvSpPr/>
          <p:nvPr/>
        </p:nvSpPr>
        <p:spPr>
          <a:xfrm rot="20090402">
            <a:off x="4423843" y="4588424"/>
            <a:ext cx="334363" cy="372989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c 44"/>
          <p:cNvSpPr/>
          <p:nvPr/>
        </p:nvSpPr>
        <p:spPr>
          <a:xfrm rot="20500671">
            <a:off x="4334425" y="4596057"/>
            <a:ext cx="491466" cy="440625"/>
          </a:xfrm>
          <a:prstGeom prst="arc">
            <a:avLst>
              <a:gd name="adj1" fmla="val 16200000"/>
              <a:gd name="adj2" fmla="val 586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Arc 45"/>
          <p:cNvSpPr/>
          <p:nvPr/>
        </p:nvSpPr>
        <p:spPr>
          <a:xfrm rot="21218060">
            <a:off x="4189704" y="4598088"/>
            <a:ext cx="741413" cy="542203"/>
          </a:xfrm>
          <a:prstGeom prst="arc">
            <a:avLst>
              <a:gd name="adj1" fmla="val 16200000"/>
              <a:gd name="adj2" fmla="val 7107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Arc 46"/>
          <p:cNvSpPr/>
          <p:nvPr/>
        </p:nvSpPr>
        <p:spPr>
          <a:xfrm rot="17601885">
            <a:off x="4467737" y="4471269"/>
            <a:ext cx="491466" cy="440625"/>
          </a:xfrm>
          <a:prstGeom prst="arc">
            <a:avLst>
              <a:gd name="adj1" fmla="val 16200000"/>
              <a:gd name="adj2" fmla="val 586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Arc 47"/>
          <p:cNvSpPr/>
          <p:nvPr/>
        </p:nvSpPr>
        <p:spPr>
          <a:xfrm rot="18604083">
            <a:off x="4484857" y="4537242"/>
            <a:ext cx="334363" cy="372989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c 48"/>
          <p:cNvSpPr/>
          <p:nvPr/>
        </p:nvSpPr>
        <p:spPr>
          <a:xfrm rot="15352456">
            <a:off x="4594601" y="4262951"/>
            <a:ext cx="379430" cy="550583"/>
          </a:xfrm>
          <a:prstGeom prst="arc">
            <a:avLst>
              <a:gd name="adj1" fmla="val 16200000"/>
              <a:gd name="adj2" fmla="val 7107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Arc 58"/>
          <p:cNvSpPr/>
          <p:nvPr/>
        </p:nvSpPr>
        <p:spPr>
          <a:xfrm rot="20090402">
            <a:off x="3996609" y="4091838"/>
            <a:ext cx="355367" cy="473544"/>
          </a:xfrm>
          <a:prstGeom prst="arc">
            <a:avLst>
              <a:gd name="adj1" fmla="val 16374625"/>
              <a:gd name="adj2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Arc 63"/>
          <p:cNvSpPr/>
          <p:nvPr/>
        </p:nvSpPr>
        <p:spPr>
          <a:xfrm rot="20500671">
            <a:off x="3880931" y="4096132"/>
            <a:ext cx="575313" cy="416736"/>
          </a:xfrm>
          <a:prstGeom prst="arc">
            <a:avLst>
              <a:gd name="adj1" fmla="val 16200000"/>
              <a:gd name="adj2" fmla="val 210465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Arc 82"/>
          <p:cNvSpPr/>
          <p:nvPr/>
        </p:nvSpPr>
        <p:spPr>
          <a:xfrm rot="17601885">
            <a:off x="4066224" y="4001504"/>
            <a:ext cx="387097" cy="402317"/>
          </a:xfrm>
          <a:prstGeom prst="arc">
            <a:avLst>
              <a:gd name="adj1" fmla="val 16200000"/>
              <a:gd name="adj2" fmla="val 586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Arc 83"/>
          <p:cNvSpPr/>
          <p:nvPr/>
        </p:nvSpPr>
        <p:spPr>
          <a:xfrm rot="15352456">
            <a:off x="4189114" y="3788635"/>
            <a:ext cx="308314" cy="533726"/>
          </a:xfrm>
          <a:prstGeom prst="arc">
            <a:avLst>
              <a:gd name="adj1" fmla="val 16200000"/>
              <a:gd name="adj2" fmla="val 7107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Arc 84"/>
          <p:cNvSpPr/>
          <p:nvPr/>
        </p:nvSpPr>
        <p:spPr>
          <a:xfrm rot="15352456">
            <a:off x="4081024" y="3816610"/>
            <a:ext cx="391798" cy="430246"/>
          </a:xfrm>
          <a:prstGeom prst="arc">
            <a:avLst>
              <a:gd name="adj1" fmla="val 15613624"/>
              <a:gd name="adj2" fmla="val 7107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Arc 86"/>
          <p:cNvSpPr/>
          <p:nvPr/>
        </p:nvSpPr>
        <p:spPr>
          <a:xfrm rot="19966666">
            <a:off x="3510022" y="3685229"/>
            <a:ext cx="575313" cy="416736"/>
          </a:xfrm>
          <a:prstGeom prst="arc">
            <a:avLst>
              <a:gd name="adj1" fmla="val 16200000"/>
              <a:gd name="adj2" fmla="val 210465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Arc 87"/>
          <p:cNvSpPr/>
          <p:nvPr/>
        </p:nvSpPr>
        <p:spPr>
          <a:xfrm rot="17601885">
            <a:off x="3691181" y="3575228"/>
            <a:ext cx="387097" cy="402317"/>
          </a:xfrm>
          <a:prstGeom prst="arc">
            <a:avLst>
              <a:gd name="adj1" fmla="val 16200000"/>
              <a:gd name="adj2" fmla="val 586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10043116" y="5952086"/>
            <a:ext cx="16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&amp;aed2_sedflux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063404" y="6220377"/>
            <a:ext cx="191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&amp;aed2_sed_candi</a:t>
            </a:r>
            <a:endParaRPr lang="en-AU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10063404" y="5683795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aed2.nml</a:t>
            </a:r>
            <a:endParaRPr lang="en-AU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47246" y="860220"/>
            <a:ext cx="1084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send the sediment fluxes of solutes to the water column, use ‘</a:t>
            </a:r>
            <a:r>
              <a:rPr lang="en-AU" dirty="0" err="1"/>
              <a:t>diss_flux_link</a:t>
            </a:r>
            <a:r>
              <a:rPr lang="en-AU" dirty="0"/>
              <a:t>’.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63404" y="6488668"/>
            <a:ext cx="21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&amp;aed2_sed_const2d</a:t>
            </a:r>
          </a:p>
        </p:txBody>
      </p:sp>
      <p:sp>
        <p:nvSpPr>
          <p:cNvPr id="101" name="Arc 100"/>
          <p:cNvSpPr/>
          <p:nvPr/>
        </p:nvSpPr>
        <p:spPr>
          <a:xfrm rot="15578785">
            <a:off x="3707359" y="3467894"/>
            <a:ext cx="387097" cy="402317"/>
          </a:xfrm>
          <a:prstGeom prst="arc">
            <a:avLst>
              <a:gd name="adj1" fmla="val 16200000"/>
              <a:gd name="adj2" fmla="val 586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Arc 101"/>
          <p:cNvSpPr/>
          <p:nvPr/>
        </p:nvSpPr>
        <p:spPr>
          <a:xfrm rot="14611057">
            <a:off x="3688685" y="3392120"/>
            <a:ext cx="387097" cy="402317"/>
          </a:xfrm>
          <a:prstGeom prst="arc">
            <a:avLst>
              <a:gd name="adj1" fmla="val 16200000"/>
              <a:gd name="adj2" fmla="val 586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126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21" y="4311099"/>
            <a:ext cx="6217372" cy="25383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8325" cy="68494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8984" y="860104"/>
            <a:ext cx="1844009" cy="159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515563" y="3424714"/>
            <a:ext cx="1260685" cy="180333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688983" y="6579476"/>
            <a:ext cx="2337995" cy="178676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6585287" y="159237"/>
            <a:ext cx="5364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need these </a:t>
            </a:r>
            <a:r>
              <a:rPr lang="en-AU" dirty="0" err="1"/>
              <a:t>namelists</a:t>
            </a:r>
            <a:r>
              <a:rPr lang="en-AU" dirty="0"/>
              <a:t> and parameters. </a:t>
            </a:r>
          </a:p>
          <a:p>
            <a:r>
              <a:rPr lang="en-AU" dirty="0"/>
              <a:t>The ‘</a:t>
            </a:r>
            <a:r>
              <a:rPr lang="en-AU" dirty="0" err="1"/>
              <a:t>diss_flux_link</a:t>
            </a:r>
            <a:r>
              <a:rPr lang="en-AU" dirty="0"/>
              <a:t>’ sequence is tied to ‘variables’. </a:t>
            </a:r>
          </a:p>
          <a:p>
            <a:r>
              <a:rPr lang="en-AU" dirty="0"/>
              <a:t>In this example, the second position is matched to ‘oxy’.</a:t>
            </a:r>
          </a:p>
          <a:p>
            <a:r>
              <a:rPr lang="en-AU" dirty="0"/>
              <a:t>The name of the linked variable needs to be the same as set out in the aed2_oxygen </a:t>
            </a:r>
            <a:r>
              <a:rPr lang="en-AU" dirty="0" err="1"/>
              <a:t>namelist</a:t>
            </a:r>
            <a:r>
              <a:rPr lang="en-AU" dirty="0"/>
              <a:t>.</a:t>
            </a:r>
          </a:p>
          <a:p>
            <a:r>
              <a:rPr lang="en-AU" dirty="0"/>
              <a:t>The number of zones, for our purposes should be defined as the same in both the &amp;aed2_sed_candi </a:t>
            </a:r>
            <a:r>
              <a:rPr lang="en-AU" dirty="0" err="1"/>
              <a:t>namelist</a:t>
            </a:r>
            <a:r>
              <a:rPr lang="en-AU" dirty="0"/>
              <a:t> and the &amp;aed2_sed_const2d </a:t>
            </a:r>
            <a:r>
              <a:rPr lang="en-AU" dirty="0" err="1"/>
              <a:t>namelist</a:t>
            </a:r>
            <a:r>
              <a:rPr lang="en-AU" dirty="0"/>
              <a:t>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585287" y="5679183"/>
            <a:ext cx="2674327" cy="154058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/>
          <p:cNvCxnSpPr>
            <a:stCxn id="8" idx="1"/>
            <a:endCxn id="5" idx="3"/>
          </p:cNvCxnSpPr>
          <p:nvPr/>
        </p:nvCxnSpPr>
        <p:spPr>
          <a:xfrm flipH="1">
            <a:off x="3026978" y="5756212"/>
            <a:ext cx="3558309" cy="9126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8983" y="5589761"/>
            <a:ext cx="824507" cy="166451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6505903" y="4466672"/>
            <a:ext cx="903891" cy="196321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/>
          <p:cNvCxnSpPr>
            <a:stCxn id="18" idx="1"/>
            <a:endCxn id="17" idx="3"/>
          </p:cNvCxnSpPr>
          <p:nvPr/>
        </p:nvCxnSpPr>
        <p:spPr>
          <a:xfrm flipH="1">
            <a:off x="1513490" y="4564833"/>
            <a:ext cx="4992413" cy="1108154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4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9911"/>
          <a:stretch/>
        </p:blipFill>
        <p:spPr>
          <a:xfrm>
            <a:off x="5489494" y="2732690"/>
            <a:ext cx="5627177" cy="2450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024" y="295871"/>
            <a:ext cx="11366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the sediment zones have been specified in three different places: </a:t>
            </a:r>
          </a:p>
          <a:p>
            <a:pPr marL="342900" indent="-342900">
              <a:buAutoNum type="arabicParenR"/>
            </a:pPr>
            <a:r>
              <a:rPr lang="en-AU" dirty="0"/>
              <a:t>in </a:t>
            </a:r>
            <a:r>
              <a:rPr lang="en-AU" dirty="0" err="1"/>
              <a:t>glm.nml</a:t>
            </a:r>
            <a:r>
              <a:rPr lang="en-AU" dirty="0"/>
              <a:t> &amp;sediment </a:t>
            </a:r>
            <a:r>
              <a:rPr lang="en-AU" dirty="0" err="1"/>
              <a:t>n_zones</a:t>
            </a:r>
            <a:endParaRPr lang="en-AU" dirty="0"/>
          </a:p>
          <a:p>
            <a:r>
              <a:rPr lang="en-AU" dirty="0"/>
              <a:t>	which sets the zone heights in the lake</a:t>
            </a:r>
          </a:p>
          <a:p>
            <a:endParaRPr lang="en-AU" dirty="0"/>
          </a:p>
          <a:p>
            <a:pPr marL="342900" indent="-342900">
              <a:buFont typeface="+mj-lt"/>
              <a:buAutoNum type="arabicParenR" startAt="2"/>
            </a:pPr>
            <a:r>
              <a:rPr lang="en-AU" dirty="0"/>
              <a:t>in aed2.nml &amp;aed2_sed_candi </a:t>
            </a:r>
            <a:r>
              <a:rPr lang="en-AU" dirty="0" err="1"/>
              <a:t>nZones</a:t>
            </a:r>
            <a:endParaRPr lang="en-AU" dirty="0"/>
          </a:p>
          <a:p>
            <a:r>
              <a:rPr lang="en-AU" dirty="0"/>
              <a:t>	which establishes the number of times the diagenesis model runs, and </a:t>
            </a:r>
          </a:p>
          <a:p>
            <a:pPr marL="342900" indent="-342900">
              <a:buAutoNum type="arabicParenR"/>
            </a:pPr>
            <a:endParaRPr lang="en-AU" dirty="0"/>
          </a:p>
          <a:p>
            <a:pPr marL="342900" indent="-342900">
              <a:buFont typeface="+mj-lt"/>
              <a:buAutoNum type="arabicParenR" startAt="3"/>
            </a:pPr>
            <a:r>
              <a:rPr lang="en-AU" dirty="0"/>
              <a:t>in aed2.nml &amp;aed2_sed_const2d </a:t>
            </a:r>
          </a:p>
          <a:p>
            <a:r>
              <a:rPr lang="en-AU" dirty="0"/>
              <a:t>	which defines which lake variables are linked to which sediment variables	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8292513" y="6245365"/>
            <a:ext cx="1248300" cy="369216"/>
            <a:chOff x="5447100" y="4865767"/>
            <a:chExt cx="2496600" cy="954107"/>
          </a:xfrm>
        </p:grpSpPr>
        <p:grpSp>
          <p:nvGrpSpPr>
            <p:cNvPr id="5" name="Group 4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447100" y="4865767"/>
              <a:ext cx="2496600" cy="95410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2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AU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661453" y="6245364"/>
            <a:ext cx="1248300" cy="369217"/>
            <a:chOff x="5447100" y="4865767"/>
            <a:chExt cx="2496599" cy="954111"/>
          </a:xfrm>
        </p:grpSpPr>
        <p:grpSp>
          <p:nvGrpSpPr>
            <p:cNvPr id="17" name="Group 16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47100" y="4865770"/>
              <a:ext cx="2496599" cy="95410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3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AU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23573" y="6252301"/>
            <a:ext cx="1248300" cy="369216"/>
            <a:chOff x="5447100" y="4865767"/>
            <a:chExt cx="2496600" cy="954107"/>
          </a:xfrm>
        </p:grpSpPr>
        <p:grpSp>
          <p:nvGrpSpPr>
            <p:cNvPr id="29" name="Group 28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447100" y="4865767"/>
              <a:ext cx="2496600" cy="95410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1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AU" sz="1400" dirty="0"/>
            </a:p>
          </p:txBody>
        </p:sp>
      </p:grpSp>
      <p:sp>
        <p:nvSpPr>
          <p:cNvPr id="40" name="Up Arrow 39"/>
          <p:cNvSpPr/>
          <p:nvPr/>
        </p:nvSpPr>
        <p:spPr>
          <a:xfrm rot="1013791">
            <a:off x="7762538" y="4282366"/>
            <a:ext cx="211905" cy="203339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Up Arrow 40"/>
          <p:cNvSpPr/>
          <p:nvPr/>
        </p:nvSpPr>
        <p:spPr>
          <a:xfrm rot="1013791">
            <a:off x="9079994" y="3909374"/>
            <a:ext cx="152837" cy="2401547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Up Arrow 41"/>
          <p:cNvSpPr/>
          <p:nvPr/>
        </p:nvSpPr>
        <p:spPr>
          <a:xfrm rot="20975098">
            <a:off x="9927120" y="3590217"/>
            <a:ext cx="158372" cy="27271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341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194471" y="334082"/>
            <a:ext cx="12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&amp;output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90520" y="700013"/>
            <a:ext cx="9134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There are two other types of output: 4)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files</a:t>
            </a:r>
            <a:r>
              <a:rPr lang="en-US" dirty="0"/>
              <a:t>, separate for each variable, including all depths and times</a:t>
            </a:r>
          </a:p>
          <a:p>
            <a:pPr algn="r"/>
            <a:r>
              <a:rPr lang="en-US" dirty="0"/>
              <a:t>			5) </a:t>
            </a:r>
            <a:r>
              <a:rPr lang="en-US" dirty="0" err="1">
                <a:solidFill>
                  <a:srgbClr val="7030A0"/>
                </a:solidFill>
              </a:rPr>
              <a:t>swi_fluxes</a:t>
            </a:r>
            <a:r>
              <a:rPr lang="en-US" dirty="0"/>
              <a:t> for the interactions between the bottommost cell of the lake and the uppermost layer of the sediment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Each of these is organized into separate sediment zones.</a:t>
            </a:r>
          </a:p>
          <a:p>
            <a:pPr algn="r"/>
            <a:r>
              <a:rPr lang="en-US" dirty="0"/>
              <a:t>			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glm3.nml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26" y="703414"/>
            <a:ext cx="2759495" cy="1527470"/>
          </a:xfrm>
          <a:prstGeom prst="rect">
            <a:avLst/>
          </a:prstGeom>
        </p:spPr>
      </p:pic>
      <p:sp>
        <p:nvSpPr>
          <p:cNvPr id="30" name="Chord 29"/>
          <p:cNvSpPr/>
          <p:nvPr/>
        </p:nvSpPr>
        <p:spPr>
          <a:xfrm rot="19060894">
            <a:off x="3340217" y="-6572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5160430" y="5152289"/>
            <a:ext cx="2496600" cy="954107"/>
            <a:chOff x="5447100" y="4865767"/>
            <a:chExt cx="2496600" cy="954107"/>
          </a:xfrm>
        </p:grpSpPr>
        <p:grpSp>
          <p:nvGrpSpPr>
            <p:cNvPr id="9" name="Group 8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447100" y="4865767"/>
              <a:ext cx="2496600" cy="95410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1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AU" sz="1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 rot="18719693">
            <a:off x="7585347" y="4054227"/>
            <a:ext cx="2575913" cy="954107"/>
            <a:chOff x="5447100" y="4865767"/>
            <a:chExt cx="2496600" cy="954107"/>
          </a:xfrm>
        </p:grpSpPr>
        <p:grpSp>
          <p:nvGrpSpPr>
            <p:cNvPr id="47" name="Group 46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447100" y="4865767"/>
              <a:ext cx="2496600" cy="95410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2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AU" sz="14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194471" y="1282483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glm</a:t>
            </a:r>
            <a:r>
              <a:rPr lang="en-US" dirty="0"/>
              <a:t> outputs</a:t>
            </a:r>
            <a:endParaRPr lang="en-AU" dirty="0"/>
          </a:p>
        </p:txBody>
      </p:sp>
      <p:sp>
        <p:nvSpPr>
          <p:cNvPr id="60" name="Arc 59"/>
          <p:cNvSpPr/>
          <p:nvPr/>
        </p:nvSpPr>
        <p:spPr>
          <a:xfrm rot="3435784">
            <a:off x="6246502" y="4762532"/>
            <a:ext cx="625912" cy="461642"/>
          </a:xfrm>
          <a:prstGeom prst="arc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Arc 60"/>
          <p:cNvSpPr/>
          <p:nvPr/>
        </p:nvSpPr>
        <p:spPr>
          <a:xfrm rot="14291995">
            <a:off x="5895023" y="4901913"/>
            <a:ext cx="625912" cy="461642"/>
          </a:xfrm>
          <a:prstGeom prst="arc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Arc 61"/>
          <p:cNvSpPr/>
          <p:nvPr/>
        </p:nvSpPr>
        <p:spPr>
          <a:xfrm>
            <a:off x="8388741" y="3623204"/>
            <a:ext cx="625912" cy="461642"/>
          </a:xfrm>
          <a:prstGeom prst="arc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Arc 62"/>
          <p:cNvSpPr/>
          <p:nvPr/>
        </p:nvSpPr>
        <p:spPr>
          <a:xfrm rot="11836580">
            <a:off x="8080436" y="4201743"/>
            <a:ext cx="625912" cy="461642"/>
          </a:xfrm>
          <a:prstGeom prst="arc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9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4105986" y="-1084003"/>
            <a:ext cx="6364467" cy="6339826"/>
          </a:xfrm>
          <a:prstGeom prst="chord">
            <a:avLst>
              <a:gd name="adj1" fmla="val 3174436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2226921" y="114300"/>
            <a:ext cx="6757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set the file names and numbers of river inflows. </a:t>
            </a:r>
          </a:p>
          <a:p>
            <a:r>
              <a:rPr lang="en-US" dirty="0"/>
              <a:t>The inflow files can contain flow of water, along with other variables, such as temperature and salinity.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10215143" y="319398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&amp;inflow</a:t>
            </a:r>
            <a:endParaRPr lang="en-AU" b="1" dirty="0"/>
          </a:p>
        </p:txBody>
      </p:sp>
      <p:sp>
        <p:nvSpPr>
          <p:cNvPr id="3" name="Arc 2"/>
          <p:cNvSpPr/>
          <p:nvPr/>
        </p:nvSpPr>
        <p:spPr>
          <a:xfrm rot="339792">
            <a:off x="448760" y="1731866"/>
            <a:ext cx="4381500" cy="622300"/>
          </a:xfrm>
          <a:prstGeom prst="arc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c 21"/>
          <p:cNvSpPr/>
          <p:nvPr/>
        </p:nvSpPr>
        <p:spPr>
          <a:xfrm rot="1034308">
            <a:off x="1012162" y="1323981"/>
            <a:ext cx="4381500" cy="622300"/>
          </a:xfrm>
          <a:prstGeom prst="arc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c 22"/>
          <p:cNvSpPr/>
          <p:nvPr/>
        </p:nvSpPr>
        <p:spPr>
          <a:xfrm rot="21308399">
            <a:off x="-242926" y="2059155"/>
            <a:ext cx="4381500" cy="622300"/>
          </a:xfrm>
          <a:prstGeom prst="arc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205694" y="2568832"/>
            <a:ext cx="259539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inflow_fl</a:t>
            </a:r>
            <a:r>
              <a:rPr lang="en-US" dirty="0"/>
              <a:t> = ‘</a:t>
            </a:r>
            <a:r>
              <a:rPr lang="en-US" dirty="0" err="1"/>
              <a:t>bcs</a:t>
            </a:r>
            <a:r>
              <a:rPr lang="en-US" dirty="0"/>
              <a:t>/file1.scv’, </a:t>
            </a:r>
          </a:p>
          <a:p>
            <a:r>
              <a:rPr lang="en-US" dirty="0"/>
              <a:t>	‘</a:t>
            </a:r>
            <a:r>
              <a:rPr lang="en-US" dirty="0" err="1"/>
              <a:t>bcs</a:t>
            </a:r>
            <a:r>
              <a:rPr lang="en-US" dirty="0"/>
              <a:t>/file2.scv’, </a:t>
            </a:r>
          </a:p>
          <a:p>
            <a:r>
              <a:rPr lang="en-US" dirty="0"/>
              <a:t>	‘</a:t>
            </a:r>
            <a:r>
              <a:rPr lang="en-US" dirty="0" err="1"/>
              <a:t>bcs</a:t>
            </a:r>
            <a:r>
              <a:rPr lang="en-US" dirty="0"/>
              <a:t>/file3.scv’,</a:t>
            </a:r>
          </a:p>
          <a:p>
            <a:r>
              <a:rPr lang="en-US" dirty="0"/>
              <a:t> 	‘</a:t>
            </a:r>
            <a:r>
              <a:rPr lang="en-US" dirty="0" err="1"/>
              <a:t>bcs</a:t>
            </a:r>
            <a:r>
              <a:rPr lang="en-US" dirty="0"/>
              <a:t>/file4.scv’,</a:t>
            </a:r>
          </a:p>
          <a:p>
            <a:r>
              <a:rPr lang="en-US" dirty="0"/>
              <a:t>	‘</a:t>
            </a:r>
            <a:r>
              <a:rPr lang="en-US" dirty="0" err="1"/>
              <a:t>bcs</a:t>
            </a:r>
            <a:r>
              <a:rPr lang="en-US" dirty="0"/>
              <a:t>/file5.scv’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0789" y="4370991"/>
            <a:ext cx="18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num_inflows</a:t>
            </a:r>
            <a:r>
              <a:rPr lang="en-US" dirty="0">
                <a:solidFill>
                  <a:srgbClr val="00B0F0"/>
                </a:solidFill>
              </a:rPr>
              <a:t> = 3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93801" y="2581532"/>
            <a:ext cx="1543800" cy="8284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91953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194471" y="334082"/>
            <a:ext cx="12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&amp;output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90520" y="700013"/>
            <a:ext cx="91345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files</a:t>
            </a:r>
            <a:r>
              <a:rPr lang="en-US" dirty="0"/>
              <a:t> contain information for each variable, including all depths and times. They come in three forms:</a:t>
            </a:r>
          </a:p>
          <a:p>
            <a:pPr marL="342900" indent="-342900" algn="r">
              <a:buFont typeface="+mj-lt"/>
              <a:buAutoNum type="arabicPeriod"/>
            </a:pPr>
            <a:r>
              <a:rPr lang="en-US" dirty="0"/>
              <a:t>the concentrations (</a:t>
            </a:r>
            <a:r>
              <a:rPr lang="en-US" dirty="0" err="1"/>
              <a:t>mmol</a:t>
            </a:r>
            <a:r>
              <a:rPr lang="en-US" dirty="0"/>
              <a:t> L</a:t>
            </a:r>
            <a:r>
              <a:rPr lang="en-US" baseline="30000" dirty="0"/>
              <a:t>-1</a:t>
            </a:r>
            <a:r>
              <a:rPr lang="en-US" dirty="0"/>
              <a:t>) of everything specified in ‘</a:t>
            </a:r>
            <a:r>
              <a:rPr lang="en-US" dirty="0" err="1"/>
              <a:t>default_vals</a:t>
            </a:r>
            <a:r>
              <a:rPr lang="en-US" dirty="0"/>
              <a:t>’</a:t>
            </a:r>
          </a:p>
          <a:p>
            <a:pPr marL="342900" indent="-342900" algn="r">
              <a:buFont typeface="+mj-lt"/>
              <a:buAutoNum type="arabicPeriod"/>
            </a:pPr>
            <a:endParaRPr lang="en-US" dirty="0"/>
          </a:p>
          <a:p>
            <a:pPr marL="342900" indent="-342900" algn="r">
              <a:buFont typeface="+mj-lt"/>
              <a:buAutoNum type="arabicPeriod"/>
            </a:pPr>
            <a:r>
              <a:rPr lang="en-US" dirty="0"/>
              <a:t>reaction rates (</a:t>
            </a:r>
            <a:r>
              <a:rPr lang="en-US" dirty="0" err="1"/>
              <a:t>mmol</a:t>
            </a:r>
            <a:r>
              <a:rPr lang="en-US" dirty="0"/>
              <a:t> L</a:t>
            </a:r>
            <a:r>
              <a:rPr lang="en-US" baseline="30000" dirty="0"/>
              <a:t>-1</a:t>
            </a:r>
            <a:r>
              <a:rPr lang="en-US" dirty="0"/>
              <a:t> y</a:t>
            </a:r>
            <a:r>
              <a:rPr lang="en-US" baseline="30000" dirty="0"/>
              <a:t>-1</a:t>
            </a:r>
            <a:r>
              <a:rPr lang="en-US" dirty="0"/>
              <a:t>) if they are specified in ‘</a:t>
            </a:r>
            <a:r>
              <a:rPr lang="en-US" dirty="0" err="1"/>
              <a:t>morevariables</a:t>
            </a:r>
            <a:r>
              <a:rPr lang="en-US" dirty="0"/>
              <a:t>’, for example, ‘ROMSO4’</a:t>
            </a:r>
          </a:p>
          <a:p>
            <a:pPr marL="342900" indent="-342900" algn="r">
              <a:buFont typeface="+mj-lt"/>
              <a:buAutoNum type="arabicPeriod"/>
            </a:pPr>
            <a:endParaRPr lang="en-US"/>
          </a:p>
          <a:p>
            <a:pPr marL="342900" indent="-342900" algn="r">
              <a:buFont typeface="+mj-lt"/>
              <a:buAutoNum type="arabicPeriod"/>
            </a:pPr>
            <a:r>
              <a:rPr lang="en-US"/>
              <a:t>rate </a:t>
            </a:r>
            <a:r>
              <a:rPr lang="en-US" dirty="0"/>
              <a:t>limitation factors (</a:t>
            </a:r>
            <a:r>
              <a:rPr lang="en-US" dirty="0" err="1"/>
              <a:t>unitless</a:t>
            </a:r>
            <a:r>
              <a:rPr lang="en-US" dirty="0"/>
              <a:t>, scaling between 0 and 1), if they are specified in ‘</a:t>
            </a:r>
            <a:r>
              <a:rPr lang="en-US" dirty="0" err="1"/>
              <a:t>morevariables</a:t>
            </a:r>
            <a:r>
              <a:rPr lang="en-US" dirty="0"/>
              <a:t>’, for example FIN_NO3. The limitation factors refer to the products of factors such as the Monod limitation, and inhibition by higher energy reactions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						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glm3.nml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26" y="703414"/>
            <a:ext cx="2759495" cy="152747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0194471" y="1282483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glm</a:t>
            </a:r>
            <a:r>
              <a:rPr lang="en-US" dirty="0"/>
              <a:t> outputs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482" y="2422182"/>
            <a:ext cx="2785971" cy="12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31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26" y="703414"/>
            <a:ext cx="2759495" cy="15274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98002"/>
              </p:ext>
            </p:extLst>
          </p:nvPr>
        </p:nvGraphicFramePr>
        <p:xfrm>
          <a:off x="854811" y="1192829"/>
          <a:ext cx="807863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3245176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8596571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8719389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4485356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1534105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815066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760981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5041373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78174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70284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55672889"/>
                    </a:ext>
                  </a:extLst>
                </a:gridCol>
                <a:gridCol w="2534630">
                  <a:extLst>
                    <a:ext uri="{9D8B030D-6E8A-4147-A177-3AD203B41FA5}">
                      <a16:colId xmlns:a16="http://schemas.microsoft.com/office/drawing/2014/main" val="3307314649"/>
                    </a:ext>
                  </a:extLst>
                </a:gridCol>
              </a:tblGrid>
              <a:tr h="264520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output.nc/dim/time/</a:t>
                      </a:r>
                      <a:r>
                        <a:rPr lang="en-AU" sz="1200" dirty="0" err="1"/>
                        <a:t>len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99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05454" y="512936"/>
            <a:ext cx="385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The time steps in hours - output.nc/dim/time/</a:t>
            </a:r>
            <a:r>
              <a:rPr lang="en-AU" sz="1200" dirty="0" err="1"/>
              <a:t>vals</a:t>
            </a:r>
            <a:r>
              <a:rPr lang="en-AU" sz="1200" dirty="0"/>
              <a:t> 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4024435" y="-302554"/>
            <a:ext cx="298938" cy="2587872"/>
          </a:xfrm>
          <a:prstGeom prst="rightBrace">
            <a:avLst>
              <a:gd name="adj1" fmla="val 577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83221"/>
              </p:ext>
            </p:extLst>
          </p:nvPr>
        </p:nvGraphicFramePr>
        <p:xfrm>
          <a:off x="319147" y="1557866"/>
          <a:ext cx="341254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254">
                  <a:extLst>
                    <a:ext uri="{9D8B030D-6E8A-4147-A177-3AD203B41FA5}">
                      <a16:colId xmlns:a16="http://schemas.microsoft.com/office/drawing/2014/main" val="172805506"/>
                    </a:ext>
                  </a:extLst>
                </a:gridCol>
              </a:tblGrid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0552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9196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8751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9736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0947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60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4248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5927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8712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17359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961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1713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-1542687" y="4171586"/>
            <a:ext cx="3372611" cy="28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You imagine this: an absolute grid of height in m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26266"/>
              </p:ext>
            </p:extLst>
          </p:nvPr>
        </p:nvGraphicFramePr>
        <p:xfrm>
          <a:off x="835625" y="1557864"/>
          <a:ext cx="8078400" cy="51076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363068437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2983188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2763505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5157763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976162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3045031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9329329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15166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9555380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617140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32564415"/>
                    </a:ext>
                  </a:extLst>
                </a:gridCol>
                <a:gridCol w="2534400">
                  <a:extLst>
                    <a:ext uri="{9D8B030D-6E8A-4147-A177-3AD203B41FA5}">
                      <a16:colId xmlns:a16="http://schemas.microsoft.com/office/drawing/2014/main" val="3119964157"/>
                    </a:ext>
                  </a:extLst>
                </a:gridCol>
              </a:tblGrid>
              <a:tr h="23456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283257"/>
                  </a:ext>
                </a:extLst>
              </a:tr>
              <a:tr h="234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576984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6212360"/>
                  </a:ext>
                </a:extLst>
              </a:tr>
              <a:tr h="234565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959180"/>
                  </a:ext>
                </a:extLst>
              </a:tr>
              <a:tr h="234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0587867"/>
                  </a:ext>
                </a:extLst>
              </a:tr>
              <a:tr h="234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83422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37787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599735"/>
                  </a:ext>
                </a:extLst>
              </a:tr>
              <a:tr h="23456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386797"/>
                  </a:ext>
                </a:extLst>
              </a:tr>
              <a:tr h="234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8085868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4936540"/>
                  </a:ext>
                </a:extLst>
              </a:tr>
              <a:tr h="234565"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36131"/>
                  </a:ext>
                </a:extLst>
              </a:tr>
              <a:tr h="15637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85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93459"/>
                  </a:ext>
                </a:extLst>
              </a:tr>
              <a:tr h="234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811416"/>
                  </a:ext>
                </a:extLst>
              </a:tr>
              <a:tr h="7818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82889"/>
                  </a:ext>
                </a:extLst>
              </a:tr>
              <a:tr h="15637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69121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76028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558666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437143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07806"/>
                  </a:ext>
                </a:extLst>
              </a:tr>
              <a:tr h="23456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656283"/>
                  </a:ext>
                </a:extLst>
              </a:tr>
              <a:tr h="234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692807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8309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13664" y="1938496"/>
            <a:ext cx="350548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/>
              <a:t>The height data, changing over time - output.nc/dim/z/</a:t>
            </a:r>
            <a:r>
              <a:rPr lang="en-AU" sz="1600" dirty="0" err="1"/>
              <a:t>vals</a:t>
            </a:r>
            <a:r>
              <a:rPr lang="en-AU" sz="1600" dirty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840" y="3393239"/>
            <a:ext cx="5917937" cy="28374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7237" y="52080"/>
            <a:ext cx="385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Here is how it deals with depth</a:t>
            </a:r>
          </a:p>
        </p:txBody>
      </p:sp>
    </p:spTree>
    <p:extLst>
      <p:ext uri="{BB962C8B-B14F-4D97-AF65-F5344CB8AC3E}">
        <p14:creationId xmlns:p14="http://schemas.microsoft.com/office/powerpoint/2010/main" val="599694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26" y="703414"/>
            <a:ext cx="2759495" cy="15274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4811" y="1192829"/>
          <a:ext cx="8212991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79">
                  <a:extLst>
                    <a:ext uri="{9D8B030D-6E8A-4147-A177-3AD203B41FA5}">
                      <a16:colId xmlns:a16="http://schemas.microsoft.com/office/drawing/2014/main" val="132451768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785965714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48719389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34485356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01534105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481506681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776098139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50413736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507817402"/>
                    </a:ext>
                  </a:extLst>
                </a:gridCol>
                <a:gridCol w="506584">
                  <a:extLst>
                    <a:ext uri="{9D8B030D-6E8A-4147-A177-3AD203B41FA5}">
                      <a16:colId xmlns:a16="http://schemas.microsoft.com/office/drawing/2014/main" val="117028446"/>
                    </a:ext>
                  </a:extLst>
                </a:gridCol>
                <a:gridCol w="466766">
                  <a:extLst>
                    <a:ext uri="{9D8B030D-6E8A-4147-A177-3AD203B41FA5}">
                      <a16:colId xmlns:a16="http://schemas.microsoft.com/office/drawing/2014/main" val="855672889"/>
                    </a:ext>
                  </a:extLst>
                </a:gridCol>
                <a:gridCol w="2534630">
                  <a:extLst>
                    <a:ext uri="{9D8B030D-6E8A-4147-A177-3AD203B41FA5}">
                      <a16:colId xmlns:a16="http://schemas.microsoft.com/office/drawing/2014/main" val="3307314649"/>
                    </a:ext>
                  </a:extLst>
                </a:gridCol>
              </a:tblGrid>
              <a:tr h="264520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output.nc/dim/time/</a:t>
                      </a:r>
                      <a:r>
                        <a:rPr lang="en-AU" sz="1200" dirty="0" err="1"/>
                        <a:t>len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99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05454" y="512936"/>
            <a:ext cx="385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The time steps in hours - output.nc/dim/time/</a:t>
            </a:r>
            <a:r>
              <a:rPr lang="en-AU" sz="1200" dirty="0" err="1"/>
              <a:t>vals</a:t>
            </a:r>
            <a:r>
              <a:rPr lang="en-AU" sz="1200" dirty="0"/>
              <a:t> 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4024435" y="-302554"/>
            <a:ext cx="298938" cy="2587872"/>
          </a:xfrm>
          <a:prstGeom prst="rightBrace">
            <a:avLst>
              <a:gd name="adj1" fmla="val 577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22542"/>
              </p:ext>
            </p:extLst>
          </p:nvPr>
        </p:nvGraphicFramePr>
        <p:xfrm>
          <a:off x="319147" y="1557866"/>
          <a:ext cx="341254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254">
                  <a:extLst>
                    <a:ext uri="{9D8B030D-6E8A-4147-A177-3AD203B41FA5}">
                      <a16:colId xmlns:a16="http://schemas.microsoft.com/office/drawing/2014/main" val="172805506"/>
                    </a:ext>
                  </a:extLst>
                </a:gridCol>
              </a:tblGrid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0552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9196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8751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9736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0947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60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4248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5927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8712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17359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961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1713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-1542687" y="4171586"/>
            <a:ext cx="3372611" cy="28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An imaginary index of z layers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5625" y="1557865"/>
          <a:ext cx="8212991" cy="5160432"/>
        </p:xfrm>
        <a:graphic>
          <a:graphicData uri="http://schemas.openxmlformats.org/drawingml/2006/table">
            <a:tbl>
              <a:tblPr firstRow="1" bandRow="1"/>
              <a:tblGrid>
                <a:gridCol w="522779">
                  <a:extLst>
                    <a:ext uri="{9D8B030D-6E8A-4147-A177-3AD203B41FA5}">
                      <a16:colId xmlns:a16="http://schemas.microsoft.com/office/drawing/2014/main" val="132451768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785965714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48719389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34485356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01534105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481506681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776098139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50413736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507817402"/>
                    </a:ext>
                  </a:extLst>
                </a:gridCol>
                <a:gridCol w="506584">
                  <a:extLst>
                    <a:ext uri="{9D8B030D-6E8A-4147-A177-3AD203B41FA5}">
                      <a16:colId xmlns:a16="http://schemas.microsoft.com/office/drawing/2014/main" val="117028446"/>
                    </a:ext>
                  </a:extLst>
                </a:gridCol>
                <a:gridCol w="466766">
                  <a:extLst>
                    <a:ext uri="{9D8B030D-6E8A-4147-A177-3AD203B41FA5}">
                      <a16:colId xmlns:a16="http://schemas.microsoft.com/office/drawing/2014/main" val="855672889"/>
                    </a:ext>
                  </a:extLst>
                </a:gridCol>
                <a:gridCol w="2534630">
                  <a:extLst>
                    <a:ext uri="{9D8B030D-6E8A-4147-A177-3AD203B41FA5}">
                      <a16:colId xmlns:a16="http://schemas.microsoft.com/office/drawing/2014/main" val="3307314649"/>
                    </a:ext>
                  </a:extLst>
                </a:gridCol>
              </a:tblGrid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996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94599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1279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60220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2513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178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3289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7710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486589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97962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700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1341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9567" y="6367726"/>
            <a:ext cx="22071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output.nc/</a:t>
            </a:r>
            <a:r>
              <a:rPr lang="en-AU" sz="1200" dirty="0" err="1"/>
              <a:t>var</a:t>
            </a:r>
            <a:r>
              <a:rPr lang="en-AU" sz="1200" dirty="0"/>
              <a:t>/</a:t>
            </a:r>
            <a:r>
              <a:rPr lang="en-AU" sz="1200" dirty="0" err="1"/>
              <a:t>OXY_oxy</a:t>
            </a:r>
            <a:r>
              <a:rPr lang="en-AU" sz="1200" dirty="0"/>
              <a:t>/size/</a:t>
            </a:r>
            <a:r>
              <a:rPr lang="en-AU" sz="1200" b="1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237" y="52080"/>
            <a:ext cx="385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Here is how it deals with any one variable, say oxygen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0077" y="1616996"/>
            <a:ext cx="22071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output.nc/</a:t>
            </a:r>
            <a:r>
              <a:rPr lang="en-AU" sz="1200" dirty="0" err="1"/>
              <a:t>var</a:t>
            </a:r>
            <a:r>
              <a:rPr lang="en-AU" sz="1200" dirty="0"/>
              <a:t>/</a:t>
            </a:r>
            <a:r>
              <a:rPr lang="en-AU" sz="1200" dirty="0" err="1"/>
              <a:t>OXY_oxy</a:t>
            </a:r>
            <a:r>
              <a:rPr lang="en-AU" sz="1200" dirty="0"/>
              <a:t>/size/</a:t>
            </a:r>
            <a:r>
              <a:rPr lang="en-AU" sz="12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3664" y="1938496"/>
            <a:ext cx="350548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/>
              <a:t>The oxygen data - output.nc/</a:t>
            </a:r>
            <a:r>
              <a:rPr lang="en-AU" sz="1600" dirty="0" err="1"/>
              <a:t>var</a:t>
            </a:r>
            <a:r>
              <a:rPr lang="en-AU" sz="1600" dirty="0"/>
              <a:t>/</a:t>
            </a:r>
            <a:r>
              <a:rPr lang="en-AU" sz="1600" dirty="0" err="1"/>
              <a:t>OXY_oxy</a:t>
            </a:r>
            <a:r>
              <a:rPr lang="en-AU" sz="1600" dirty="0"/>
              <a:t>/</a:t>
            </a:r>
            <a:r>
              <a:rPr lang="en-AU" sz="1600" dirty="0" err="1"/>
              <a:t>vals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555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26" y="703414"/>
            <a:ext cx="2759495" cy="15274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4811" y="1192829"/>
          <a:ext cx="8212991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79">
                  <a:extLst>
                    <a:ext uri="{9D8B030D-6E8A-4147-A177-3AD203B41FA5}">
                      <a16:colId xmlns:a16="http://schemas.microsoft.com/office/drawing/2014/main" val="132451768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785965714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48719389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34485356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01534105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481506681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776098139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50413736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507817402"/>
                    </a:ext>
                  </a:extLst>
                </a:gridCol>
                <a:gridCol w="506584">
                  <a:extLst>
                    <a:ext uri="{9D8B030D-6E8A-4147-A177-3AD203B41FA5}">
                      <a16:colId xmlns:a16="http://schemas.microsoft.com/office/drawing/2014/main" val="117028446"/>
                    </a:ext>
                  </a:extLst>
                </a:gridCol>
                <a:gridCol w="466766">
                  <a:extLst>
                    <a:ext uri="{9D8B030D-6E8A-4147-A177-3AD203B41FA5}">
                      <a16:colId xmlns:a16="http://schemas.microsoft.com/office/drawing/2014/main" val="855672889"/>
                    </a:ext>
                  </a:extLst>
                </a:gridCol>
                <a:gridCol w="2534630">
                  <a:extLst>
                    <a:ext uri="{9D8B030D-6E8A-4147-A177-3AD203B41FA5}">
                      <a16:colId xmlns:a16="http://schemas.microsoft.com/office/drawing/2014/main" val="3307314649"/>
                    </a:ext>
                  </a:extLst>
                </a:gridCol>
              </a:tblGrid>
              <a:tr h="264520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output.nc/dim/time/</a:t>
                      </a:r>
                      <a:r>
                        <a:rPr lang="en-AU" sz="1200" dirty="0" err="1"/>
                        <a:t>len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99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05454" y="512936"/>
            <a:ext cx="385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The time steps in hours - output.nc/dim/time/</a:t>
            </a:r>
            <a:r>
              <a:rPr lang="en-AU" sz="1200" dirty="0" err="1"/>
              <a:t>vals</a:t>
            </a:r>
            <a:r>
              <a:rPr lang="en-AU" sz="1200" dirty="0"/>
              <a:t> 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4024435" y="-302554"/>
            <a:ext cx="298938" cy="2587872"/>
          </a:xfrm>
          <a:prstGeom prst="rightBrace">
            <a:avLst>
              <a:gd name="adj1" fmla="val 577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19147" y="1557866"/>
          <a:ext cx="341254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254">
                  <a:extLst>
                    <a:ext uri="{9D8B030D-6E8A-4147-A177-3AD203B41FA5}">
                      <a16:colId xmlns:a16="http://schemas.microsoft.com/office/drawing/2014/main" val="172805506"/>
                    </a:ext>
                  </a:extLst>
                </a:gridCol>
              </a:tblGrid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0552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9196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8751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9736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0947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60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4248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5927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8712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17359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961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1713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-1542687" y="4171586"/>
            <a:ext cx="3372611" cy="28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An imaginary index of z layers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34801"/>
              </p:ext>
            </p:extLst>
          </p:nvPr>
        </p:nvGraphicFramePr>
        <p:xfrm>
          <a:off x="835625" y="1557865"/>
          <a:ext cx="8212991" cy="5160432"/>
        </p:xfrm>
        <a:graphic>
          <a:graphicData uri="http://schemas.openxmlformats.org/drawingml/2006/table">
            <a:tbl>
              <a:tblPr firstRow="1" bandRow="1"/>
              <a:tblGrid>
                <a:gridCol w="522779">
                  <a:extLst>
                    <a:ext uri="{9D8B030D-6E8A-4147-A177-3AD203B41FA5}">
                      <a16:colId xmlns:a16="http://schemas.microsoft.com/office/drawing/2014/main" val="132451768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785965714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48719389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34485356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01534105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481506681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776098139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50413736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507817402"/>
                    </a:ext>
                  </a:extLst>
                </a:gridCol>
                <a:gridCol w="506584">
                  <a:extLst>
                    <a:ext uri="{9D8B030D-6E8A-4147-A177-3AD203B41FA5}">
                      <a16:colId xmlns:a16="http://schemas.microsoft.com/office/drawing/2014/main" val="117028446"/>
                    </a:ext>
                  </a:extLst>
                </a:gridCol>
                <a:gridCol w="466766">
                  <a:extLst>
                    <a:ext uri="{9D8B030D-6E8A-4147-A177-3AD203B41FA5}">
                      <a16:colId xmlns:a16="http://schemas.microsoft.com/office/drawing/2014/main" val="855672889"/>
                    </a:ext>
                  </a:extLst>
                </a:gridCol>
                <a:gridCol w="2534630">
                  <a:extLst>
                    <a:ext uri="{9D8B030D-6E8A-4147-A177-3AD203B41FA5}">
                      <a16:colId xmlns:a16="http://schemas.microsoft.com/office/drawing/2014/main" val="3307314649"/>
                    </a:ext>
                  </a:extLst>
                </a:gridCol>
              </a:tblGrid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996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94599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1279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60220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2513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178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3289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7710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486589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97962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700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1341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9567" y="6367726"/>
            <a:ext cx="22071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output.nc/</a:t>
            </a:r>
            <a:r>
              <a:rPr lang="en-AU" sz="1200" dirty="0" err="1"/>
              <a:t>var</a:t>
            </a:r>
            <a:r>
              <a:rPr lang="en-AU" sz="1200" dirty="0"/>
              <a:t>/</a:t>
            </a:r>
            <a:r>
              <a:rPr lang="en-AU" sz="1200" dirty="0" err="1"/>
              <a:t>OXY_oxy</a:t>
            </a:r>
            <a:r>
              <a:rPr lang="en-AU" sz="1200" dirty="0"/>
              <a:t>/size/</a:t>
            </a:r>
            <a:r>
              <a:rPr lang="en-AU" sz="1200" b="1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625" y="52080"/>
            <a:ext cx="513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So what if you wanted to plot oxygen at the 10th hour for all depths?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0077" y="1616996"/>
            <a:ext cx="22071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output.nc/</a:t>
            </a:r>
            <a:r>
              <a:rPr lang="en-AU" sz="1200" dirty="0" err="1"/>
              <a:t>var</a:t>
            </a:r>
            <a:r>
              <a:rPr lang="en-AU" sz="1200" dirty="0"/>
              <a:t>/</a:t>
            </a:r>
            <a:r>
              <a:rPr lang="en-AU" sz="1200" dirty="0" err="1"/>
              <a:t>OXY_oxy</a:t>
            </a:r>
            <a:r>
              <a:rPr lang="en-AU" sz="1200" dirty="0"/>
              <a:t>/size/</a:t>
            </a:r>
            <a:r>
              <a:rPr lang="en-AU" sz="12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3664" y="1938496"/>
            <a:ext cx="350548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/>
              <a:t>The oxygen data - output.nc/</a:t>
            </a:r>
            <a:r>
              <a:rPr lang="en-AU" sz="1600" dirty="0" err="1"/>
              <a:t>var</a:t>
            </a:r>
            <a:r>
              <a:rPr lang="en-AU" sz="1600" dirty="0"/>
              <a:t>/</a:t>
            </a:r>
            <a:r>
              <a:rPr lang="en-AU" sz="1600" dirty="0" err="1"/>
              <a:t>OXY_oxy</a:t>
            </a:r>
            <a:r>
              <a:rPr lang="en-AU" sz="1600" dirty="0"/>
              <a:t>/</a:t>
            </a:r>
            <a:r>
              <a:rPr lang="en-AU" sz="1600" dirty="0" err="1"/>
              <a:t>vals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2172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2097" y="3603127"/>
            <a:ext cx="9012633" cy="2738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2097" y="5942622"/>
            <a:ext cx="9012633" cy="408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9" name="Group 58"/>
          <p:cNvGrpSpPr/>
          <p:nvPr/>
        </p:nvGrpSpPr>
        <p:grpSpPr>
          <a:xfrm>
            <a:off x="367874" y="4445883"/>
            <a:ext cx="2249214" cy="1860331"/>
            <a:chOff x="1975945" y="3962400"/>
            <a:chExt cx="2963917" cy="1860331"/>
          </a:xfrm>
        </p:grpSpPr>
        <p:sp>
          <p:nvSpPr>
            <p:cNvPr id="51" name="Rectangle 50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" name="Straight Connector 52"/>
            <p:cNvCxnSpPr>
              <a:stCxn id="51" idx="3"/>
              <a:endCxn id="51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617088" y="4393332"/>
            <a:ext cx="2249214" cy="1860331"/>
            <a:chOff x="1975945" y="3962400"/>
            <a:chExt cx="2963917" cy="1860331"/>
          </a:xfrm>
        </p:grpSpPr>
        <p:sp>
          <p:nvSpPr>
            <p:cNvPr id="61" name="Rectangle 60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>
              <a:stCxn id="61" idx="3"/>
              <a:endCxn id="61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866302" y="4330272"/>
            <a:ext cx="2249214" cy="1860331"/>
            <a:chOff x="1975945" y="3962400"/>
            <a:chExt cx="2963917" cy="1860331"/>
          </a:xfrm>
        </p:grpSpPr>
        <p:sp>
          <p:nvSpPr>
            <p:cNvPr id="69" name="Rectangle 68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0" name="Straight Connector 69"/>
            <p:cNvCxnSpPr>
              <a:stCxn id="69" idx="3"/>
              <a:endCxn id="69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115516" y="4272464"/>
            <a:ext cx="2249214" cy="1860331"/>
            <a:chOff x="1975945" y="3962400"/>
            <a:chExt cx="2963917" cy="1860331"/>
          </a:xfrm>
        </p:grpSpPr>
        <p:sp>
          <p:nvSpPr>
            <p:cNvPr id="77" name="Rectangle 76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8" name="Straight Connector 77"/>
            <p:cNvCxnSpPr>
              <a:stCxn id="77" idx="3"/>
              <a:endCxn id="77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7148327" y="6169332"/>
            <a:ext cx="2195383" cy="1362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4893217" y="6209374"/>
            <a:ext cx="2195383" cy="854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2644003" y="6266671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7503555" y="3657609"/>
            <a:ext cx="380060" cy="451946"/>
            <a:chOff x="7859422" y="2207171"/>
            <a:chExt cx="380060" cy="451946"/>
          </a:xfrm>
        </p:grpSpPr>
        <p:sp>
          <p:nvSpPr>
            <p:cNvPr id="107" name="Oval 106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Oval 109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283697" y="3657609"/>
            <a:ext cx="380060" cy="451946"/>
            <a:chOff x="7859422" y="2207171"/>
            <a:chExt cx="380060" cy="451946"/>
          </a:xfrm>
        </p:grpSpPr>
        <p:sp>
          <p:nvSpPr>
            <p:cNvPr id="113" name="Oval 112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Oval 114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063838" y="3657609"/>
            <a:ext cx="380060" cy="451946"/>
            <a:chOff x="7859422" y="2207171"/>
            <a:chExt cx="380060" cy="451946"/>
          </a:xfrm>
        </p:grpSpPr>
        <p:sp>
          <p:nvSpPr>
            <p:cNvPr id="118" name="Oval 117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Oval 120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843979" y="3657609"/>
            <a:ext cx="380060" cy="451946"/>
            <a:chOff x="7859422" y="2207171"/>
            <a:chExt cx="380060" cy="451946"/>
          </a:xfrm>
        </p:grpSpPr>
        <p:sp>
          <p:nvSpPr>
            <p:cNvPr id="123" name="Oval 122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Oval 123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Oval 124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Oval 125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9844944" y="5775767"/>
            <a:ext cx="2241954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i="1" dirty="0"/>
              <a:t>This bottom area is effectively lost from the modelling domain</a:t>
            </a:r>
          </a:p>
        </p:txBody>
      </p:sp>
      <p:cxnSp>
        <p:nvCxnSpPr>
          <p:cNvPr id="129" name="Straight Arrow Connector 128"/>
          <p:cNvCxnSpPr>
            <a:stCxn id="127" idx="1"/>
            <a:endCxn id="84" idx="3"/>
          </p:cNvCxnSpPr>
          <p:nvPr/>
        </p:nvCxnSpPr>
        <p:spPr>
          <a:xfrm flipH="1">
            <a:off x="9343710" y="6237432"/>
            <a:ext cx="5012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02049" y="1914923"/>
            <a:ext cx="224195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i="1" dirty="0"/>
              <a:t>Upon sedimentation, the frame of reference shifts upwards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86901" y="4381034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cxnSp>
        <p:nvCxnSpPr>
          <p:cNvPr id="136" name="Straight Arrow Connector 135"/>
          <p:cNvCxnSpPr>
            <a:endCxn id="135" idx="0"/>
          </p:cNvCxnSpPr>
          <p:nvPr/>
        </p:nvCxnSpPr>
        <p:spPr>
          <a:xfrm>
            <a:off x="1484592" y="3115252"/>
            <a:ext cx="1" cy="1265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c 139"/>
          <p:cNvSpPr/>
          <p:nvPr/>
        </p:nvSpPr>
        <p:spPr>
          <a:xfrm rot="3435784">
            <a:off x="691422" y="3848013"/>
            <a:ext cx="625912" cy="461642"/>
          </a:xfrm>
          <a:prstGeom prst="arc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TextBox 141"/>
          <p:cNvSpPr txBox="1"/>
          <p:nvPr/>
        </p:nvSpPr>
        <p:spPr>
          <a:xfrm>
            <a:off x="992808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250112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507416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764719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4</a:t>
            </a:r>
          </a:p>
        </p:txBody>
      </p:sp>
    </p:spTree>
    <p:extLst>
      <p:ext uri="{BB962C8B-B14F-4D97-AF65-F5344CB8AC3E}">
        <p14:creationId xmlns:p14="http://schemas.microsoft.com/office/powerpoint/2010/main" val="721105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2097" y="3603127"/>
            <a:ext cx="9012633" cy="2738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2097" y="5942622"/>
            <a:ext cx="9012633" cy="408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9" name="Group 58"/>
          <p:cNvGrpSpPr/>
          <p:nvPr/>
        </p:nvGrpSpPr>
        <p:grpSpPr>
          <a:xfrm>
            <a:off x="367874" y="4445883"/>
            <a:ext cx="2249214" cy="1860331"/>
            <a:chOff x="1975945" y="3962400"/>
            <a:chExt cx="2963917" cy="1860331"/>
          </a:xfrm>
        </p:grpSpPr>
        <p:sp>
          <p:nvSpPr>
            <p:cNvPr id="51" name="Rectangle 50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" name="Straight Connector 52"/>
            <p:cNvCxnSpPr>
              <a:stCxn id="51" idx="3"/>
              <a:endCxn id="51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617088" y="4393332"/>
            <a:ext cx="2249214" cy="1860331"/>
            <a:chOff x="1975945" y="3962400"/>
            <a:chExt cx="2963917" cy="1860331"/>
          </a:xfrm>
        </p:grpSpPr>
        <p:sp>
          <p:nvSpPr>
            <p:cNvPr id="61" name="Rectangle 60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>
              <a:stCxn id="61" idx="3"/>
              <a:endCxn id="61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866302" y="4330272"/>
            <a:ext cx="2249214" cy="1860331"/>
            <a:chOff x="1975945" y="3962400"/>
            <a:chExt cx="2963917" cy="1860331"/>
          </a:xfrm>
        </p:grpSpPr>
        <p:sp>
          <p:nvSpPr>
            <p:cNvPr id="69" name="Rectangle 68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0" name="Straight Connector 69"/>
            <p:cNvCxnSpPr>
              <a:stCxn id="69" idx="3"/>
              <a:endCxn id="69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115516" y="4272464"/>
            <a:ext cx="2249214" cy="1860331"/>
            <a:chOff x="1975945" y="3962400"/>
            <a:chExt cx="2963917" cy="1860331"/>
          </a:xfrm>
        </p:grpSpPr>
        <p:sp>
          <p:nvSpPr>
            <p:cNvPr id="77" name="Rectangle 76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8" name="Straight Connector 77"/>
            <p:cNvCxnSpPr>
              <a:stCxn id="77" idx="3"/>
              <a:endCxn id="77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7148327" y="6169332"/>
            <a:ext cx="2195383" cy="1362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4893217" y="6209374"/>
            <a:ext cx="2195383" cy="854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2644003" y="6266671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7503555" y="3657609"/>
            <a:ext cx="380060" cy="451946"/>
            <a:chOff x="7859422" y="2207171"/>
            <a:chExt cx="380060" cy="451946"/>
          </a:xfrm>
        </p:grpSpPr>
        <p:sp>
          <p:nvSpPr>
            <p:cNvPr id="107" name="Oval 106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Oval 109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283697" y="3657609"/>
            <a:ext cx="380060" cy="451946"/>
            <a:chOff x="7859422" y="2207171"/>
            <a:chExt cx="380060" cy="451946"/>
          </a:xfrm>
        </p:grpSpPr>
        <p:sp>
          <p:nvSpPr>
            <p:cNvPr id="113" name="Oval 112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Oval 114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063838" y="3657609"/>
            <a:ext cx="380060" cy="451946"/>
            <a:chOff x="7859422" y="2207171"/>
            <a:chExt cx="380060" cy="451946"/>
          </a:xfrm>
        </p:grpSpPr>
        <p:sp>
          <p:nvSpPr>
            <p:cNvPr id="118" name="Oval 117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Oval 120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843979" y="3657609"/>
            <a:ext cx="380060" cy="451946"/>
            <a:chOff x="7859422" y="2207171"/>
            <a:chExt cx="380060" cy="451946"/>
          </a:xfrm>
        </p:grpSpPr>
        <p:sp>
          <p:nvSpPr>
            <p:cNvPr id="123" name="Oval 122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Oval 123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Oval 124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Oval 125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386901" y="4381034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140" name="Arc 139"/>
          <p:cNvSpPr/>
          <p:nvPr/>
        </p:nvSpPr>
        <p:spPr>
          <a:xfrm rot="3435784">
            <a:off x="691422" y="3848013"/>
            <a:ext cx="625912" cy="461642"/>
          </a:xfrm>
          <a:prstGeom prst="arc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TextBox 141"/>
          <p:cNvSpPr txBox="1"/>
          <p:nvPr/>
        </p:nvSpPr>
        <p:spPr>
          <a:xfrm>
            <a:off x="992808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250112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507416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764719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57136" y="3838192"/>
            <a:ext cx="44193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i="1" dirty="0"/>
              <a:t>w</a:t>
            </a:r>
            <a:r>
              <a:rPr lang="en-AU" sz="1400" i="1" baseline="-25000" dirty="0"/>
              <a:t>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2808" y="4463480"/>
            <a:ext cx="216535" cy="212955"/>
            <a:chOff x="992808" y="4463480"/>
            <a:chExt cx="216535" cy="212955"/>
          </a:xfrm>
        </p:grpSpPr>
        <p:sp>
          <p:nvSpPr>
            <p:cNvPr id="89" name="Oval 88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0" name="Oval 129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Oval 130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51476" y="4469097"/>
            <a:ext cx="216535" cy="212955"/>
            <a:chOff x="992808" y="4463480"/>
            <a:chExt cx="216535" cy="212955"/>
          </a:xfrm>
        </p:grpSpPr>
        <p:sp>
          <p:nvSpPr>
            <p:cNvPr id="137" name="Oval 136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Oval 137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Oval 138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383485" y="4469913"/>
            <a:ext cx="216535" cy="212955"/>
            <a:chOff x="992808" y="4463480"/>
            <a:chExt cx="216535" cy="212955"/>
          </a:xfrm>
        </p:grpSpPr>
        <p:sp>
          <p:nvSpPr>
            <p:cNvPr id="148" name="Oval 147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Oval 148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Oval 149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Oval 150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546857" y="4464158"/>
            <a:ext cx="216535" cy="212955"/>
            <a:chOff x="992808" y="4463480"/>
            <a:chExt cx="216535" cy="212955"/>
          </a:xfrm>
        </p:grpSpPr>
        <p:sp>
          <p:nvSpPr>
            <p:cNvPr id="153" name="Oval 152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Oval 153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Oval 155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363614" y="240359"/>
            <a:ext cx="10730371" cy="203132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dirty="0"/>
              <a:t>The rate of sedimentation is given by w</a:t>
            </a:r>
            <a:r>
              <a:rPr lang="en-AU" baseline="-25000" dirty="0"/>
              <a:t>00,</a:t>
            </a:r>
            <a:r>
              <a:rPr lang="en-AU" dirty="0"/>
              <a:t> in units of cm y</a:t>
            </a:r>
            <a:r>
              <a:rPr lang="en-AU" baseline="30000" dirty="0"/>
              <a:t>-1</a:t>
            </a:r>
            <a:r>
              <a:rPr lang="en-AU" dirty="0"/>
              <a:t>. </a:t>
            </a:r>
          </a:p>
          <a:p>
            <a:r>
              <a:rPr lang="en-AU" dirty="0"/>
              <a:t>For a given set of particles at a depth, </a:t>
            </a:r>
          </a:p>
          <a:p>
            <a:r>
              <a:rPr lang="en-AU" dirty="0"/>
              <a:t>				as the frame of reference moves up,</a:t>
            </a:r>
          </a:p>
          <a:p>
            <a:r>
              <a:rPr lang="en-AU" dirty="0"/>
              <a:t>								those particles move down.</a:t>
            </a:r>
          </a:p>
          <a:p>
            <a:endParaRPr lang="en-AU" dirty="0"/>
          </a:p>
          <a:p>
            <a:r>
              <a:rPr lang="en-AU" dirty="0"/>
              <a:t>Similarly, any </a:t>
            </a:r>
            <a:r>
              <a:rPr lang="en-AU" dirty="0" err="1"/>
              <a:t>porewater</a:t>
            </a:r>
            <a:r>
              <a:rPr lang="en-AU" dirty="0"/>
              <a:t> moves, through advection, at the same rate.</a:t>
            </a:r>
          </a:p>
          <a:p>
            <a:endParaRPr lang="en-AU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4092651" y="627774"/>
            <a:ext cx="216535" cy="212955"/>
            <a:chOff x="992808" y="4463480"/>
            <a:chExt cx="216535" cy="212955"/>
          </a:xfrm>
        </p:grpSpPr>
        <p:sp>
          <p:nvSpPr>
            <p:cNvPr id="159" name="Oval 158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Oval 159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Oval 161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Oval 162"/>
          <p:cNvSpPr/>
          <p:nvPr/>
        </p:nvSpPr>
        <p:spPr>
          <a:xfrm>
            <a:off x="7149652" y="1753598"/>
            <a:ext cx="129551" cy="108253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/>
          <p:cNvSpPr/>
          <p:nvPr/>
        </p:nvSpPr>
        <p:spPr>
          <a:xfrm>
            <a:off x="7623347" y="4544389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/>
          <p:cNvSpPr/>
          <p:nvPr/>
        </p:nvSpPr>
        <p:spPr>
          <a:xfrm>
            <a:off x="5459772" y="4541687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/>
          <p:cNvSpPr/>
          <p:nvPr/>
        </p:nvSpPr>
        <p:spPr>
          <a:xfrm>
            <a:off x="3227762" y="4545840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/>
          <p:cNvSpPr/>
          <p:nvPr/>
        </p:nvSpPr>
        <p:spPr>
          <a:xfrm>
            <a:off x="1069611" y="4541319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1451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2097" y="3603127"/>
            <a:ext cx="9012633" cy="2738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2097" y="5942622"/>
            <a:ext cx="9012633" cy="408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9" name="Group 58"/>
          <p:cNvGrpSpPr/>
          <p:nvPr/>
        </p:nvGrpSpPr>
        <p:grpSpPr>
          <a:xfrm>
            <a:off x="367874" y="4445883"/>
            <a:ext cx="2249214" cy="1860331"/>
            <a:chOff x="1975945" y="3962400"/>
            <a:chExt cx="2963917" cy="1860331"/>
          </a:xfrm>
        </p:grpSpPr>
        <p:sp>
          <p:nvSpPr>
            <p:cNvPr id="51" name="Rectangle 50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" name="Straight Connector 52"/>
            <p:cNvCxnSpPr>
              <a:stCxn id="51" idx="3"/>
              <a:endCxn id="51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617088" y="4393332"/>
            <a:ext cx="2249214" cy="1860331"/>
            <a:chOff x="1975945" y="3962400"/>
            <a:chExt cx="2963917" cy="1860331"/>
          </a:xfrm>
        </p:grpSpPr>
        <p:sp>
          <p:nvSpPr>
            <p:cNvPr id="61" name="Rectangle 60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>
              <a:stCxn id="61" idx="3"/>
              <a:endCxn id="61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866302" y="4330272"/>
            <a:ext cx="2249214" cy="1860331"/>
            <a:chOff x="1975945" y="3962400"/>
            <a:chExt cx="2963917" cy="1860331"/>
          </a:xfrm>
        </p:grpSpPr>
        <p:sp>
          <p:nvSpPr>
            <p:cNvPr id="69" name="Rectangle 68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0" name="Straight Connector 69"/>
            <p:cNvCxnSpPr>
              <a:stCxn id="69" idx="3"/>
              <a:endCxn id="69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115516" y="4272464"/>
            <a:ext cx="2249214" cy="1860331"/>
            <a:chOff x="1975945" y="3962400"/>
            <a:chExt cx="2963917" cy="1860331"/>
          </a:xfrm>
        </p:grpSpPr>
        <p:sp>
          <p:nvSpPr>
            <p:cNvPr id="77" name="Rectangle 76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8" name="Straight Connector 77"/>
            <p:cNvCxnSpPr>
              <a:stCxn id="77" idx="3"/>
              <a:endCxn id="77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7148327" y="6169332"/>
            <a:ext cx="2195383" cy="1362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4893217" y="6209374"/>
            <a:ext cx="2195383" cy="854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2644003" y="6266671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7503555" y="3657609"/>
            <a:ext cx="380060" cy="451946"/>
            <a:chOff x="7859422" y="2207171"/>
            <a:chExt cx="380060" cy="451946"/>
          </a:xfrm>
        </p:grpSpPr>
        <p:sp>
          <p:nvSpPr>
            <p:cNvPr id="107" name="Oval 106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Oval 109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283697" y="3657609"/>
            <a:ext cx="380060" cy="451946"/>
            <a:chOff x="7859422" y="2207171"/>
            <a:chExt cx="380060" cy="451946"/>
          </a:xfrm>
        </p:grpSpPr>
        <p:sp>
          <p:nvSpPr>
            <p:cNvPr id="113" name="Oval 112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Oval 114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063838" y="3657609"/>
            <a:ext cx="380060" cy="451946"/>
            <a:chOff x="7859422" y="2207171"/>
            <a:chExt cx="380060" cy="451946"/>
          </a:xfrm>
        </p:grpSpPr>
        <p:sp>
          <p:nvSpPr>
            <p:cNvPr id="118" name="Oval 117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Oval 120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843979" y="3657609"/>
            <a:ext cx="380060" cy="451946"/>
            <a:chOff x="7859422" y="2207171"/>
            <a:chExt cx="380060" cy="451946"/>
          </a:xfrm>
        </p:grpSpPr>
        <p:sp>
          <p:nvSpPr>
            <p:cNvPr id="123" name="Oval 122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Oval 123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Oval 124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Oval 125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386901" y="4381034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140" name="Arc 139"/>
          <p:cNvSpPr/>
          <p:nvPr/>
        </p:nvSpPr>
        <p:spPr>
          <a:xfrm rot="3435784">
            <a:off x="691422" y="3848013"/>
            <a:ext cx="625912" cy="461642"/>
          </a:xfrm>
          <a:prstGeom prst="arc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/>
          <p:cNvSpPr txBox="1"/>
          <p:nvPr/>
        </p:nvSpPr>
        <p:spPr>
          <a:xfrm>
            <a:off x="1357136" y="3838192"/>
            <a:ext cx="44193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i="1" dirty="0"/>
              <a:t>w</a:t>
            </a:r>
            <a:r>
              <a:rPr lang="en-AU" sz="1400" i="1" baseline="-25000" dirty="0"/>
              <a:t>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2808" y="4463480"/>
            <a:ext cx="216535" cy="212955"/>
            <a:chOff x="992808" y="4463480"/>
            <a:chExt cx="216535" cy="212955"/>
          </a:xfrm>
        </p:grpSpPr>
        <p:sp>
          <p:nvSpPr>
            <p:cNvPr id="89" name="Oval 88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0" name="Oval 129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Oval 130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51476" y="4469097"/>
            <a:ext cx="216535" cy="212955"/>
            <a:chOff x="992808" y="4463480"/>
            <a:chExt cx="216535" cy="212955"/>
          </a:xfrm>
        </p:grpSpPr>
        <p:sp>
          <p:nvSpPr>
            <p:cNvPr id="137" name="Oval 136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Oval 137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Oval 138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383485" y="4469913"/>
            <a:ext cx="216535" cy="212955"/>
            <a:chOff x="992808" y="4463480"/>
            <a:chExt cx="216535" cy="212955"/>
          </a:xfrm>
        </p:grpSpPr>
        <p:sp>
          <p:nvSpPr>
            <p:cNvPr id="148" name="Oval 147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Oval 148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Oval 149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Oval 150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546857" y="4464158"/>
            <a:ext cx="216535" cy="212955"/>
            <a:chOff x="992808" y="4463480"/>
            <a:chExt cx="216535" cy="212955"/>
          </a:xfrm>
        </p:grpSpPr>
        <p:sp>
          <p:nvSpPr>
            <p:cNvPr id="153" name="Oval 152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Oval 153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Oval 155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8" name="Oval 87"/>
          <p:cNvSpPr/>
          <p:nvPr/>
        </p:nvSpPr>
        <p:spPr>
          <a:xfrm>
            <a:off x="1068791" y="4534684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Oval 89"/>
          <p:cNvSpPr/>
          <p:nvPr/>
        </p:nvSpPr>
        <p:spPr>
          <a:xfrm>
            <a:off x="3230123" y="4600388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Oval 90"/>
          <p:cNvSpPr/>
          <p:nvPr/>
        </p:nvSpPr>
        <p:spPr>
          <a:xfrm>
            <a:off x="5450216" y="4638460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Oval 91"/>
          <p:cNvSpPr/>
          <p:nvPr/>
        </p:nvSpPr>
        <p:spPr>
          <a:xfrm>
            <a:off x="7623347" y="4716427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00289" y="4561494"/>
            <a:ext cx="1849" cy="438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33069" y="526685"/>
            <a:ext cx="9012633" cy="2738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/>
          <p:cNvSpPr/>
          <p:nvPr/>
        </p:nvSpPr>
        <p:spPr>
          <a:xfrm>
            <a:off x="333069" y="2866180"/>
            <a:ext cx="9012633" cy="408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/>
          <p:cNvGrpSpPr/>
          <p:nvPr/>
        </p:nvGrpSpPr>
        <p:grpSpPr>
          <a:xfrm>
            <a:off x="348846" y="1369441"/>
            <a:ext cx="2249214" cy="1860331"/>
            <a:chOff x="1975945" y="3962400"/>
            <a:chExt cx="2963917" cy="1860331"/>
          </a:xfrm>
        </p:grpSpPr>
        <p:sp>
          <p:nvSpPr>
            <p:cNvPr id="99" name="Rectangle 98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0" name="Straight Connector 99"/>
            <p:cNvCxnSpPr>
              <a:stCxn id="99" idx="3"/>
              <a:endCxn id="99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2598060" y="1316890"/>
            <a:ext cx="2249214" cy="1860331"/>
            <a:chOff x="1975945" y="3962400"/>
            <a:chExt cx="2963917" cy="1860331"/>
          </a:xfrm>
        </p:grpSpPr>
        <p:sp>
          <p:nvSpPr>
            <p:cNvPr id="127" name="Rectangle 126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8" name="Straight Connector 127"/>
            <p:cNvCxnSpPr>
              <a:stCxn id="127" idx="3"/>
              <a:endCxn id="127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4847274" y="1253830"/>
            <a:ext cx="2249214" cy="1860331"/>
            <a:chOff x="1975945" y="3962400"/>
            <a:chExt cx="2963917" cy="1860331"/>
          </a:xfrm>
        </p:grpSpPr>
        <p:sp>
          <p:nvSpPr>
            <p:cNvPr id="160" name="Rectangle 159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1" name="Straight Connector 160"/>
            <p:cNvCxnSpPr>
              <a:stCxn id="160" idx="3"/>
              <a:endCxn id="160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7096488" y="1196022"/>
            <a:ext cx="2249214" cy="1860331"/>
            <a:chOff x="1975945" y="3962400"/>
            <a:chExt cx="2963917" cy="1860331"/>
          </a:xfrm>
        </p:grpSpPr>
        <p:sp>
          <p:nvSpPr>
            <p:cNvPr id="168" name="Rectangle 167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Connector 168"/>
            <p:cNvCxnSpPr>
              <a:stCxn id="168" idx="3"/>
              <a:endCxn id="168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129299" y="3092890"/>
            <a:ext cx="2195383" cy="1362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874189" y="3132932"/>
            <a:ext cx="2195383" cy="854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2624975" y="3190229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7484527" y="581167"/>
            <a:ext cx="380060" cy="451946"/>
            <a:chOff x="7859422" y="2207171"/>
            <a:chExt cx="380060" cy="451946"/>
          </a:xfrm>
        </p:grpSpPr>
        <p:sp>
          <p:nvSpPr>
            <p:cNvPr id="179" name="Oval 178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Oval 179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Oval 180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Oval 181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64669" y="581167"/>
            <a:ext cx="380060" cy="451946"/>
            <a:chOff x="7859422" y="2207171"/>
            <a:chExt cx="380060" cy="451946"/>
          </a:xfrm>
        </p:grpSpPr>
        <p:sp>
          <p:nvSpPr>
            <p:cNvPr id="184" name="Oval 183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Oval 185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044810" y="581167"/>
            <a:ext cx="380060" cy="451946"/>
            <a:chOff x="7859422" y="2207171"/>
            <a:chExt cx="380060" cy="451946"/>
          </a:xfrm>
        </p:grpSpPr>
        <p:sp>
          <p:nvSpPr>
            <p:cNvPr id="189" name="Oval 188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Oval 189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Oval 190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Oval 191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824951" y="581167"/>
            <a:ext cx="380060" cy="451946"/>
            <a:chOff x="7859422" y="2207171"/>
            <a:chExt cx="380060" cy="451946"/>
          </a:xfrm>
        </p:grpSpPr>
        <p:sp>
          <p:nvSpPr>
            <p:cNvPr id="194" name="Oval 193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5" name="Oval 194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367873" y="1304592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199" name="Arc 198"/>
          <p:cNvSpPr/>
          <p:nvPr/>
        </p:nvSpPr>
        <p:spPr>
          <a:xfrm rot="3435784">
            <a:off x="672394" y="771571"/>
            <a:ext cx="625912" cy="461642"/>
          </a:xfrm>
          <a:prstGeom prst="arc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TextBox 199"/>
          <p:cNvSpPr txBox="1"/>
          <p:nvPr/>
        </p:nvSpPr>
        <p:spPr>
          <a:xfrm>
            <a:off x="1338108" y="761750"/>
            <a:ext cx="44193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i="1" dirty="0"/>
              <a:t>w</a:t>
            </a:r>
            <a:r>
              <a:rPr lang="en-AU" sz="1400" i="1" baseline="-25000" dirty="0"/>
              <a:t>00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973780" y="1387038"/>
            <a:ext cx="216535" cy="212955"/>
            <a:chOff x="992808" y="4463480"/>
            <a:chExt cx="216535" cy="212955"/>
          </a:xfrm>
        </p:grpSpPr>
        <p:sp>
          <p:nvSpPr>
            <p:cNvPr id="202" name="Oval 201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Oval 204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3132448" y="1392655"/>
            <a:ext cx="216535" cy="212955"/>
            <a:chOff x="992808" y="4463480"/>
            <a:chExt cx="216535" cy="212955"/>
          </a:xfrm>
        </p:grpSpPr>
        <p:sp>
          <p:nvSpPr>
            <p:cNvPr id="207" name="Oval 206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364457" y="1393471"/>
            <a:ext cx="216535" cy="212955"/>
            <a:chOff x="992808" y="4463480"/>
            <a:chExt cx="216535" cy="212955"/>
          </a:xfrm>
        </p:grpSpPr>
        <p:sp>
          <p:nvSpPr>
            <p:cNvPr id="212" name="Oval 211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7527829" y="1387716"/>
            <a:ext cx="216535" cy="212955"/>
            <a:chOff x="992808" y="4463480"/>
            <a:chExt cx="216535" cy="212955"/>
          </a:xfrm>
        </p:grpSpPr>
        <p:sp>
          <p:nvSpPr>
            <p:cNvPr id="217" name="Oval 216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21" name="Oval 220"/>
          <p:cNvSpPr/>
          <p:nvPr/>
        </p:nvSpPr>
        <p:spPr>
          <a:xfrm>
            <a:off x="1049763" y="1458242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2" name="Oval 221"/>
          <p:cNvSpPr/>
          <p:nvPr/>
        </p:nvSpPr>
        <p:spPr>
          <a:xfrm>
            <a:off x="3213955" y="1412454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Oval 222"/>
          <p:cNvSpPr/>
          <p:nvPr/>
        </p:nvSpPr>
        <p:spPr>
          <a:xfrm>
            <a:off x="5433674" y="1352839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Oval 223"/>
          <p:cNvSpPr/>
          <p:nvPr/>
        </p:nvSpPr>
        <p:spPr>
          <a:xfrm>
            <a:off x="7604319" y="1306525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5" name="Straight Arrow Connector 224"/>
          <p:cNvCxnSpPr/>
          <p:nvPr/>
        </p:nvCxnSpPr>
        <p:spPr>
          <a:xfrm flipH="1" flipV="1">
            <a:off x="1081123" y="1253827"/>
            <a:ext cx="1988" cy="231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9476098" y="240359"/>
            <a:ext cx="2715902" cy="59093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dirty="0"/>
              <a:t>If </a:t>
            </a:r>
            <a:r>
              <a:rPr lang="en-AU" dirty="0" err="1"/>
              <a:t>poreflux</a:t>
            </a:r>
            <a:r>
              <a:rPr lang="en-AU" dirty="0"/>
              <a:t> is non-zero, then </a:t>
            </a:r>
            <a:r>
              <a:rPr lang="en-AU" dirty="0" err="1"/>
              <a:t>porewater</a:t>
            </a:r>
            <a:r>
              <a:rPr lang="en-AU" dirty="0"/>
              <a:t> moves at a different rate to w</a:t>
            </a:r>
            <a:r>
              <a:rPr lang="en-AU" baseline="-25000" dirty="0"/>
              <a:t>00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If the </a:t>
            </a:r>
            <a:r>
              <a:rPr lang="en-AU" dirty="0" err="1"/>
              <a:t>poreflux</a:t>
            </a:r>
            <a:r>
              <a:rPr lang="en-AU" dirty="0"/>
              <a:t> parameter value is positive, </a:t>
            </a:r>
          </a:p>
          <a:p>
            <a:r>
              <a:rPr lang="en-AU" dirty="0"/>
              <a:t>then the </a:t>
            </a:r>
            <a:r>
              <a:rPr lang="en-AU" dirty="0" err="1"/>
              <a:t>porewater</a:t>
            </a:r>
            <a:r>
              <a:rPr lang="en-AU" dirty="0"/>
              <a:t> moves up relative to the particles.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If the </a:t>
            </a:r>
            <a:r>
              <a:rPr lang="en-AU" dirty="0" err="1"/>
              <a:t>poreflux</a:t>
            </a:r>
            <a:r>
              <a:rPr lang="en-AU" dirty="0"/>
              <a:t> parameter value is negative, </a:t>
            </a:r>
          </a:p>
          <a:p>
            <a:r>
              <a:rPr lang="en-AU" dirty="0"/>
              <a:t>then the </a:t>
            </a:r>
            <a:r>
              <a:rPr lang="en-AU" dirty="0" err="1"/>
              <a:t>porewater</a:t>
            </a:r>
            <a:r>
              <a:rPr lang="en-AU" dirty="0"/>
              <a:t> moves down relative to the particles.</a:t>
            </a:r>
          </a:p>
          <a:p>
            <a:endParaRPr lang="en-AU" dirty="0"/>
          </a:p>
        </p:txBody>
      </p:sp>
      <p:sp>
        <p:nvSpPr>
          <p:cNvPr id="228" name="TextBox 227"/>
          <p:cNvSpPr txBox="1"/>
          <p:nvPr/>
        </p:nvSpPr>
        <p:spPr>
          <a:xfrm>
            <a:off x="1230049" y="4719283"/>
            <a:ext cx="753700" cy="2847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200" i="1" dirty="0" err="1"/>
              <a:t>poreflux</a:t>
            </a:r>
            <a:endParaRPr lang="en-AU" sz="1200" i="1" baseline="-25000" dirty="0"/>
          </a:p>
        </p:txBody>
      </p:sp>
      <p:sp>
        <p:nvSpPr>
          <p:cNvPr id="229" name="TextBox 228"/>
          <p:cNvSpPr txBox="1"/>
          <p:nvPr/>
        </p:nvSpPr>
        <p:spPr>
          <a:xfrm>
            <a:off x="1205477" y="1656065"/>
            <a:ext cx="753700" cy="2847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200" i="1" dirty="0" err="1"/>
              <a:t>poreflux</a:t>
            </a:r>
            <a:endParaRPr lang="en-AU" sz="12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6217563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116087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4703549" y="4837410"/>
            <a:ext cx="3139239" cy="138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20351" y="4376696"/>
            <a:ext cx="4347982" cy="138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69496" y="3914241"/>
            <a:ext cx="5208968" cy="138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0362" y="3451786"/>
            <a:ext cx="5729865" cy="138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82618" y="2989331"/>
            <a:ext cx="6022146" cy="138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69992" y="2526876"/>
            <a:ext cx="6266669" cy="138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ord 25"/>
          <p:cNvSpPr/>
          <p:nvPr/>
        </p:nvSpPr>
        <p:spPr>
          <a:xfrm rot="19060894">
            <a:off x="487263" y="-27096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61000">
                <a:schemeClr val="accent1">
                  <a:lumMod val="75000"/>
                </a:schemeClr>
              </a:gs>
              <a:gs pos="4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7388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116087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12" name="TextBox 11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13" name="TextBox 12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14" name="TextBox 13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17" name="TextBox 16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16661918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18" name="Arc 17"/>
          <p:cNvSpPr/>
          <p:nvPr/>
        </p:nvSpPr>
        <p:spPr>
          <a:xfrm rot="14096199">
            <a:off x="6669157" y="3963127"/>
            <a:ext cx="2085496" cy="157657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5389548" y="5661498"/>
            <a:ext cx="215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Sequestered carbon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0191" y="3455180"/>
            <a:ext cx="161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Organic carbon</a:t>
            </a:r>
          </a:p>
        </p:txBody>
      </p:sp>
      <p:cxnSp>
        <p:nvCxnSpPr>
          <p:cNvPr id="7" name="Straight Connector 6"/>
          <p:cNvCxnSpPr>
            <a:stCxn id="15" idx="1"/>
          </p:cNvCxnSpPr>
          <p:nvPr/>
        </p:nvCxnSpPr>
        <p:spPr>
          <a:xfrm>
            <a:off x="4805241" y="4761210"/>
            <a:ext cx="3266704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28301" y="4376696"/>
            <a:ext cx="434798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8551" y="3914241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56162" y="3451786"/>
            <a:ext cx="5787164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ck Arc 14"/>
          <p:cNvSpPr/>
          <p:nvPr/>
        </p:nvSpPr>
        <p:spPr>
          <a:xfrm rot="10800000">
            <a:off x="4661643" y="4124423"/>
            <a:ext cx="3568049" cy="1253983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161551" y="2989331"/>
            <a:ext cx="6365880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45786" y="2526876"/>
            <a:ext cx="6365880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08783" y="1684683"/>
            <a:ext cx="215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Atmospheric carbon</a:t>
            </a:r>
          </a:p>
        </p:txBody>
      </p:sp>
      <p:sp>
        <p:nvSpPr>
          <p:cNvPr id="33" name="Arc 32"/>
          <p:cNvSpPr/>
          <p:nvPr/>
        </p:nvSpPr>
        <p:spPr>
          <a:xfrm rot="3435784">
            <a:off x="3910759" y="1658218"/>
            <a:ext cx="2085496" cy="157657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7138634" y="3363245"/>
            <a:ext cx="132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Greenhouse gases</a:t>
            </a:r>
          </a:p>
        </p:txBody>
      </p:sp>
      <p:sp>
        <p:nvSpPr>
          <p:cNvPr id="34" name="Arc 33"/>
          <p:cNvSpPr/>
          <p:nvPr/>
        </p:nvSpPr>
        <p:spPr>
          <a:xfrm rot="3435784">
            <a:off x="5754325" y="5033573"/>
            <a:ext cx="798127" cy="628866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c 3"/>
          <p:cNvSpPr/>
          <p:nvPr/>
        </p:nvSpPr>
        <p:spPr>
          <a:xfrm rot="3435784">
            <a:off x="4324448" y="3502593"/>
            <a:ext cx="2085496" cy="157657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39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4105986" y="-1084003"/>
            <a:ext cx="6364467" cy="6339826"/>
          </a:xfrm>
          <a:prstGeom prst="chord">
            <a:avLst>
              <a:gd name="adj1" fmla="val 3174436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2226921" y="114300"/>
            <a:ext cx="6757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like the inflows, you can set the outflows, with file names, numbers of outflows, and variables in each file. Outflow has a height. No one knows whether there is an equivalent </a:t>
            </a:r>
            <a:r>
              <a:rPr lang="en-US"/>
              <a:t>inflow height. 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10165544" y="319356"/>
            <a:ext cx="115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&amp;outflow</a:t>
            </a:r>
            <a:endParaRPr lang="en-AU" b="1" dirty="0"/>
          </a:p>
        </p:txBody>
      </p:sp>
      <p:sp>
        <p:nvSpPr>
          <p:cNvPr id="23" name="Arc 22"/>
          <p:cNvSpPr/>
          <p:nvPr/>
        </p:nvSpPr>
        <p:spPr>
          <a:xfrm rot="1433497" flipH="1">
            <a:off x="9725081" y="2932846"/>
            <a:ext cx="3085336" cy="622300"/>
          </a:xfrm>
          <a:prstGeom prst="arc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205694" y="2568832"/>
            <a:ext cx="274261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outflow_fl</a:t>
            </a:r>
            <a:r>
              <a:rPr lang="en-US" dirty="0"/>
              <a:t> = ‘</a:t>
            </a:r>
            <a:r>
              <a:rPr lang="en-US" dirty="0" err="1"/>
              <a:t>bcs</a:t>
            </a:r>
            <a:r>
              <a:rPr lang="en-US" dirty="0"/>
              <a:t>/file1.scv’, </a:t>
            </a:r>
          </a:p>
          <a:p>
            <a:r>
              <a:rPr lang="en-US" dirty="0"/>
              <a:t>	‘</a:t>
            </a:r>
            <a:r>
              <a:rPr lang="en-US" dirty="0" err="1"/>
              <a:t>bcs</a:t>
            </a:r>
            <a:r>
              <a:rPr lang="en-US" dirty="0"/>
              <a:t>/file2.scv’, </a:t>
            </a:r>
          </a:p>
          <a:p>
            <a:r>
              <a:rPr lang="en-US" dirty="0"/>
              <a:t>	‘</a:t>
            </a:r>
            <a:r>
              <a:rPr lang="en-US" dirty="0" err="1"/>
              <a:t>bcs</a:t>
            </a:r>
            <a:r>
              <a:rPr lang="en-US" dirty="0"/>
              <a:t>/file3.scv’,</a:t>
            </a:r>
          </a:p>
          <a:p>
            <a:r>
              <a:rPr lang="en-US" dirty="0"/>
              <a:t> 	‘</a:t>
            </a:r>
            <a:r>
              <a:rPr lang="en-US" dirty="0" err="1"/>
              <a:t>bcs</a:t>
            </a:r>
            <a:r>
              <a:rPr lang="en-US" dirty="0"/>
              <a:t>/file4.scv’,</a:t>
            </a:r>
          </a:p>
          <a:p>
            <a:r>
              <a:rPr lang="en-US" dirty="0"/>
              <a:t>	‘</a:t>
            </a:r>
            <a:r>
              <a:rPr lang="en-US" dirty="0" err="1"/>
              <a:t>bcs</a:t>
            </a:r>
            <a:r>
              <a:rPr lang="en-US" dirty="0"/>
              <a:t>/file5.scv’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0789" y="4370991"/>
            <a:ext cx="18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num_inflows</a:t>
            </a:r>
            <a:r>
              <a:rPr lang="en-US" dirty="0">
                <a:solidFill>
                  <a:srgbClr val="00B0F0"/>
                </a:solidFill>
              </a:rPr>
              <a:t> = 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93801" y="2581532"/>
            <a:ext cx="1543800" cy="5553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c 10"/>
          <p:cNvSpPr/>
          <p:nvPr/>
        </p:nvSpPr>
        <p:spPr>
          <a:xfrm rot="2351320" flipH="1">
            <a:off x="9580864" y="3264902"/>
            <a:ext cx="3085336" cy="622300"/>
          </a:xfrm>
          <a:prstGeom prst="arc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3147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hord 31"/>
          <p:cNvSpPr/>
          <p:nvPr/>
        </p:nvSpPr>
        <p:spPr>
          <a:xfrm rot="19060894">
            <a:off x="4105986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/>
          <p:cNvCxnSpPr/>
          <p:nvPr/>
        </p:nvCxnSpPr>
        <p:spPr>
          <a:xfrm>
            <a:off x="3581928" y="2743200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97664" y="384732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7696" y="461554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478" y="4314441"/>
            <a:ext cx="69340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878429" y="349422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411897" y="2453943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615823" y="456051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5101" y="3794559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7463" y="267324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6921" y="114300"/>
            <a:ext cx="67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set the initial conditions for temperature and salinity at some points that you choose, and the model will interpolate between them.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10194471" y="333258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</a:t>
            </a:r>
            <a:r>
              <a:rPr lang="en-US" b="1" dirty="0" err="1"/>
              <a:t>init_profiles</a:t>
            </a:r>
            <a:endParaRPr lang="en-A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955486" y="2085910"/>
            <a:ext cx="1336848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lake_depth</a:t>
            </a:r>
            <a:endParaRPr lang="en-AU" dirty="0"/>
          </a:p>
        </p:txBody>
      </p:sp>
      <p:cxnSp>
        <p:nvCxnSpPr>
          <p:cNvPr id="16" name="Straight Connector 15"/>
          <p:cNvCxnSpPr>
            <a:stCxn id="32" idx="0"/>
            <a:endCxn id="15" idx="1"/>
          </p:cNvCxnSpPr>
          <p:nvPr/>
        </p:nvCxnSpPr>
        <p:spPr>
          <a:xfrm>
            <a:off x="10460797" y="2234502"/>
            <a:ext cx="494689" cy="17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445" y="1064304"/>
            <a:ext cx="1498371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the_depths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30.0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1.0,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2080847" y="1064923"/>
            <a:ext cx="1381507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the_temps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18,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0.0,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8014082" y="1167306"/>
            <a:ext cx="1498371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the_sals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34,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35,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4451995" y="5759886"/>
            <a:ext cx="230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Temperature at this depth at time 0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096231" y="5152299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21013" y="485119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m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0045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4105986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/>
          <p:cNvCxnSpPr/>
          <p:nvPr/>
        </p:nvCxnSpPr>
        <p:spPr>
          <a:xfrm>
            <a:off x="3581928" y="2743200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97664" y="384732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7696" y="461554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478" y="4314441"/>
            <a:ext cx="69340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878429" y="349422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411897" y="2453943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615823" y="456051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5101" y="3794559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7463" y="267324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1995" y="5759886"/>
            <a:ext cx="230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Temperature at this depth at time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17429" y="114300"/>
            <a:ext cx="817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 a list of initial condition points, you can select the number of depths in that list that you want to use, starting at the beginning of the list.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11012670" y="2085910"/>
            <a:ext cx="1336848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lake_depth</a:t>
            </a:r>
            <a:endParaRPr lang="en-AU" dirty="0"/>
          </a:p>
        </p:txBody>
      </p:sp>
      <p:cxnSp>
        <p:nvCxnSpPr>
          <p:cNvPr id="16" name="Straight Connector 15"/>
          <p:cNvCxnSpPr>
            <a:stCxn id="2" idx="0"/>
            <a:endCxn id="15" idx="1"/>
          </p:cNvCxnSpPr>
          <p:nvPr/>
        </p:nvCxnSpPr>
        <p:spPr>
          <a:xfrm>
            <a:off x="10460797" y="2234502"/>
            <a:ext cx="551873" cy="17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445" y="1064304"/>
            <a:ext cx="1498371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the_depths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30.0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1.0,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2080847" y="1064923"/>
            <a:ext cx="1381507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the_temps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18,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0.0,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255487" y="6202898"/>
            <a:ext cx="18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num_depths</a:t>
            </a:r>
            <a:r>
              <a:rPr lang="en-US" dirty="0">
                <a:solidFill>
                  <a:srgbClr val="00B0F0"/>
                </a:solidFill>
              </a:rPr>
              <a:t> = 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6330" y="2251745"/>
            <a:ext cx="554572" cy="39505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1077740" y="1341302"/>
            <a:ext cx="1498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4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096231" y="5152299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1013" y="485119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m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10194471" y="333258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</a:t>
            </a:r>
            <a:r>
              <a:rPr lang="en-US" b="1" dirty="0" err="1"/>
              <a:t>init_profiles</a:t>
            </a:r>
            <a:endParaRPr lang="en-A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71261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754094" y="564354"/>
            <a:ext cx="4997490" cy="4973621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/>
          <p:cNvCxnSpPr/>
          <p:nvPr/>
        </p:nvCxnSpPr>
        <p:spPr>
          <a:xfrm>
            <a:off x="2130500" y="2743200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26921" y="384732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76953" y="461554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01735" y="4314441"/>
            <a:ext cx="69340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2107686" y="349422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960469" y="2453943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845080" y="456051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4358" y="3794559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6035" y="267324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1735" y="5045290"/>
            <a:ext cx="230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Temperature at this depth at time =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2317" y="2743200"/>
            <a:ext cx="4954963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This height doesn’t exist, so it breaks the model</a:t>
            </a:r>
            <a:endParaRPr lang="en-AU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26921" y="114300"/>
            <a:ext cx="67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lower the initial lake height between simulations, </a:t>
            </a:r>
          </a:p>
          <a:p>
            <a:r>
              <a:rPr lang="en-US" dirty="0"/>
              <a:t>you have to check the initial profiles.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429641" y="1109251"/>
            <a:ext cx="1477782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the_depths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30.0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0.0,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10194471" y="333258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</a:t>
            </a:r>
            <a:r>
              <a:rPr lang="en-US" b="1" dirty="0" err="1"/>
              <a:t>init_profiles</a:t>
            </a:r>
            <a:endParaRPr lang="en-A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584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54288</TotalTime>
  <Words>5099</Words>
  <Application>Microsoft Office PowerPoint</Application>
  <PresentationFormat>Widescreen</PresentationFormat>
  <Paragraphs>1762</Paragraphs>
  <Slides>58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</dc:creator>
  <cp:lastModifiedBy>Dan Paraska</cp:lastModifiedBy>
  <cp:revision>99</cp:revision>
  <cp:lastPrinted>2019-01-30T08:17:37Z</cp:lastPrinted>
  <dcterms:created xsi:type="dcterms:W3CDTF">2018-09-24T02:48:19Z</dcterms:created>
  <dcterms:modified xsi:type="dcterms:W3CDTF">2022-08-09T05:13:03Z</dcterms:modified>
</cp:coreProperties>
</file>