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3"/>
  </p:normalViewPr>
  <p:slideViewPr>
    <p:cSldViewPr snapToGrid="0" snapToObjects="1">
      <p:cViewPr varScale="1">
        <p:scale>
          <a:sx n="95" d="100"/>
          <a:sy n="95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905A0-41AE-3A45-9AA8-BD8C5DAC852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2F5C0-8311-7849-8C3C-C98FFB80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1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 it meet the two requirements</a:t>
            </a:r>
          </a:p>
          <a:p>
            <a:pPr lvl="1"/>
            <a:r>
              <a:rPr lang="en-US" dirty="0" smtClean="0"/>
              <a:t>(2) a batch scheduling system to queue and dispatch the jobs to the computing resources, </a:t>
            </a:r>
          </a:p>
          <a:p>
            <a:pPr lvl="2"/>
            <a:r>
              <a:rPr lang="en-US" dirty="0" err="1" smtClean="0"/>
              <a:t>ClassAds</a:t>
            </a:r>
            <a:r>
              <a:rPr lang="en-US" dirty="0" smtClean="0"/>
              <a:t> – Matchmaking</a:t>
            </a:r>
          </a:p>
          <a:p>
            <a:pPr lvl="3"/>
            <a:r>
              <a:rPr lang="en-US" dirty="0" smtClean="0"/>
              <a:t>Allows for diverse computing components to be pooled </a:t>
            </a:r>
          </a:p>
          <a:p>
            <a:pPr lvl="3"/>
            <a:r>
              <a:rPr lang="en-US" dirty="0" smtClean="0"/>
              <a:t>local pool of desktop computers</a:t>
            </a:r>
          </a:p>
          <a:p>
            <a:pPr lvl="4"/>
            <a:r>
              <a:rPr lang="en-US" dirty="0" smtClean="0"/>
              <a:t>Opportunistic computing</a:t>
            </a:r>
          </a:p>
          <a:p>
            <a:pPr lvl="2"/>
            <a:r>
              <a:rPr lang="en-US" dirty="0" smtClean="0"/>
              <a:t>Flocking</a:t>
            </a:r>
          </a:p>
          <a:p>
            <a:pPr lvl="3"/>
            <a:r>
              <a:rPr lang="en-US" dirty="0" smtClean="0"/>
              <a:t>Cloud Bursting</a:t>
            </a:r>
          </a:p>
          <a:p>
            <a:pPr lvl="2"/>
            <a:r>
              <a:rPr lang="en-US" dirty="0" smtClean="0"/>
              <a:t>DAGs for workflows</a:t>
            </a:r>
          </a:p>
          <a:p>
            <a:pPr lvl="1"/>
            <a:r>
              <a:rPr lang="en-US" dirty="0" smtClean="0"/>
              <a:t>(3) data management for job inputs and outputs</a:t>
            </a:r>
          </a:p>
          <a:p>
            <a:pPr lvl="2"/>
            <a:r>
              <a:rPr lang="en-US" dirty="0" smtClean="0"/>
              <a:t>Universes provide different options for data management</a:t>
            </a:r>
          </a:p>
          <a:p>
            <a:pPr lvl="3"/>
            <a:r>
              <a:rPr lang="en-US" dirty="0" smtClean="0"/>
              <a:t>Standard Universe – remote system calls</a:t>
            </a:r>
          </a:p>
          <a:p>
            <a:pPr lvl="3"/>
            <a:r>
              <a:rPr lang="en-US" dirty="0" smtClean="0"/>
              <a:t>Shared file system</a:t>
            </a:r>
          </a:p>
          <a:p>
            <a:pPr lvl="3"/>
            <a:r>
              <a:rPr lang="en-US" dirty="0" smtClean="0"/>
              <a:t>File passing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E6783-90CC-F84B-AED5-173C27E2F6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28CB-7158-7246-BEBC-E73025B79FC9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42F-3D8D-ED40-B786-142E30A32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28CB-7158-7246-BEBC-E73025B79FC9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42F-3D8D-ED40-B786-142E30A32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6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28CB-7158-7246-BEBC-E73025B79FC9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42F-3D8D-ED40-B786-142E30A32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28CB-7158-7246-BEBC-E73025B79FC9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42F-3D8D-ED40-B786-142E30A32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28CB-7158-7246-BEBC-E73025B79FC9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42F-3D8D-ED40-B786-142E30A32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28CB-7158-7246-BEBC-E73025B79FC9}" type="datetimeFigureOut">
              <a:rPr lang="en-US" smtClean="0"/>
              <a:t>6/8/15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42F-3D8D-ED40-B786-142E30A32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28CB-7158-7246-BEBC-E73025B79FC9}" type="datetimeFigureOut">
              <a:rPr lang="en-US" smtClean="0"/>
              <a:t>6/8/15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42F-3D8D-ED40-B786-142E30A32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28CB-7158-7246-BEBC-E73025B79FC9}" type="datetimeFigureOut">
              <a:rPr lang="en-US" smtClean="0"/>
              <a:t>6/8/15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42F-3D8D-ED40-B786-142E30A32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28CB-7158-7246-BEBC-E73025B79FC9}" type="datetimeFigureOut">
              <a:rPr lang="en-US" smtClean="0"/>
              <a:t>6/8/15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42F-3D8D-ED40-B786-142E30A32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28CB-7158-7246-BEBC-E73025B79FC9}" type="datetimeFigureOut">
              <a:rPr lang="en-US" smtClean="0"/>
              <a:t>6/8/15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42F-3D8D-ED40-B786-142E30A32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28CB-7158-7246-BEBC-E73025B79FC9}" type="datetimeFigureOut">
              <a:rPr lang="en-US" smtClean="0"/>
              <a:t>6/8/15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42F-3D8D-ED40-B786-142E30A32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928CB-7158-7246-BEBC-E73025B79FC9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8742F-3D8D-ED40-B786-142E30A32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1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for </a:t>
            </a:r>
            <a:r>
              <a:rPr lang="en-US" dirty="0" err="1" smtClean="0"/>
              <a:t>Streamflow</a:t>
            </a:r>
            <a:r>
              <a:rPr lang="en-US" dirty="0" smtClean="0"/>
              <a:t> Prediction Tool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8339255" y="3209743"/>
            <a:ext cx="2664333" cy="2732364"/>
            <a:chOff x="531548" y="3835584"/>
            <a:chExt cx="2664333" cy="2732364"/>
          </a:xfrm>
        </p:grpSpPr>
        <p:grpSp>
          <p:nvGrpSpPr>
            <p:cNvPr id="6" name="Group 5"/>
            <p:cNvGrpSpPr/>
            <p:nvPr/>
          </p:nvGrpSpPr>
          <p:grpSpPr>
            <a:xfrm>
              <a:off x="531548" y="4944618"/>
              <a:ext cx="2664333" cy="1623330"/>
              <a:chOff x="4579167" y="2178485"/>
              <a:chExt cx="3745407" cy="2282009"/>
            </a:xfrm>
          </p:grpSpPr>
          <p:grpSp>
            <p:nvGrpSpPr>
              <p:cNvPr id="7" name="Group 6"/>
              <p:cNvGrpSpPr>
                <a:grpSpLocks noChangeAspect="1"/>
              </p:cNvGrpSpPr>
              <p:nvPr/>
            </p:nvGrpSpPr>
            <p:grpSpPr>
              <a:xfrm>
                <a:off x="5073228" y="2178485"/>
                <a:ext cx="2763177" cy="1839305"/>
                <a:chOff x="1955902" y="2186286"/>
                <a:chExt cx="5228921" cy="3480623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 flipH="1">
                  <a:off x="3625242" y="3231137"/>
                  <a:ext cx="947992" cy="2380383"/>
                </a:xfrm>
                <a:prstGeom prst="straightConnector1">
                  <a:avLst/>
                </a:prstGeom>
                <a:ln w="38100" cmpd="sng">
                  <a:solidFill>
                    <a:srgbClr val="B00305"/>
                  </a:solidFill>
                  <a:headEnd type="non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1955902" y="3231137"/>
                  <a:ext cx="2617332" cy="791191"/>
                </a:xfrm>
                <a:prstGeom prst="straightConnector1">
                  <a:avLst/>
                </a:prstGeom>
                <a:ln w="38100" cmpd="sng">
                  <a:solidFill>
                    <a:srgbClr val="B00305"/>
                  </a:solidFill>
                  <a:headEnd type="non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 flipH="1">
                  <a:off x="2718332" y="3231137"/>
                  <a:ext cx="1854902" cy="1521372"/>
                </a:xfrm>
                <a:prstGeom prst="straightConnector1">
                  <a:avLst/>
                </a:prstGeom>
                <a:ln w="38100" cmpd="sng">
                  <a:solidFill>
                    <a:srgbClr val="B00305"/>
                  </a:solidFill>
                  <a:headEnd type="non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573234" y="3231137"/>
                  <a:ext cx="582524" cy="2380383"/>
                </a:xfrm>
                <a:prstGeom prst="straightConnector1">
                  <a:avLst/>
                </a:prstGeom>
                <a:ln w="38100" cmpd="sng">
                  <a:solidFill>
                    <a:srgbClr val="B00305"/>
                  </a:solidFill>
                  <a:headEnd type="non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573234" y="3231137"/>
                  <a:ext cx="1949612" cy="1521372"/>
                </a:xfrm>
                <a:prstGeom prst="line">
                  <a:avLst/>
                </a:prstGeom>
                <a:ln w="38100" cmpd="sng">
                  <a:solidFill>
                    <a:srgbClr val="B00305"/>
                  </a:solidFill>
                  <a:headEnd type="non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4573234" y="3231137"/>
                  <a:ext cx="2611589" cy="791191"/>
                </a:xfrm>
                <a:prstGeom prst="straightConnector1">
                  <a:avLst/>
                </a:prstGeom>
                <a:ln w="38100" cmpd="sng">
                  <a:solidFill>
                    <a:srgbClr val="B00305"/>
                  </a:solidFill>
                  <a:headEnd type="non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065646" y="4752509"/>
                  <a:ext cx="914400" cy="914400"/>
                </a:xfrm>
                <a:prstGeom prst="teardrop">
                  <a:avLst/>
                </a:prstGeom>
                <a:ln w="38100" cmpd="sng">
                  <a:solidFill>
                    <a:srgbClr val="0E4D98"/>
                  </a:solidFill>
                </a:ln>
              </p:spPr>
            </p:pic>
            <p:pic>
              <p:nvPicPr>
                <p:cNvPr id="20" name="Content Placeholder 6"/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-12338" t="-29196" r="-13727" b="-49583"/>
                <a:stretch/>
              </p:blipFill>
              <p:spPr>
                <a:xfrm>
                  <a:off x="3026545" y="2186286"/>
                  <a:ext cx="3093377" cy="1044851"/>
                </a:xfrm>
                <a:prstGeom prst="rect">
                  <a:avLst/>
                </a:prstGeom>
                <a:solidFill>
                  <a:srgbClr val="FFFFFF"/>
                </a:solidFill>
                <a:ln w="38100" cmpd="sng">
                  <a:solidFill>
                    <a:schemeClr val="bg1">
                      <a:lumMod val="50000"/>
                    </a:schemeClr>
                  </a:solidFill>
                </a:ln>
              </p:spPr>
            </p:pic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79167" y="2923230"/>
                <a:ext cx="483207" cy="483207"/>
              </a:xfrm>
              <a:prstGeom prst="teardrop">
                <a:avLst/>
              </a:prstGeom>
              <a:ln w="38100" cmpd="sng">
                <a:solidFill>
                  <a:srgbClr val="0E4D98"/>
                </a:solidFill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92920" y="3512871"/>
                <a:ext cx="483207" cy="483207"/>
              </a:xfrm>
              <a:prstGeom prst="teardrop">
                <a:avLst/>
              </a:prstGeom>
              <a:ln w="38100" cmpd="sng">
                <a:solidFill>
                  <a:srgbClr val="0E4D98"/>
                </a:solidFill>
              </a:ln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71841" y="3970071"/>
                <a:ext cx="483207" cy="483207"/>
              </a:xfrm>
              <a:prstGeom prst="teardrop">
                <a:avLst/>
              </a:prstGeom>
              <a:ln w="38100" cmpd="sng">
                <a:solidFill>
                  <a:srgbClr val="0E4D98"/>
                </a:solidFill>
              </a:ln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00850" y="3977287"/>
                <a:ext cx="483207" cy="483207"/>
              </a:xfrm>
              <a:prstGeom prst="teardrop">
                <a:avLst/>
              </a:prstGeom>
              <a:ln w="38100" cmpd="sng">
                <a:solidFill>
                  <a:srgbClr val="0E4D98"/>
                </a:solidFill>
              </a:ln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41367" y="2899392"/>
                <a:ext cx="483207" cy="483207"/>
              </a:xfrm>
              <a:prstGeom prst="teardrop">
                <a:avLst/>
              </a:prstGeom>
              <a:ln w="38100" cmpd="sng">
                <a:solidFill>
                  <a:srgbClr val="0E4D98"/>
                </a:solidFill>
              </a:ln>
            </p:spPr>
          </p:pic>
        </p:grpSp>
        <p:grpSp>
          <p:nvGrpSpPr>
            <p:cNvPr id="35" name="Group 34"/>
            <p:cNvGrpSpPr/>
            <p:nvPr/>
          </p:nvGrpSpPr>
          <p:grpSpPr>
            <a:xfrm>
              <a:off x="961755" y="3835584"/>
              <a:ext cx="1768416" cy="1166063"/>
              <a:chOff x="758352" y="4061608"/>
              <a:chExt cx="2488397" cy="1640807"/>
            </a:xfrm>
          </p:grpSpPr>
          <p:sp>
            <p:nvSpPr>
              <p:cNvPr id="38" name="Rounded Rectangle 78"/>
              <p:cNvSpPr/>
              <p:nvPr/>
            </p:nvSpPr>
            <p:spPr>
              <a:xfrm>
                <a:off x="758352" y="4061608"/>
                <a:ext cx="2488397" cy="1520007"/>
              </a:xfrm>
              <a:custGeom>
                <a:avLst/>
                <a:gdLst/>
                <a:ahLst/>
                <a:cxnLst/>
                <a:rect l="l" t="t" r="r" b="b"/>
                <a:pathLst>
                  <a:path w="2488397" h="1520007">
                    <a:moveTo>
                      <a:pt x="0" y="1115897"/>
                    </a:moveTo>
                    <a:lnTo>
                      <a:pt x="0" y="1115898"/>
                    </a:lnTo>
                    <a:lnTo>
                      <a:pt x="0" y="1115898"/>
                    </a:lnTo>
                    <a:close/>
                    <a:moveTo>
                      <a:pt x="912370" y="0"/>
                    </a:moveTo>
                    <a:cubicBezTo>
                      <a:pt x="1137185" y="0"/>
                      <a:pt x="1330075" y="137109"/>
                      <a:pt x="1412469" y="332512"/>
                    </a:cubicBezTo>
                    <a:lnTo>
                      <a:pt x="1433244" y="399646"/>
                    </a:lnTo>
                    <a:lnTo>
                      <a:pt x="1491658" y="351301"/>
                    </a:lnTo>
                    <a:cubicBezTo>
                      <a:pt x="1555812" y="307826"/>
                      <a:pt x="1633151" y="282440"/>
                      <a:pt x="1716401" y="282440"/>
                    </a:cubicBezTo>
                    <a:cubicBezTo>
                      <a:pt x="1938401" y="282440"/>
                      <a:pt x="2118367" y="462962"/>
                      <a:pt x="2118367" y="685648"/>
                    </a:cubicBezTo>
                    <a:lnTo>
                      <a:pt x="2115425" y="714928"/>
                    </a:lnTo>
                    <a:lnTo>
                      <a:pt x="2165730" y="719999"/>
                    </a:lnTo>
                    <a:cubicBezTo>
                      <a:pt x="2349876" y="757681"/>
                      <a:pt x="2488397" y="920613"/>
                      <a:pt x="2488397" y="1115898"/>
                    </a:cubicBezTo>
                    <a:lnTo>
                      <a:pt x="2488396" y="1115898"/>
                    </a:lnTo>
                    <a:cubicBezTo>
                      <a:pt x="2488396" y="1339081"/>
                      <a:pt x="2307470" y="1520007"/>
                      <a:pt x="2084287" y="1520007"/>
                    </a:cubicBezTo>
                    <a:lnTo>
                      <a:pt x="404109" y="1520006"/>
                    </a:lnTo>
                    <a:cubicBezTo>
                      <a:pt x="208824" y="1520006"/>
                      <a:pt x="45892" y="1381485"/>
                      <a:pt x="8210" y="1197339"/>
                    </a:cubicBezTo>
                    <a:lnTo>
                      <a:pt x="0" y="1115898"/>
                    </a:lnTo>
                    <a:lnTo>
                      <a:pt x="8210" y="1034456"/>
                    </a:lnTo>
                    <a:cubicBezTo>
                      <a:pt x="41182" y="873329"/>
                      <a:pt x="170048" y="747132"/>
                      <a:pt x="332575" y="718101"/>
                    </a:cubicBezTo>
                    <a:lnTo>
                      <a:pt x="398633" y="712272"/>
                    </a:lnTo>
                    <a:lnTo>
                      <a:pt x="380646" y="654149"/>
                    </a:lnTo>
                    <a:cubicBezTo>
                      <a:pt x="373416" y="618708"/>
                      <a:pt x="369619" y="582013"/>
                      <a:pt x="369619" y="544428"/>
                    </a:cubicBezTo>
                    <a:cubicBezTo>
                      <a:pt x="369619" y="243749"/>
                      <a:pt x="612617" y="0"/>
                      <a:pt x="912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 cmpd="sng"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Content Placeholder 3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</a:blip>
              <a:srcRect t="-47319" b="-47319"/>
              <a:stretch>
                <a:fillRect/>
              </a:stretch>
            </p:blipFill>
            <p:spPr>
              <a:xfrm>
                <a:off x="1059638" y="4641618"/>
                <a:ext cx="1874151" cy="1060797"/>
              </a:xfrm>
              <a:prstGeom prst="rect">
                <a:avLst/>
              </a:prstGeom>
            </p:spPr>
          </p:pic>
        </p:grpSp>
      </p:grpSp>
      <p:pic>
        <p:nvPicPr>
          <p:cNvPr id="57" name="Picture 56" descr="tethys_logo_invers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27" y="4083113"/>
            <a:ext cx="1858994" cy="1858994"/>
          </a:xfrm>
          <a:prstGeom prst="rect">
            <a:avLst/>
          </a:prstGeom>
        </p:spPr>
      </p:pic>
      <p:cxnSp>
        <p:nvCxnSpPr>
          <p:cNvPr id="72" name="Straight Arrow Connector 71"/>
          <p:cNvCxnSpPr>
            <a:endCxn id="104" idx="3"/>
          </p:cNvCxnSpPr>
          <p:nvPr/>
        </p:nvCxnSpPr>
        <p:spPr>
          <a:xfrm flipV="1">
            <a:off x="2702859" y="3060625"/>
            <a:ext cx="2403700" cy="1441570"/>
          </a:xfrm>
          <a:prstGeom prst="straightConnector1">
            <a:avLst/>
          </a:prstGeom>
          <a:ln w="38100" cmpd="sng">
            <a:solidFill>
              <a:srgbClr val="B00305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0" idx="1"/>
            <a:endCxn id="104" idx="5"/>
          </p:cNvCxnSpPr>
          <p:nvPr/>
        </p:nvCxnSpPr>
        <p:spPr>
          <a:xfrm flipH="1" flipV="1">
            <a:off x="6401541" y="3060625"/>
            <a:ext cx="2691637" cy="1454538"/>
          </a:xfrm>
          <a:prstGeom prst="straightConnector1">
            <a:avLst/>
          </a:prstGeom>
          <a:ln w="38100" cmpd="sng">
            <a:solidFill>
              <a:srgbClr val="B00305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4838359" y="1546998"/>
            <a:ext cx="1831382" cy="1773324"/>
            <a:chOff x="4838359" y="1546998"/>
            <a:chExt cx="1831382" cy="1773324"/>
          </a:xfrm>
        </p:grpSpPr>
        <p:pic>
          <p:nvPicPr>
            <p:cNvPr id="60" name="Picture 59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45854" y="2201839"/>
              <a:ext cx="1479027" cy="501260"/>
            </a:xfrm>
            <a:prstGeom prst="rect">
              <a:avLst/>
            </a:prstGeom>
          </p:spPr>
        </p:pic>
        <p:sp>
          <p:nvSpPr>
            <p:cNvPr id="104" name="Oval 103"/>
            <p:cNvSpPr/>
            <p:nvPr/>
          </p:nvSpPr>
          <p:spPr>
            <a:xfrm>
              <a:off x="4838359" y="1546998"/>
              <a:ext cx="1831382" cy="1773324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>
            <a:stCxn id="10" idx="2"/>
            <a:endCxn id="4" idx="6"/>
          </p:cNvCxnSpPr>
          <p:nvPr/>
        </p:nvCxnSpPr>
        <p:spPr>
          <a:xfrm flipH="1">
            <a:off x="5149242" y="3231138"/>
            <a:ext cx="947992" cy="2380383"/>
          </a:xfrm>
          <a:prstGeom prst="straightConnector1">
            <a:avLst/>
          </a:prstGeom>
          <a:ln w="38100" cmpd="sng">
            <a:solidFill>
              <a:srgbClr val="B00305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6" idx="0"/>
          </p:cNvCxnSpPr>
          <p:nvPr/>
        </p:nvCxnSpPr>
        <p:spPr>
          <a:xfrm flipH="1">
            <a:off x="3479902" y="3231138"/>
            <a:ext cx="2617332" cy="791191"/>
          </a:xfrm>
          <a:prstGeom prst="straightConnector1">
            <a:avLst/>
          </a:prstGeom>
          <a:ln w="38100" cmpd="sng">
            <a:solidFill>
              <a:srgbClr val="B00305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4" idx="7"/>
          </p:cNvCxnSpPr>
          <p:nvPr/>
        </p:nvCxnSpPr>
        <p:spPr>
          <a:xfrm flipH="1">
            <a:off x="4242332" y="3231137"/>
            <a:ext cx="1854902" cy="1521372"/>
          </a:xfrm>
          <a:prstGeom prst="straightConnector1">
            <a:avLst/>
          </a:prstGeom>
          <a:ln w="38100" cmpd="sng">
            <a:solidFill>
              <a:srgbClr val="B00305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12" idx="6"/>
          </p:cNvCxnSpPr>
          <p:nvPr/>
        </p:nvCxnSpPr>
        <p:spPr>
          <a:xfrm>
            <a:off x="6097234" y="3231138"/>
            <a:ext cx="582524" cy="2380383"/>
          </a:xfrm>
          <a:prstGeom prst="straightConnector1">
            <a:avLst/>
          </a:prstGeom>
          <a:ln w="38100" cmpd="sng">
            <a:solidFill>
              <a:srgbClr val="B00305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2"/>
            <a:endCxn id="15" idx="6"/>
          </p:cNvCxnSpPr>
          <p:nvPr/>
        </p:nvCxnSpPr>
        <p:spPr>
          <a:xfrm>
            <a:off x="6097234" y="3231137"/>
            <a:ext cx="1949612" cy="1521372"/>
          </a:xfrm>
          <a:prstGeom prst="line">
            <a:avLst/>
          </a:prstGeom>
          <a:ln w="38100" cmpd="sng">
            <a:solidFill>
              <a:srgbClr val="B00305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13" idx="4"/>
          </p:cNvCxnSpPr>
          <p:nvPr/>
        </p:nvCxnSpPr>
        <p:spPr>
          <a:xfrm>
            <a:off x="6097235" y="3231138"/>
            <a:ext cx="2611589" cy="791191"/>
          </a:xfrm>
          <a:prstGeom prst="straightConnector1">
            <a:avLst/>
          </a:prstGeom>
          <a:ln w="38100" cmpd="sng">
            <a:solidFill>
              <a:srgbClr val="B00305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9650060" y="3588569"/>
            <a:ext cx="474167" cy="464835"/>
            <a:chOff x="6752848" y="3041149"/>
            <a:chExt cx="474167" cy="464835"/>
          </a:xfrm>
        </p:grpSpPr>
        <p:sp>
          <p:nvSpPr>
            <p:cNvPr id="50" name="Rectangle 49"/>
            <p:cNvSpPr/>
            <p:nvPr/>
          </p:nvSpPr>
          <p:spPr>
            <a:xfrm>
              <a:off x="6752848" y="3041149"/>
              <a:ext cx="474167" cy="464835"/>
            </a:xfrm>
            <a:prstGeom prst="rect">
              <a:avLst/>
            </a:prstGeom>
            <a:solidFill>
              <a:srgbClr val="423157">
                <a:alpha val="57000"/>
              </a:srgbClr>
            </a:solidFill>
            <a:ln w="38100" cmpd="sng">
              <a:solidFill>
                <a:srgbClr val="423157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3"/>
            <a:srcRect l="-12343" r="-12343"/>
            <a:stretch/>
          </p:blipFill>
          <p:spPr>
            <a:xfrm>
              <a:off x="6911636" y="3111850"/>
              <a:ext cx="315379" cy="297453"/>
            </a:xfrm>
            <a:prstGeom prst="ellipse">
              <a:avLst/>
            </a:prstGeom>
            <a:ln w="38100" cmpd="sng">
              <a:noFill/>
            </a:ln>
          </p:spPr>
        </p:pic>
      </p:grpSp>
      <p:grpSp>
        <p:nvGrpSpPr>
          <p:cNvPr id="52" name="Group 51"/>
          <p:cNvGrpSpPr/>
          <p:nvPr/>
        </p:nvGrpSpPr>
        <p:grpSpPr>
          <a:xfrm>
            <a:off x="3501613" y="3580685"/>
            <a:ext cx="474167" cy="464835"/>
            <a:chOff x="6752848" y="3041149"/>
            <a:chExt cx="474167" cy="464835"/>
          </a:xfrm>
        </p:grpSpPr>
        <p:sp>
          <p:nvSpPr>
            <p:cNvPr id="53" name="Rectangle 52"/>
            <p:cNvSpPr/>
            <p:nvPr/>
          </p:nvSpPr>
          <p:spPr>
            <a:xfrm>
              <a:off x="6752848" y="3041149"/>
              <a:ext cx="474167" cy="464835"/>
            </a:xfrm>
            <a:prstGeom prst="rect">
              <a:avLst/>
            </a:prstGeom>
            <a:solidFill>
              <a:srgbClr val="423157">
                <a:alpha val="57000"/>
              </a:srgbClr>
            </a:solidFill>
            <a:ln w="38100" cmpd="sng">
              <a:solidFill>
                <a:srgbClr val="423157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3"/>
            <a:srcRect l="-12343" r="-12343"/>
            <a:stretch/>
          </p:blipFill>
          <p:spPr>
            <a:xfrm>
              <a:off x="6911636" y="3111850"/>
              <a:ext cx="315379" cy="297453"/>
            </a:xfrm>
            <a:prstGeom prst="ellipse">
              <a:avLst/>
            </a:prstGeom>
            <a:ln w="38100" cmpd="sng">
              <a:noFill/>
            </a:ln>
          </p:spPr>
        </p:pic>
      </p:grpSp>
      <p:grpSp>
        <p:nvGrpSpPr>
          <p:cNvPr id="55" name="Group 54"/>
          <p:cNvGrpSpPr/>
          <p:nvPr/>
        </p:nvGrpSpPr>
        <p:grpSpPr>
          <a:xfrm>
            <a:off x="4266825" y="4781647"/>
            <a:ext cx="474167" cy="464835"/>
            <a:chOff x="6752848" y="3041149"/>
            <a:chExt cx="474167" cy="464835"/>
          </a:xfrm>
        </p:grpSpPr>
        <p:sp>
          <p:nvSpPr>
            <p:cNvPr id="56" name="Rectangle 55"/>
            <p:cNvSpPr/>
            <p:nvPr/>
          </p:nvSpPr>
          <p:spPr>
            <a:xfrm>
              <a:off x="6752848" y="3041149"/>
              <a:ext cx="474167" cy="464835"/>
            </a:xfrm>
            <a:prstGeom prst="rect">
              <a:avLst/>
            </a:prstGeom>
            <a:solidFill>
              <a:srgbClr val="423157">
                <a:alpha val="57000"/>
              </a:srgbClr>
            </a:solidFill>
            <a:ln w="38100" cmpd="sng">
              <a:solidFill>
                <a:srgbClr val="423157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3"/>
            <a:srcRect l="-12343" r="-12343"/>
            <a:stretch/>
          </p:blipFill>
          <p:spPr>
            <a:xfrm>
              <a:off x="6911636" y="3111850"/>
              <a:ext cx="315379" cy="297453"/>
            </a:xfrm>
            <a:prstGeom prst="ellipse">
              <a:avLst/>
            </a:prstGeom>
            <a:ln w="38100" cmpd="sng">
              <a:noFill/>
            </a:ln>
          </p:spPr>
        </p:pic>
      </p:grpSp>
      <p:grpSp>
        <p:nvGrpSpPr>
          <p:cNvPr id="58" name="Group 57"/>
          <p:cNvGrpSpPr/>
          <p:nvPr/>
        </p:nvGrpSpPr>
        <p:grpSpPr>
          <a:xfrm>
            <a:off x="8525757" y="4792146"/>
            <a:ext cx="474167" cy="464835"/>
            <a:chOff x="6752848" y="3041149"/>
            <a:chExt cx="474167" cy="464835"/>
          </a:xfrm>
        </p:grpSpPr>
        <p:sp>
          <p:nvSpPr>
            <p:cNvPr id="59" name="Rectangle 58"/>
            <p:cNvSpPr/>
            <p:nvPr/>
          </p:nvSpPr>
          <p:spPr>
            <a:xfrm>
              <a:off x="6752848" y="3041149"/>
              <a:ext cx="474167" cy="464835"/>
            </a:xfrm>
            <a:prstGeom prst="rect">
              <a:avLst/>
            </a:prstGeom>
            <a:solidFill>
              <a:srgbClr val="423157">
                <a:alpha val="57000"/>
              </a:srgbClr>
            </a:solidFill>
            <a:ln w="38100" cmpd="sng">
              <a:solidFill>
                <a:srgbClr val="423157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3"/>
            <a:srcRect l="-12343" r="-12343"/>
            <a:stretch/>
          </p:blipFill>
          <p:spPr>
            <a:xfrm>
              <a:off x="6911636" y="3111850"/>
              <a:ext cx="315379" cy="297453"/>
            </a:xfrm>
            <a:prstGeom prst="ellipse">
              <a:avLst/>
            </a:prstGeom>
            <a:ln w="38100" cmpd="sng">
              <a:noFill/>
            </a:ln>
          </p:spPr>
        </p:pic>
      </p:grpSp>
      <p:grpSp>
        <p:nvGrpSpPr>
          <p:cNvPr id="37" name="Group 36"/>
          <p:cNvGrpSpPr/>
          <p:nvPr/>
        </p:nvGrpSpPr>
        <p:grpSpPr>
          <a:xfrm>
            <a:off x="7160643" y="5666910"/>
            <a:ext cx="450715" cy="464835"/>
            <a:chOff x="6776300" y="2499761"/>
            <a:chExt cx="450715" cy="464835"/>
          </a:xfrm>
        </p:grpSpPr>
        <p:sp>
          <p:nvSpPr>
            <p:cNvPr id="38" name="Rectangle 37"/>
            <p:cNvSpPr/>
            <p:nvPr/>
          </p:nvSpPr>
          <p:spPr>
            <a:xfrm>
              <a:off x="6776300" y="2499761"/>
              <a:ext cx="450715" cy="464835"/>
            </a:xfrm>
            <a:prstGeom prst="rect">
              <a:avLst/>
            </a:prstGeom>
            <a:solidFill>
              <a:srgbClr val="423157">
                <a:alpha val="57000"/>
              </a:srgbClr>
            </a:solidFill>
            <a:ln w="38100" cmpd="sng">
              <a:solidFill>
                <a:srgbClr val="423157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4"/>
            <a:srcRect r="-3436" b="-325"/>
            <a:stretch/>
          </p:blipFill>
          <p:spPr>
            <a:xfrm>
              <a:off x="6936028" y="2547812"/>
              <a:ext cx="210170" cy="220356"/>
            </a:xfrm>
            <a:prstGeom prst="rect">
              <a:avLst/>
            </a:prstGeom>
            <a:ln w="38100" cmpd="sng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HTCondor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558" y="5611520"/>
            <a:ext cx="914400" cy="914400"/>
          </a:xfrm>
          <a:prstGeom prst="teardrop">
            <a:avLst/>
          </a:prstGeom>
          <a:ln w="38100" cmpd="sng">
            <a:solidFill>
              <a:srgbClr val="0E4D98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8823" y="3565128"/>
            <a:ext cx="914400" cy="914400"/>
          </a:xfrm>
          <a:prstGeom prst="teardrop">
            <a:avLst/>
          </a:prstGeom>
          <a:ln w="38100" cmpd="sng">
            <a:solidFill>
              <a:srgbClr val="0E4D98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7932" y="4752509"/>
            <a:ext cx="914400" cy="914400"/>
          </a:xfrm>
          <a:prstGeom prst="teardrop">
            <a:avLst/>
          </a:prstGeom>
          <a:ln w="38100" cmpd="sng">
            <a:solidFill>
              <a:srgbClr val="0E4D98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646" y="4752509"/>
            <a:ext cx="914400" cy="914400"/>
          </a:xfrm>
          <a:prstGeom prst="teardrop">
            <a:avLst/>
          </a:prstGeom>
          <a:ln w="38100" cmpd="sng">
            <a:solidFill>
              <a:srgbClr val="0E4D98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/>
          <a:srcRect r="66396"/>
          <a:stretch/>
        </p:blipFill>
        <p:spPr>
          <a:xfrm>
            <a:off x="2565502" y="3565128"/>
            <a:ext cx="914400" cy="914400"/>
          </a:xfrm>
          <a:prstGeom prst="teardrop">
            <a:avLst/>
          </a:prstGeom>
          <a:ln w="38100" cmpd="sng">
            <a:solidFill>
              <a:srgbClr val="0E4D98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/>
          <a:srcRect l="-6201" r="-17231"/>
          <a:stretch/>
        </p:blipFill>
        <p:spPr>
          <a:xfrm>
            <a:off x="4694956" y="5611520"/>
            <a:ext cx="908573" cy="914400"/>
          </a:xfrm>
          <a:prstGeom prst="teardrop">
            <a:avLst/>
          </a:prstGeom>
          <a:ln w="38100" cmpd="sng">
            <a:solidFill>
              <a:srgbClr val="0E4D98"/>
            </a:solidFill>
          </a:ln>
        </p:spPr>
      </p:pic>
      <p:grpSp>
        <p:nvGrpSpPr>
          <p:cNvPr id="20" name="Group 19"/>
          <p:cNvGrpSpPr/>
          <p:nvPr/>
        </p:nvGrpSpPr>
        <p:grpSpPr>
          <a:xfrm>
            <a:off x="4623508" y="5180930"/>
            <a:ext cx="900967" cy="464835"/>
            <a:chOff x="6326048" y="3041149"/>
            <a:chExt cx="900967" cy="464835"/>
          </a:xfrm>
        </p:grpSpPr>
        <p:sp>
          <p:nvSpPr>
            <p:cNvPr id="21" name="Rectangle 20"/>
            <p:cNvSpPr/>
            <p:nvPr/>
          </p:nvSpPr>
          <p:spPr>
            <a:xfrm>
              <a:off x="6326048" y="3041149"/>
              <a:ext cx="900967" cy="464835"/>
            </a:xfrm>
            <a:prstGeom prst="rect">
              <a:avLst/>
            </a:prstGeom>
            <a:solidFill>
              <a:srgbClr val="423157">
                <a:alpha val="57000"/>
              </a:srgbClr>
            </a:solidFill>
            <a:ln w="38100" cmpd="sng">
              <a:solidFill>
                <a:srgbClr val="423157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/>
            <a:srcRect l="-12343" r="-12343"/>
            <a:stretch/>
          </p:blipFill>
          <p:spPr>
            <a:xfrm>
              <a:off x="6911636" y="3111850"/>
              <a:ext cx="315379" cy="297453"/>
            </a:xfrm>
            <a:prstGeom prst="ellipse">
              <a:avLst/>
            </a:prstGeom>
            <a:ln w="38100" cmpd="sng">
              <a:noFill/>
            </a:ln>
          </p:spPr>
        </p:pic>
      </p:grpSp>
      <p:pic>
        <p:nvPicPr>
          <p:cNvPr id="10" name="Content Placeholder 6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12338" t="-29196" r="-13727" b="-49583"/>
          <a:stretch/>
        </p:blipFill>
        <p:spPr>
          <a:xfrm>
            <a:off x="4550546" y="2186287"/>
            <a:ext cx="3093377" cy="1044851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</p:spPr>
      </p:pic>
      <p:grpSp>
        <p:nvGrpSpPr>
          <p:cNvPr id="17" name="Group 16"/>
          <p:cNvGrpSpPr/>
          <p:nvPr/>
        </p:nvGrpSpPr>
        <p:grpSpPr>
          <a:xfrm>
            <a:off x="4704325" y="5256981"/>
            <a:ext cx="900967" cy="464835"/>
            <a:chOff x="6326048" y="2499761"/>
            <a:chExt cx="900967" cy="464835"/>
          </a:xfrm>
        </p:grpSpPr>
        <p:sp>
          <p:nvSpPr>
            <p:cNvPr id="18" name="Rectangle 17"/>
            <p:cNvSpPr/>
            <p:nvPr/>
          </p:nvSpPr>
          <p:spPr>
            <a:xfrm>
              <a:off x="6326048" y="2499761"/>
              <a:ext cx="900967" cy="464835"/>
            </a:xfrm>
            <a:prstGeom prst="rect">
              <a:avLst/>
            </a:prstGeom>
            <a:solidFill>
              <a:srgbClr val="423157">
                <a:alpha val="57000"/>
              </a:srgbClr>
            </a:solidFill>
            <a:ln w="38100" cmpd="sng">
              <a:solidFill>
                <a:srgbClr val="423157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4"/>
            <a:srcRect r="-3436" b="-325"/>
            <a:stretch/>
          </p:blipFill>
          <p:spPr>
            <a:xfrm>
              <a:off x="6936028" y="2547812"/>
              <a:ext cx="210170" cy="220356"/>
            </a:xfrm>
            <a:prstGeom prst="rect">
              <a:avLst/>
            </a:prstGeom>
            <a:ln w="38100" cmpd="sng">
              <a:noFill/>
            </a:ln>
          </p:spPr>
        </p:pic>
      </p:grpSp>
      <p:grpSp>
        <p:nvGrpSpPr>
          <p:cNvPr id="40" name="Group 39"/>
          <p:cNvGrpSpPr/>
          <p:nvPr/>
        </p:nvGrpSpPr>
        <p:grpSpPr>
          <a:xfrm>
            <a:off x="4689068" y="5246482"/>
            <a:ext cx="900967" cy="464835"/>
            <a:chOff x="6326048" y="3041149"/>
            <a:chExt cx="900967" cy="464835"/>
          </a:xfrm>
        </p:grpSpPr>
        <p:sp>
          <p:nvSpPr>
            <p:cNvPr id="41" name="Rectangle 40"/>
            <p:cNvSpPr/>
            <p:nvPr/>
          </p:nvSpPr>
          <p:spPr>
            <a:xfrm>
              <a:off x="6326048" y="3041149"/>
              <a:ext cx="900967" cy="464835"/>
            </a:xfrm>
            <a:prstGeom prst="rect">
              <a:avLst/>
            </a:prstGeom>
            <a:solidFill>
              <a:srgbClr val="423157">
                <a:alpha val="57000"/>
              </a:srgbClr>
            </a:solidFill>
            <a:ln w="38100" cmpd="sng">
              <a:solidFill>
                <a:srgbClr val="423157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3"/>
            <a:srcRect l="-12343" r="-12343"/>
            <a:stretch/>
          </p:blipFill>
          <p:spPr>
            <a:xfrm>
              <a:off x="6911636" y="3111850"/>
              <a:ext cx="315379" cy="297453"/>
            </a:xfrm>
            <a:prstGeom prst="ellipse">
              <a:avLst/>
            </a:prstGeom>
            <a:ln w="38100" cmpd="sng">
              <a:noFill/>
            </a:ln>
          </p:spPr>
        </p:pic>
      </p:grpSp>
      <p:grpSp>
        <p:nvGrpSpPr>
          <p:cNvPr id="43" name="Group 42"/>
          <p:cNvGrpSpPr/>
          <p:nvPr/>
        </p:nvGrpSpPr>
        <p:grpSpPr>
          <a:xfrm>
            <a:off x="4765483" y="5322890"/>
            <a:ext cx="900967" cy="464835"/>
            <a:chOff x="6326048" y="3041149"/>
            <a:chExt cx="900967" cy="464835"/>
          </a:xfrm>
        </p:grpSpPr>
        <p:sp>
          <p:nvSpPr>
            <p:cNvPr id="44" name="Rectangle 43"/>
            <p:cNvSpPr/>
            <p:nvPr/>
          </p:nvSpPr>
          <p:spPr>
            <a:xfrm>
              <a:off x="6326048" y="3041149"/>
              <a:ext cx="900967" cy="464835"/>
            </a:xfrm>
            <a:prstGeom prst="rect">
              <a:avLst/>
            </a:prstGeom>
            <a:solidFill>
              <a:srgbClr val="423157">
                <a:alpha val="57000"/>
              </a:srgbClr>
            </a:solidFill>
            <a:ln w="38100" cmpd="sng">
              <a:solidFill>
                <a:srgbClr val="423157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/>
            <a:srcRect l="-12343" r="-12343"/>
            <a:stretch/>
          </p:blipFill>
          <p:spPr>
            <a:xfrm>
              <a:off x="6911636" y="3111850"/>
              <a:ext cx="315379" cy="297453"/>
            </a:xfrm>
            <a:prstGeom prst="ellipse">
              <a:avLst/>
            </a:prstGeom>
            <a:ln w="38100" cmpd="sng">
              <a:noFill/>
            </a:ln>
          </p:spPr>
        </p:pic>
      </p:grpSp>
      <p:grpSp>
        <p:nvGrpSpPr>
          <p:cNvPr id="46" name="Group 45"/>
          <p:cNvGrpSpPr/>
          <p:nvPr/>
        </p:nvGrpSpPr>
        <p:grpSpPr>
          <a:xfrm>
            <a:off x="4852753" y="5399298"/>
            <a:ext cx="900967" cy="464835"/>
            <a:chOff x="6326048" y="3041149"/>
            <a:chExt cx="900967" cy="464835"/>
          </a:xfrm>
        </p:grpSpPr>
        <p:sp>
          <p:nvSpPr>
            <p:cNvPr id="47" name="Rectangle 46"/>
            <p:cNvSpPr/>
            <p:nvPr/>
          </p:nvSpPr>
          <p:spPr>
            <a:xfrm>
              <a:off x="6326048" y="3041149"/>
              <a:ext cx="900967" cy="464835"/>
            </a:xfrm>
            <a:prstGeom prst="rect">
              <a:avLst/>
            </a:prstGeom>
            <a:solidFill>
              <a:srgbClr val="423157">
                <a:alpha val="57000"/>
              </a:srgbClr>
            </a:solidFill>
            <a:ln w="38100" cmpd="sng">
              <a:solidFill>
                <a:srgbClr val="423157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3"/>
            <a:srcRect l="-12343" r="-12343"/>
            <a:stretch/>
          </p:blipFill>
          <p:spPr>
            <a:xfrm>
              <a:off x="6911636" y="3111850"/>
              <a:ext cx="315379" cy="297453"/>
            </a:xfrm>
            <a:prstGeom prst="ellipse">
              <a:avLst/>
            </a:prstGeom>
            <a:ln w="38100" cmpd="sng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98419E-6 2.86904E-7 L 0.10578 -0.3466 L 0.16988 -0.00324 " pathEditMode="relative" ptsTypes="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5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404 -0.32554 " pathEditMode="relative" ptsTypes="AA"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404 -0.32554 " pathEditMode="relative" ptsTypes="AA">
                                      <p:cBhvr>
                                        <p:cTn id="3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404 -0.32554 " pathEditMode="relative" ptsTypes="AA">
                                      <p:cBhvr>
                                        <p:cTn id="3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404 -0.32554 " pathEditMode="relative" ptsTypes="AA">
                                      <p:cBhvr>
                                        <p:cTn id="3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4627306" y="3346109"/>
            <a:ext cx="2785380" cy="932915"/>
            <a:chOff x="5452597" y="5313204"/>
            <a:chExt cx="2751378" cy="929333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6655170" y="5515679"/>
              <a:ext cx="1476078" cy="521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chemeClr val="bg1">
                      <a:lumMod val="50000"/>
                    </a:schemeClr>
                  </a:solidFill>
                  <a:latin typeface="Arial Narrow"/>
                  <a:cs typeface="Arial Narrow"/>
                </a:rPr>
                <a:t>CondorPy</a:t>
              </a:r>
              <a:endParaRPr lang="en-US" sz="4400" dirty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5452597" y="5313204"/>
              <a:ext cx="2751378" cy="929333"/>
            </a:xfrm>
            <a:prstGeom prst="rect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5642624" y="5492608"/>
              <a:ext cx="998451" cy="508714"/>
              <a:chOff x="2222915" y="6047603"/>
              <a:chExt cx="750042" cy="325811"/>
            </a:xfrm>
          </p:grpSpPr>
          <p:sp>
            <p:nvSpPr>
              <p:cNvPr id="6" name="Moon 35"/>
              <p:cNvSpPr>
                <a:spLocks noChangeAspect="1"/>
              </p:cNvSpPr>
              <p:nvPr/>
            </p:nvSpPr>
            <p:spPr>
              <a:xfrm rot="16200000">
                <a:off x="2502344" y="5928886"/>
                <a:ext cx="165099" cy="723957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1327150">
                    <a:moveTo>
                      <a:pt x="533400" y="1327150"/>
                    </a:moveTo>
                    <a:cubicBezTo>
                      <a:pt x="280895" y="1327150"/>
                      <a:pt x="76200" y="1122455"/>
                      <a:pt x="76200" y="869950"/>
                    </a:cubicBezTo>
                    <a:lnTo>
                      <a:pt x="76833" y="869950"/>
                    </a:lnTo>
                    <a:lnTo>
                      <a:pt x="86074" y="791757"/>
                    </a:lnTo>
                    <a:cubicBezTo>
                      <a:pt x="104426" y="713973"/>
                      <a:pt x="148836" y="643841"/>
                      <a:pt x="213180" y="593819"/>
                    </a:cubicBezTo>
                    <a:lnTo>
                      <a:pt x="212436" y="592862"/>
                    </a:lnTo>
                    <a:cubicBezTo>
                      <a:pt x="244608" y="567850"/>
                      <a:pt x="266813" y="532784"/>
                      <a:pt x="275989" y="493892"/>
                    </a:cubicBezTo>
                    <a:lnTo>
                      <a:pt x="280325" y="457200"/>
                    </a:lnTo>
                    <a:lnTo>
                      <a:pt x="279395" y="457200"/>
                    </a:lnTo>
                    <a:cubicBezTo>
                      <a:pt x="279395" y="264457"/>
                      <a:pt x="171518" y="87928"/>
                      <a:pt x="0" y="0"/>
                    </a:cubicBezTo>
                    <a:cubicBezTo>
                      <a:pt x="220942" y="0"/>
                      <a:pt x="405279" y="156720"/>
                      <a:pt x="447912" y="365058"/>
                    </a:cubicBezTo>
                    <a:lnTo>
                      <a:pt x="456939" y="454604"/>
                    </a:lnTo>
                    <a:lnTo>
                      <a:pt x="457475" y="454606"/>
                    </a:lnTo>
                    <a:lnTo>
                      <a:pt x="457186" y="457054"/>
                    </a:lnTo>
                    <a:lnTo>
                      <a:pt x="457200" y="457200"/>
                    </a:lnTo>
                    <a:lnTo>
                      <a:pt x="457168" y="457200"/>
                    </a:lnTo>
                    <a:lnTo>
                      <a:pt x="448035" y="534480"/>
                    </a:lnTo>
                    <a:cubicBezTo>
                      <a:pt x="429683" y="612264"/>
                      <a:pt x="385273" y="682396"/>
                      <a:pt x="320929" y="732418"/>
                    </a:cubicBezTo>
                    <a:lnTo>
                      <a:pt x="321673" y="733375"/>
                    </a:lnTo>
                    <a:cubicBezTo>
                      <a:pt x="289501" y="758386"/>
                      <a:pt x="267296" y="793453"/>
                      <a:pt x="258120" y="832345"/>
                    </a:cubicBezTo>
                    <a:lnTo>
                      <a:pt x="253676" y="869950"/>
                    </a:lnTo>
                    <a:lnTo>
                      <a:pt x="254005" y="869950"/>
                    </a:lnTo>
                    <a:cubicBezTo>
                      <a:pt x="254005" y="1062693"/>
                      <a:pt x="361882" y="1239222"/>
                      <a:pt x="533400" y="1327150"/>
                    </a:cubicBezTo>
                    <a:close/>
                  </a:path>
                </a:pathLst>
              </a:custGeom>
              <a:solidFill>
                <a:schemeClr val="tx2"/>
              </a:solidFill>
              <a:ln w="3175" cmpd="sng">
                <a:solidFill>
                  <a:srgbClr val="285F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16"/>
              <p:cNvSpPr>
                <a:spLocks noChangeAspect="1"/>
              </p:cNvSpPr>
              <p:nvPr/>
            </p:nvSpPr>
            <p:spPr>
              <a:xfrm rot="21309367">
                <a:off x="2266682" y="6047603"/>
                <a:ext cx="706275" cy="239269"/>
              </a:xfrm>
              <a:custGeom>
                <a:avLst/>
                <a:gdLst/>
                <a:ahLst/>
                <a:cxnLst/>
                <a:rect l="l" t="t" r="r" b="b"/>
                <a:pathLst>
                  <a:path w="706275" h="239269">
                    <a:moveTo>
                      <a:pt x="705913" y="50505"/>
                    </a:moveTo>
                    <a:lnTo>
                      <a:pt x="706275" y="50769"/>
                    </a:lnTo>
                    <a:lnTo>
                      <a:pt x="327544" y="239269"/>
                    </a:lnTo>
                    <a:lnTo>
                      <a:pt x="0" y="0"/>
                    </a:lnTo>
                    <a:lnTo>
                      <a:pt x="85154" y="22908"/>
                    </a:lnTo>
                    <a:cubicBezTo>
                      <a:pt x="174213" y="51384"/>
                      <a:pt x="250976" y="89700"/>
                      <a:pt x="307858" y="132190"/>
                    </a:cubicBezTo>
                    <a:lnTo>
                      <a:pt x="333085" y="154235"/>
                    </a:lnTo>
                    <a:lnTo>
                      <a:pt x="351605" y="140683"/>
                    </a:lnTo>
                    <a:cubicBezTo>
                      <a:pt x="424682" y="97721"/>
                      <a:pt x="535767" y="65795"/>
                      <a:pt x="665698" y="52517"/>
                    </a:cubicBezTo>
                    <a:close/>
                  </a:path>
                </a:pathLst>
              </a:custGeom>
              <a:solidFill>
                <a:srgbClr val="B00305"/>
              </a:solidFill>
              <a:ln>
                <a:solidFill>
                  <a:srgbClr val="B00305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8474575" y="2463733"/>
            <a:ext cx="2749174" cy="2743200"/>
            <a:chOff x="708325" y="1223034"/>
            <a:chExt cx="4298749" cy="4289408"/>
          </a:xfrm>
        </p:grpSpPr>
        <p:grpSp>
          <p:nvGrpSpPr>
            <p:cNvPr id="25" name="Group 24"/>
            <p:cNvGrpSpPr/>
            <p:nvPr/>
          </p:nvGrpSpPr>
          <p:grpSpPr>
            <a:xfrm>
              <a:off x="708325" y="2871203"/>
              <a:ext cx="4298749" cy="2641239"/>
              <a:chOff x="2352659" y="2192018"/>
              <a:chExt cx="4298749" cy="2641239"/>
            </a:xfrm>
          </p:grpSpPr>
          <p:cxnSp>
            <p:nvCxnSpPr>
              <p:cNvPr id="30" name="Straight Arrow Connector 29"/>
              <p:cNvCxnSpPr>
                <a:stCxn id="38" idx="2"/>
              </p:cNvCxnSpPr>
              <p:nvPr/>
            </p:nvCxnSpPr>
            <p:spPr>
              <a:xfrm flipH="1">
                <a:off x="3921599" y="2823554"/>
                <a:ext cx="572992" cy="1438768"/>
              </a:xfrm>
              <a:prstGeom prst="straightConnector1">
                <a:avLst/>
              </a:prstGeom>
              <a:ln w="38100" cmpd="sng">
                <a:solidFill>
                  <a:srgbClr val="B00305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>
                <a:off x="2912605" y="2823554"/>
                <a:ext cx="1581986" cy="478217"/>
              </a:xfrm>
              <a:prstGeom prst="straightConnector1">
                <a:avLst/>
              </a:prstGeom>
              <a:ln w="38100" cmpd="sng">
                <a:solidFill>
                  <a:srgbClr val="B00305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38" idx="2"/>
              </p:cNvCxnSpPr>
              <p:nvPr/>
            </p:nvCxnSpPr>
            <p:spPr>
              <a:xfrm flipH="1">
                <a:off x="3373437" y="2823554"/>
                <a:ext cx="1121153" cy="919559"/>
              </a:xfrm>
              <a:prstGeom prst="straightConnector1">
                <a:avLst/>
              </a:prstGeom>
              <a:ln w="38100" cmpd="sng">
                <a:solidFill>
                  <a:srgbClr val="B00305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38" idx="2"/>
              </p:cNvCxnSpPr>
              <p:nvPr/>
            </p:nvCxnSpPr>
            <p:spPr>
              <a:xfrm>
                <a:off x="4494591" y="2823554"/>
                <a:ext cx="352094" cy="1438768"/>
              </a:xfrm>
              <a:prstGeom prst="straightConnector1">
                <a:avLst/>
              </a:prstGeom>
              <a:ln w="38100" cmpd="sng">
                <a:solidFill>
                  <a:srgbClr val="B00305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8" idx="2"/>
              </p:cNvCxnSpPr>
              <p:nvPr/>
            </p:nvCxnSpPr>
            <p:spPr>
              <a:xfrm>
                <a:off x="4494591" y="2823554"/>
                <a:ext cx="1178398" cy="919559"/>
              </a:xfrm>
              <a:prstGeom prst="line">
                <a:avLst/>
              </a:prstGeom>
              <a:ln w="38100" cmpd="sng">
                <a:solidFill>
                  <a:srgbClr val="B00305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8" idx="2"/>
              </p:cNvCxnSpPr>
              <p:nvPr/>
            </p:nvCxnSpPr>
            <p:spPr>
              <a:xfrm>
                <a:off x="4494591" y="2823554"/>
                <a:ext cx="1578515" cy="478217"/>
              </a:xfrm>
              <a:prstGeom prst="straightConnector1">
                <a:avLst/>
              </a:prstGeom>
              <a:ln w="38100" cmpd="sng">
                <a:solidFill>
                  <a:srgbClr val="B00305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36495" y="4280568"/>
                <a:ext cx="552689" cy="552689"/>
              </a:xfrm>
              <a:prstGeom prst="teardrop">
                <a:avLst/>
              </a:prstGeom>
              <a:ln w="38100" cmpd="sng">
                <a:solidFill>
                  <a:srgbClr val="0E4D98"/>
                </a:solidFill>
              </a:ln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11159" y="3765258"/>
                <a:ext cx="552689" cy="552689"/>
              </a:xfrm>
              <a:prstGeom prst="teardrop">
                <a:avLst/>
              </a:prstGeom>
              <a:ln w="38100" cmpd="sng">
                <a:solidFill>
                  <a:srgbClr val="0E4D98"/>
                </a:solidFill>
              </a:ln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98719" y="3016586"/>
                <a:ext cx="552689" cy="552689"/>
              </a:xfrm>
              <a:prstGeom prst="teardrop">
                <a:avLst/>
              </a:prstGeom>
              <a:ln w="38100" cmpd="sng">
                <a:solidFill>
                  <a:srgbClr val="0E4D98"/>
                </a:solidFill>
              </a:ln>
            </p:spPr>
          </p:pic>
          <p:pic>
            <p:nvPicPr>
              <p:cNvPr id="39" name="Content Placeholder 6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-12338" t="-29196" r="-13727" b="-49583"/>
              <a:stretch/>
            </p:blipFill>
            <p:spPr>
              <a:xfrm>
                <a:off x="3559730" y="2192018"/>
                <a:ext cx="1869721" cy="631536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solidFill>
                  <a:schemeClr val="bg1">
                    <a:lumMod val="50000"/>
                  </a:schemeClr>
                </a:solidFill>
              </a:ln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2659" y="3100511"/>
                <a:ext cx="552689" cy="552689"/>
              </a:xfrm>
              <a:prstGeom prst="teardrop">
                <a:avLst/>
              </a:prstGeom>
              <a:ln w="38100" cmpd="sng">
                <a:solidFill>
                  <a:srgbClr val="0E4D98"/>
                </a:solidFill>
              </a:ln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3239" y="3745970"/>
                <a:ext cx="552689" cy="552689"/>
              </a:xfrm>
              <a:prstGeom prst="teardrop">
                <a:avLst/>
              </a:prstGeom>
              <a:ln w="38100" cmpd="sng">
                <a:solidFill>
                  <a:srgbClr val="0E4D98"/>
                </a:solidFill>
              </a:ln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7707" y="4276836"/>
                <a:ext cx="552689" cy="552689"/>
              </a:xfrm>
              <a:prstGeom prst="teardrop">
                <a:avLst/>
              </a:prstGeom>
              <a:ln w="38100" cmpd="sng">
                <a:solidFill>
                  <a:srgbClr val="0E4D98"/>
                </a:solidFill>
              </a:ln>
            </p:spPr>
          </p:pic>
        </p:grpSp>
        <p:grpSp>
          <p:nvGrpSpPr>
            <p:cNvPr id="27" name="Group 26"/>
            <p:cNvGrpSpPr>
              <a:grpSpLocks noChangeAspect="1"/>
            </p:cNvGrpSpPr>
            <p:nvPr/>
          </p:nvGrpSpPr>
          <p:grpSpPr>
            <a:xfrm>
              <a:off x="1519378" y="1223034"/>
              <a:ext cx="2733839" cy="1774166"/>
              <a:chOff x="6212914" y="3830176"/>
              <a:chExt cx="1768416" cy="1147640"/>
            </a:xfrm>
          </p:grpSpPr>
          <p:sp>
            <p:nvSpPr>
              <p:cNvPr id="28" name="Rounded Rectangle 78"/>
              <p:cNvSpPr/>
              <p:nvPr/>
            </p:nvSpPr>
            <p:spPr>
              <a:xfrm>
                <a:off x="6212914" y="3830176"/>
                <a:ext cx="1768416" cy="1080215"/>
              </a:xfrm>
              <a:custGeom>
                <a:avLst/>
                <a:gdLst/>
                <a:ahLst/>
                <a:cxnLst/>
                <a:rect l="l" t="t" r="r" b="b"/>
                <a:pathLst>
                  <a:path w="2488397" h="1520007">
                    <a:moveTo>
                      <a:pt x="0" y="1115897"/>
                    </a:moveTo>
                    <a:lnTo>
                      <a:pt x="0" y="1115898"/>
                    </a:lnTo>
                    <a:lnTo>
                      <a:pt x="0" y="1115898"/>
                    </a:lnTo>
                    <a:close/>
                    <a:moveTo>
                      <a:pt x="912370" y="0"/>
                    </a:moveTo>
                    <a:cubicBezTo>
                      <a:pt x="1137185" y="0"/>
                      <a:pt x="1330075" y="137109"/>
                      <a:pt x="1412469" y="332512"/>
                    </a:cubicBezTo>
                    <a:lnTo>
                      <a:pt x="1433244" y="399646"/>
                    </a:lnTo>
                    <a:lnTo>
                      <a:pt x="1491658" y="351301"/>
                    </a:lnTo>
                    <a:cubicBezTo>
                      <a:pt x="1555812" y="307826"/>
                      <a:pt x="1633151" y="282440"/>
                      <a:pt x="1716401" y="282440"/>
                    </a:cubicBezTo>
                    <a:cubicBezTo>
                      <a:pt x="1938401" y="282440"/>
                      <a:pt x="2118367" y="462962"/>
                      <a:pt x="2118367" y="685648"/>
                    </a:cubicBezTo>
                    <a:lnTo>
                      <a:pt x="2115425" y="714928"/>
                    </a:lnTo>
                    <a:lnTo>
                      <a:pt x="2165730" y="719999"/>
                    </a:lnTo>
                    <a:cubicBezTo>
                      <a:pt x="2349876" y="757681"/>
                      <a:pt x="2488397" y="920613"/>
                      <a:pt x="2488397" y="1115898"/>
                    </a:cubicBezTo>
                    <a:lnTo>
                      <a:pt x="2488396" y="1115898"/>
                    </a:lnTo>
                    <a:cubicBezTo>
                      <a:pt x="2488396" y="1339081"/>
                      <a:pt x="2307470" y="1520007"/>
                      <a:pt x="2084287" y="1520007"/>
                    </a:cubicBezTo>
                    <a:lnTo>
                      <a:pt x="404109" y="1520006"/>
                    </a:lnTo>
                    <a:cubicBezTo>
                      <a:pt x="208824" y="1520006"/>
                      <a:pt x="45892" y="1381485"/>
                      <a:pt x="8210" y="1197339"/>
                    </a:cubicBezTo>
                    <a:lnTo>
                      <a:pt x="0" y="1115898"/>
                    </a:lnTo>
                    <a:lnTo>
                      <a:pt x="8210" y="1034456"/>
                    </a:lnTo>
                    <a:cubicBezTo>
                      <a:pt x="41182" y="873329"/>
                      <a:pt x="170048" y="747132"/>
                      <a:pt x="332575" y="718101"/>
                    </a:cubicBezTo>
                    <a:lnTo>
                      <a:pt x="398633" y="712272"/>
                    </a:lnTo>
                    <a:lnTo>
                      <a:pt x="380646" y="654149"/>
                    </a:lnTo>
                    <a:cubicBezTo>
                      <a:pt x="373416" y="618708"/>
                      <a:pt x="369619" y="582013"/>
                      <a:pt x="369619" y="544428"/>
                    </a:cubicBezTo>
                    <a:cubicBezTo>
                      <a:pt x="369619" y="243749"/>
                      <a:pt x="612617" y="0"/>
                      <a:pt x="912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 cmpd="sng"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" name="Content Placeholder 3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</a:blip>
              <a:srcRect t="-47319" b="-47319"/>
              <a:stretch>
                <a:fillRect/>
              </a:stretch>
            </p:blipFill>
            <p:spPr>
              <a:xfrm>
                <a:off x="6495961" y="4223945"/>
                <a:ext cx="1331893" cy="753871"/>
              </a:xfrm>
              <a:prstGeom prst="rect">
                <a:avLst/>
              </a:prstGeom>
            </p:spPr>
          </p:pic>
        </p:grpSp>
      </p:grpSp>
      <p:grpSp>
        <p:nvGrpSpPr>
          <p:cNvPr id="44" name="Group 43"/>
          <p:cNvGrpSpPr/>
          <p:nvPr/>
        </p:nvGrpSpPr>
        <p:grpSpPr>
          <a:xfrm>
            <a:off x="4615199" y="1563502"/>
            <a:ext cx="2743200" cy="929334"/>
            <a:chOff x="655916" y="4206739"/>
            <a:chExt cx="3084182" cy="1044851"/>
          </a:xfrm>
        </p:grpSpPr>
        <p:grpSp>
          <p:nvGrpSpPr>
            <p:cNvPr id="45" name="Group 44"/>
            <p:cNvGrpSpPr/>
            <p:nvPr/>
          </p:nvGrpSpPr>
          <p:grpSpPr>
            <a:xfrm>
              <a:off x="655916" y="4206739"/>
              <a:ext cx="3084182" cy="1044851"/>
              <a:chOff x="224082" y="2292836"/>
              <a:chExt cx="3084182" cy="1044851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128194" y="2584651"/>
                <a:ext cx="19684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Arial Narrow"/>
                    <a:cs typeface="Arial Narrow"/>
                  </a:rPr>
                  <a:t>TethysCluster</a:t>
                </a: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24082" y="2292836"/>
                <a:ext cx="3084182" cy="1044851"/>
              </a:xfrm>
              <a:prstGeom prst="rect">
                <a:avLst/>
              </a:prstGeom>
              <a:noFill/>
              <a:ln w="3810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6" name="Picture 45" descr="tethys_cluster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799" y="4365858"/>
              <a:ext cx="777408" cy="777408"/>
            </a:xfrm>
            <a:prstGeom prst="rect">
              <a:avLst/>
            </a:prstGeom>
          </p:spPr>
        </p:pic>
      </p:grpSp>
      <p:pic>
        <p:nvPicPr>
          <p:cNvPr id="49" name="Picture 48" descr="tethys_logo_inverse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323" y="2734160"/>
            <a:ext cx="1858994" cy="1858994"/>
          </a:xfrm>
          <a:prstGeom prst="rect">
            <a:avLst/>
          </a:prstGeom>
        </p:spPr>
      </p:pic>
      <p:sp>
        <p:nvSpPr>
          <p:cNvPr id="5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Tethys Job Manager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48" idx="1"/>
          </p:cNvCxnSpPr>
          <p:nvPr/>
        </p:nvCxnSpPr>
        <p:spPr>
          <a:xfrm flipV="1">
            <a:off x="2923566" y="2028169"/>
            <a:ext cx="1691633" cy="1032456"/>
          </a:xfrm>
          <a:prstGeom prst="straightConnector1">
            <a:avLst/>
          </a:prstGeom>
          <a:ln w="38100" cmpd="sng">
            <a:solidFill>
              <a:srgbClr val="B00305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354260" y="2031774"/>
            <a:ext cx="1918845" cy="695382"/>
          </a:xfrm>
          <a:prstGeom prst="straightConnector1">
            <a:avLst/>
          </a:prstGeom>
          <a:ln w="38100" cmpd="sng">
            <a:solidFill>
              <a:srgbClr val="B00305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3"/>
            <a:endCxn id="4" idx="1"/>
          </p:cNvCxnSpPr>
          <p:nvPr/>
        </p:nvCxnSpPr>
        <p:spPr>
          <a:xfrm>
            <a:off x="3173317" y="3663657"/>
            <a:ext cx="1453989" cy="148910"/>
          </a:xfrm>
          <a:prstGeom prst="straightConnector1">
            <a:avLst/>
          </a:prstGeom>
          <a:ln w="38100" cmpd="sng">
            <a:solidFill>
              <a:srgbClr val="B00305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" idx="3"/>
            <a:endCxn id="39" idx="1"/>
          </p:cNvCxnSpPr>
          <p:nvPr/>
        </p:nvCxnSpPr>
        <p:spPr>
          <a:xfrm flipV="1">
            <a:off x="7412686" y="3719728"/>
            <a:ext cx="1833846" cy="92839"/>
          </a:xfrm>
          <a:prstGeom prst="straightConnector1">
            <a:avLst/>
          </a:prstGeom>
          <a:ln w="38100" cmpd="sng">
            <a:solidFill>
              <a:srgbClr val="B00305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89</Words>
  <Application>Microsoft Macintosh PowerPoint</Application>
  <PresentationFormat>Widescreen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 Narrow</vt:lpstr>
      <vt:lpstr>Calibri</vt:lpstr>
      <vt:lpstr>Calibri Light</vt:lpstr>
      <vt:lpstr>Arial</vt:lpstr>
      <vt:lpstr>Office Theme</vt:lpstr>
      <vt:lpstr>Computing for Streamflow Prediction Tool</vt:lpstr>
      <vt:lpstr>HTCondor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Christensen</dc:creator>
  <cp:lastModifiedBy>Scott Christensen</cp:lastModifiedBy>
  <cp:revision>4</cp:revision>
  <dcterms:created xsi:type="dcterms:W3CDTF">2015-06-09T02:25:45Z</dcterms:created>
  <dcterms:modified xsi:type="dcterms:W3CDTF">2015-06-10T12:53:44Z</dcterms:modified>
</cp:coreProperties>
</file>